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70" r:id="rId13"/>
    <p:sldId id="278" r:id="rId14"/>
    <p:sldId id="277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9" r:id="rId40"/>
    <p:sldId id="300" r:id="rId41"/>
    <p:sldId id="298" r:id="rId42"/>
    <p:sldId id="301" r:id="rId43"/>
    <p:sldId id="302" r:id="rId44"/>
    <p:sldId id="303" r:id="rId45"/>
    <p:sldId id="304" r:id="rId46"/>
    <p:sldId id="305" r:id="rId47"/>
    <p:sldId id="306" r:id="rId48"/>
    <p:sldId id="308" r:id="rId49"/>
    <p:sldId id="309" r:id="rId50"/>
    <p:sldId id="310" r:id="rId51"/>
    <p:sldId id="311" r:id="rId52"/>
    <p:sldId id="312" r:id="rId53"/>
    <p:sldId id="313" r:id="rId54"/>
    <p:sldId id="314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CC1AF-97D3-4B72-B92F-71BD76C1A0AA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54434B-170A-43D0-ADDF-1821FBFE9E70}">
      <dgm:prSet/>
      <dgm:spPr/>
      <dgm:t>
        <a:bodyPr/>
        <a:lstStyle/>
        <a:p>
          <a:r>
            <a:rPr lang="en-US"/>
            <a:t>Kurumsal Java uygulamaları için standard bir ORM konfigürasyonu sunar.</a:t>
          </a:r>
        </a:p>
      </dgm:t>
    </dgm:pt>
    <dgm:pt modelId="{236F4E11-5016-4796-9FF3-EF10B8F3CCEC}" type="parTrans" cxnId="{F6595671-38D7-4EB5-8E5B-73C3384B6E85}">
      <dgm:prSet/>
      <dgm:spPr/>
      <dgm:t>
        <a:bodyPr/>
        <a:lstStyle/>
        <a:p>
          <a:endParaRPr lang="en-US"/>
        </a:p>
      </dgm:t>
    </dgm:pt>
    <dgm:pt modelId="{43AAAF7F-B814-45C9-A438-C25DB27DFE0B}" type="sibTrans" cxnId="{F6595671-38D7-4EB5-8E5B-73C3384B6E85}">
      <dgm:prSet/>
      <dgm:spPr/>
      <dgm:t>
        <a:bodyPr/>
        <a:lstStyle/>
        <a:p>
          <a:endParaRPr lang="en-US"/>
        </a:p>
      </dgm:t>
    </dgm:pt>
    <dgm:pt modelId="{10390C7E-FAA2-4478-9B69-0D5CCAD2218E}">
      <dgm:prSet/>
      <dgm:spPr/>
      <dgm:t>
        <a:bodyPr/>
        <a:lstStyle/>
        <a:p>
          <a:r>
            <a:rPr lang="en-US"/>
            <a:t>Çalışma zamanındaki persistence işlemleri standart bir veri erişim arayüzü üzerinden gerçekleştirilir.</a:t>
          </a:r>
        </a:p>
      </dgm:t>
    </dgm:pt>
    <dgm:pt modelId="{1FB6EB97-9D2C-4544-A570-63D62B7B8A6C}" type="parTrans" cxnId="{C1D66D6F-22D2-4D31-9897-64728869E5C4}">
      <dgm:prSet/>
      <dgm:spPr/>
      <dgm:t>
        <a:bodyPr/>
        <a:lstStyle/>
        <a:p>
          <a:endParaRPr lang="en-US"/>
        </a:p>
      </dgm:t>
    </dgm:pt>
    <dgm:pt modelId="{C1C3203F-152A-4274-B432-C9513C68B6F7}" type="sibTrans" cxnId="{C1D66D6F-22D2-4D31-9897-64728869E5C4}">
      <dgm:prSet/>
      <dgm:spPr/>
      <dgm:t>
        <a:bodyPr/>
        <a:lstStyle/>
        <a:p>
          <a:endParaRPr lang="en-US"/>
        </a:p>
      </dgm:t>
    </dgm:pt>
    <dgm:pt modelId="{9314EA1C-05B7-4D08-B3DC-EF7C23521FE3}" type="pres">
      <dgm:prSet presAssocID="{B99CC1AF-97D3-4B72-B92F-71BD76C1A0AA}" presName="linear" presStyleCnt="0">
        <dgm:presLayoutVars>
          <dgm:animLvl val="lvl"/>
          <dgm:resizeHandles val="exact"/>
        </dgm:presLayoutVars>
      </dgm:prSet>
      <dgm:spPr/>
    </dgm:pt>
    <dgm:pt modelId="{AB597524-6A37-4373-9B12-298B4462BB1F}" type="pres">
      <dgm:prSet presAssocID="{7D54434B-170A-43D0-ADDF-1821FBFE9E7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CBEB7D-D9DF-4250-848A-B51B24957458}" type="pres">
      <dgm:prSet presAssocID="{43AAAF7F-B814-45C9-A438-C25DB27DFE0B}" presName="spacer" presStyleCnt="0"/>
      <dgm:spPr/>
    </dgm:pt>
    <dgm:pt modelId="{EA318F80-2D81-4C73-A491-C48B89490314}" type="pres">
      <dgm:prSet presAssocID="{10390C7E-FAA2-4478-9B69-0D5CCAD2218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BD60D67-EC11-4CA9-A6C4-BA4CE8B397E7}" type="presOf" srcId="{10390C7E-FAA2-4478-9B69-0D5CCAD2218E}" destId="{EA318F80-2D81-4C73-A491-C48B89490314}" srcOrd="0" destOrd="0" presId="urn:microsoft.com/office/officeart/2005/8/layout/vList2"/>
    <dgm:cxn modelId="{C1D66D6F-22D2-4D31-9897-64728869E5C4}" srcId="{B99CC1AF-97D3-4B72-B92F-71BD76C1A0AA}" destId="{10390C7E-FAA2-4478-9B69-0D5CCAD2218E}" srcOrd="1" destOrd="0" parTransId="{1FB6EB97-9D2C-4544-A570-63D62B7B8A6C}" sibTransId="{C1C3203F-152A-4274-B432-C9513C68B6F7}"/>
    <dgm:cxn modelId="{F6595671-38D7-4EB5-8E5B-73C3384B6E85}" srcId="{B99CC1AF-97D3-4B72-B92F-71BD76C1A0AA}" destId="{7D54434B-170A-43D0-ADDF-1821FBFE9E70}" srcOrd="0" destOrd="0" parTransId="{236F4E11-5016-4796-9FF3-EF10B8F3CCEC}" sibTransId="{43AAAF7F-B814-45C9-A438-C25DB27DFE0B}"/>
    <dgm:cxn modelId="{B271DBD3-990A-4300-8F9E-ED6A8FD1D3D3}" type="presOf" srcId="{7D54434B-170A-43D0-ADDF-1821FBFE9E70}" destId="{AB597524-6A37-4373-9B12-298B4462BB1F}" srcOrd="0" destOrd="0" presId="urn:microsoft.com/office/officeart/2005/8/layout/vList2"/>
    <dgm:cxn modelId="{28C8F3D6-749D-488C-BDD2-CB02F5FA2679}" type="presOf" srcId="{B99CC1AF-97D3-4B72-B92F-71BD76C1A0AA}" destId="{9314EA1C-05B7-4D08-B3DC-EF7C23521FE3}" srcOrd="0" destOrd="0" presId="urn:microsoft.com/office/officeart/2005/8/layout/vList2"/>
    <dgm:cxn modelId="{CF2DA34E-5F7C-4239-93E2-35AF687E86DE}" type="presParOf" srcId="{9314EA1C-05B7-4D08-B3DC-EF7C23521FE3}" destId="{AB597524-6A37-4373-9B12-298B4462BB1F}" srcOrd="0" destOrd="0" presId="urn:microsoft.com/office/officeart/2005/8/layout/vList2"/>
    <dgm:cxn modelId="{882AF637-EE03-4054-9E98-62068E51A193}" type="presParOf" srcId="{9314EA1C-05B7-4D08-B3DC-EF7C23521FE3}" destId="{2CCBEB7D-D9DF-4250-848A-B51B24957458}" srcOrd="1" destOrd="0" presId="urn:microsoft.com/office/officeart/2005/8/layout/vList2"/>
    <dgm:cxn modelId="{29BF49AE-7CB3-4F5C-81F3-69E88BBDC963}" type="presParOf" srcId="{9314EA1C-05B7-4D08-B3DC-EF7C23521FE3}" destId="{EA318F80-2D81-4C73-A491-C48B8949031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97524-6A37-4373-9B12-298B4462BB1F}">
      <dsp:nvSpPr>
        <dsp:cNvPr id="0" name=""/>
        <dsp:cNvSpPr/>
      </dsp:nvSpPr>
      <dsp:spPr>
        <a:xfrm>
          <a:off x="0" y="526199"/>
          <a:ext cx="10353675" cy="12741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Kurumsal Java uygulamaları için standard bir ORM konfigürasyonu sunar.</a:t>
          </a:r>
        </a:p>
      </dsp:txBody>
      <dsp:txXfrm>
        <a:off x="62198" y="588397"/>
        <a:ext cx="10229279" cy="1149734"/>
      </dsp:txXfrm>
    </dsp:sp>
    <dsp:sp modelId="{EA318F80-2D81-4C73-A491-C48B89490314}">
      <dsp:nvSpPr>
        <dsp:cNvPr id="0" name=""/>
        <dsp:cNvSpPr/>
      </dsp:nvSpPr>
      <dsp:spPr>
        <a:xfrm>
          <a:off x="0" y="1895370"/>
          <a:ext cx="10353675" cy="12741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Çalışma zamanındaki persistence işlemleri standart bir veri erişim arayüzü üzerinden gerçekleştirilir.</a:t>
          </a:r>
        </a:p>
      </dsp:txBody>
      <dsp:txXfrm>
        <a:off x="62198" y="1957568"/>
        <a:ext cx="10229279" cy="1149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9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4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55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461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36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41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68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62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0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8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3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4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8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7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30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E78AAE-F730-4C03-A29A-4817B02AE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445" y="1949720"/>
            <a:ext cx="10659110" cy="295856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6901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441297-54AE-4FD7-9547-41B0784B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Nesne</a:t>
            </a:r>
            <a:r>
              <a:rPr lang="en-US" dirty="0"/>
              <a:t> Model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İlişkisel</a:t>
            </a:r>
            <a:r>
              <a:rPr lang="en-US" dirty="0"/>
              <a:t> Model</a:t>
            </a:r>
            <a:br>
              <a:rPr lang="en-US" dirty="0"/>
            </a:b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Uyumsuzluğu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D38764-2F2B-4172-8FCA-779EBD1DB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384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ORM, persistent </a:t>
            </a:r>
            <a:r>
              <a:rPr lang="en-US" dirty="0" err="1"/>
              <a:t>verinin</a:t>
            </a:r>
            <a:r>
              <a:rPr lang="en-US" dirty="0"/>
              <a:t> Java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alınmasını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çözümdür</a:t>
            </a:r>
            <a:r>
              <a:rPr lang="en-US" dirty="0"/>
              <a:t>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404AECB8-9C79-4651-975B-031AD9C7D64B}"/>
              </a:ext>
            </a:extLst>
          </p:cNvPr>
          <p:cNvSpPr/>
          <p:nvPr/>
        </p:nvSpPr>
        <p:spPr>
          <a:xfrm>
            <a:off x="2771775" y="2581042"/>
            <a:ext cx="47625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9BDBB6BB-110B-41B6-9852-CEBF05DB25DD}"/>
              </a:ext>
            </a:extLst>
          </p:cNvPr>
          <p:cNvSpPr/>
          <p:nvPr/>
        </p:nvSpPr>
        <p:spPr>
          <a:xfrm>
            <a:off x="2771775" y="3290771"/>
            <a:ext cx="47625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Owner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862BDE6D-9D33-4185-8506-7E0CB4370D56}"/>
              </a:ext>
            </a:extLst>
          </p:cNvPr>
          <p:cNvSpPr/>
          <p:nvPr/>
        </p:nvSpPr>
        <p:spPr>
          <a:xfrm>
            <a:off x="2771775" y="4000500"/>
            <a:ext cx="47625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Address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79FBF989-5390-4B93-B919-ED62B1D912D3}"/>
              </a:ext>
            </a:extLst>
          </p:cNvPr>
          <p:cNvSpPr/>
          <p:nvPr/>
        </p:nvSpPr>
        <p:spPr>
          <a:xfrm>
            <a:off x="3916988" y="3290771"/>
            <a:ext cx="47625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Pet</a:t>
            </a:r>
          </a:p>
        </p:txBody>
      </p: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618955BF-59A1-47C1-9FE4-E6F5174B14A4}"/>
              </a:ext>
            </a:extLst>
          </p:cNvPr>
          <p:cNvCxnSpPr>
            <a:stCxn id="9" idx="1"/>
            <a:endCxn id="7" idx="3"/>
          </p:cNvCxnSpPr>
          <p:nvPr/>
        </p:nvCxnSpPr>
        <p:spPr>
          <a:xfrm flipH="1">
            <a:off x="3248025" y="3429000"/>
            <a:ext cx="668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8C1F4FD8-65F7-41AE-939E-930931AC0868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3009900" y="3567229"/>
            <a:ext cx="0" cy="43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17BA1182-0156-4633-8A7F-CEC91A354785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3009900" y="2857500"/>
            <a:ext cx="0" cy="43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k: Sol Sağ 27">
            <a:extLst>
              <a:ext uri="{FF2B5EF4-FFF2-40B4-BE49-F238E27FC236}">
                <a16:creationId xmlns:a16="http://schemas.microsoft.com/office/drawing/2014/main" id="{342B127E-35E3-4B95-B285-769E78A39E54}"/>
              </a:ext>
            </a:extLst>
          </p:cNvPr>
          <p:cNvSpPr/>
          <p:nvPr/>
        </p:nvSpPr>
        <p:spPr>
          <a:xfrm>
            <a:off x="5023104" y="3227825"/>
            <a:ext cx="708660" cy="484632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61913975-404F-4E09-AA18-281BE2CDC8A3}"/>
              </a:ext>
            </a:extLst>
          </p:cNvPr>
          <p:cNvSpPr/>
          <p:nvPr/>
        </p:nvSpPr>
        <p:spPr>
          <a:xfrm>
            <a:off x="6460237" y="2622183"/>
            <a:ext cx="668961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t_person</a:t>
            </a:r>
            <a:endParaRPr lang="en-US" sz="800" dirty="0"/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89C497A7-3A35-4358-86A4-2819C3B62D5D}"/>
              </a:ext>
            </a:extLst>
          </p:cNvPr>
          <p:cNvSpPr/>
          <p:nvPr/>
        </p:nvSpPr>
        <p:spPr>
          <a:xfrm>
            <a:off x="6460238" y="3331912"/>
            <a:ext cx="66896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t_owner</a:t>
            </a:r>
            <a:endParaRPr lang="en-US" sz="800" dirty="0"/>
          </a:p>
        </p:txBody>
      </p:sp>
      <p:sp>
        <p:nvSpPr>
          <p:cNvPr id="40" name="Dikdörtgen 39">
            <a:extLst>
              <a:ext uri="{FF2B5EF4-FFF2-40B4-BE49-F238E27FC236}">
                <a16:creationId xmlns:a16="http://schemas.microsoft.com/office/drawing/2014/main" id="{8AEC46B6-14BC-4DF9-B370-FDA97157B40D}"/>
              </a:ext>
            </a:extLst>
          </p:cNvPr>
          <p:cNvSpPr/>
          <p:nvPr/>
        </p:nvSpPr>
        <p:spPr>
          <a:xfrm>
            <a:off x="6904956" y="4179870"/>
            <a:ext cx="791244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t_owner_pet</a:t>
            </a:r>
            <a:endParaRPr lang="en-US" sz="700" dirty="0"/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E8C9C434-97B5-4374-A03A-B4E2030A1A9F}"/>
              </a:ext>
            </a:extLst>
          </p:cNvPr>
          <p:cNvSpPr/>
          <p:nvPr/>
        </p:nvSpPr>
        <p:spPr>
          <a:xfrm>
            <a:off x="7605450" y="3331912"/>
            <a:ext cx="668959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t_pet</a:t>
            </a:r>
            <a:endParaRPr lang="en-US" sz="800" dirty="0"/>
          </a:p>
        </p:txBody>
      </p:sp>
      <p:cxnSp>
        <p:nvCxnSpPr>
          <p:cNvPr id="59" name="Bağlayıcı: Dirsek 58">
            <a:extLst>
              <a:ext uri="{FF2B5EF4-FFF2-40B4-BE49-F238E27FC236}">
                <a16:creationId xmlns:a16="http://schemas.microsoft.com/office/drawing/2014/main" id="{BEF7682B-0B46-42CD-84EC-EA6CFE26896A}"/>
              </a:ext>
            </a:extLst>
          </p:cNvPr>
          <p:cNvCxnSpPr>
            <a:stCxn id="41" idx="2"/>
            <a:endCxn id="40" idx="3"/>
          </p:cNvCxnSpPr>
          <p:nvPr/>
        </p:nvCxnSpPr>
        <p:spPr>
          <a:xfrm rot="5400000">
            <a:off x="7463201" y="3841369"/>
            <a:ext cx="709729" cy="243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Bağlayıcı: Dirsek 60">
            <a:extLst>
              <a:ext uri="{FF2B5EF4-FFF2-40B4-BE49-F238E27FC236}">
                <a16:creationId xmlns:a16="http://schemas.microsoft.com/office/drawing/2014/main" id="{9020E926-65BA-492F-BBC6-1BBEC06C24A4}"/>
              </a:ext>
            </a:extLst>
          </p:cNvPr>
          <p:cNvCxnSpPr>
            <a:stCxn id="40" idx="1"/>
            <a:endCxn id="39" idx="2"/>
          </p:cNvCxnSpPr>
          <p:nvPr/>
        </p:nvCxnSpPr>
        <p:spPr>
          <a:xfrm rot="10800000">
            <a:off x="6794718" y="3608371"/>
            <a:ext cx="110238" cy="7097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Düz Bağlayıcı 64">
            <a:extLst>
              <a:ext uri="{FF2B5EF4-FFF2-40B4-BE49-F238E27FC236}">
                <a16:creationId xmlns:a16="http://schemas.microsoft.com/office/drawing/2014/main" id="{420A68F4-84C7-46E2-A650-FA6131A80F6C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6794718" y="2898641"/>
            <a:ext cx="0" cy="43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ağ Ayraç 65">
            <a:extLst>
              <a:ext uri="{FF2B5EF4-FFF2-40B4-BE49-F238E27FC236}">
                <a16:creationId xmlns:a16="http://schemas.microsoft.com/office/drawing/2014/main" id="{F4B9983B-8ACE-4A10-B49C-E2FDF690F904}"/>
              </a:ext>
            </a:extLst>
          </p:cNvPr>
          <p:cNvSpPr/>
          <p:nvPr/>
        </p:nvSpPr>
        <p:spPr>
          <a:xfrm rot="5400000">
            <a:off x="7118498" y="4183681"/>
            <a:ext cx="364157" cy="1734218"/>
          </a:xfrm>
          <a:prstGeom prst="rightBrace">
            <a:avLst>
              <a:gd name="adj1" fmla="val 8333"/>
              <a:gd name="adj2" fmla="val 492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ağ Ayraç 66">
            <a:extLst>
              <a:ext uri="{FF2B5EF4-FFF2-40B4-BE49-F238E27FC236}">
                <a16:creationId xmlns:a16="http://schemas.microsoft.com/office/drawing/2014/main" id="{320E39D7-F92C-4E3D-BBA7-2CFEAD2C90AF}"/>
              </a:ext>
            </a:extLst>
          </p:cNvPr>
          <p:cNvSpPr/>
          <p:nvPr/>
        </p:nvSpPr>
        <p:spPr>
          <a:xfrm rot="5400000">
            <a:off x="2781323" y="4137183"/>
            <a:ext cx="457151" cy="17342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FAC92331-EAAA-49E9-9879-F1B372A3C3CB}"/>
              </a:ext>
            </a:extLst>
          </p:cNvPr>
          <p:cNvSpPr txBox="1"/>
          <p:nvPr/>
        </p:nvSpPr>
        <p:spPr>
          <a:xfrm>
            <a:off x="1482077" y="5208988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Domain Model / </a:t>
            </a:r>
            <a:r>
              <a:rPr lang="en-US" dirty="0" err="1">
                <a:solidFill>
                  <a:schemeClr val="accent1"/>
                </a:solidFill>
              </a:rPr>
              <a:t>Nesne</a:t>
            </a:r>
            <a:r>
              <a:rPr lang="en-US" dirty="0">
                <a:solidFill>
                  <a:schemeClr val="accent1"/>
                </a:solidFill>
              </a:rPr>
              <a:t> Model</a:t>
            </a: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896EDD52-2D2F-4F45-BDD7-21184CA47509}"/>
              </a:ext>
            </a:extLst>
          </p:cNvPr>
          <p:cNvSpPr txBox="1"/>
          <p:nvPr/>
        </p:nvSpPr>
        <p:spPr>
          <a:xfrm>
            <a:off x="6106795" y="5232868"/>
            <a:ext cx="244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E-R Model / Data Model</a:t>
            </a:r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A91CD11C-0567-4EBB-AC30-DEF86E4628E6}"/>
              </a:ext>
            </a:extLst>
          </p:cNvPr>
          <p:cNvSpPr txBox="1"/>
          <p:nvPr/>
        </p:nvSpPr>
        <p:spPr>
          <a:xfrm>
            <a:off x="3796120" y="3307934"/>
            <a:ext cx="106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</a:t>
            </a:r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9C321E94-0857-4F3B-9868-42F374A1D9DE}"/>
              </a:ext>
            </a:extLst>
          </p:cNvPr>
          <p:cNvSpPr txBox="1"/>
          <p:nvPr/>
        </p:nvSpPr>
        <p:spPr>
          <a:xfrm>
            <a:off x="2977645" y="352337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425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845874-199D-4B9D-B980-90C185B3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Nesne</a:t>
            </a:r>
            <a:r>
              <a:rPr lang="en-US" dirty="0"/>
              <a:t> Model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İlişkisel</a:t>
            </a:r>
            <a:r>
              <a:rPr lang="en-US" dirty="0"/>
              <a:t> Model</a:t>
            </a:r>
            <a:br>
              <a:rPr lang="en-US" dirty="0"/>
            </a:b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Uyumsuzluğu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372991-669B-40A2-B168-EA6C38CA2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Granülarite</a:t>
            </a:r>
            <a:r>
              <a:rPr lang="en-US" dirty="0"/>
              <a:t> </a:t>
            </a:r>
            <a:r>
              <a:rPr lang="en-US" dirty="0" err="1"/>
              <a:t>problemi</a:t>
            </a:r>
            <a:endParaRPr lang="en-US" dirty="0"/>
          </a:p>
          <a:p>
            <a:pPr lvl="1"/>
            <a:r>
              <a:rPr lang="en-US" dirty="0"/>
              <a:t>Her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 </a:t>
            </a:r>
            <a:r>
              <a:rPr lang="en-US" dirty="0" err="1"/>
              <a:t>diye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kural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</a:t>
            </a:r>
          </a:p>
          <a:p>
            <a:r>
              <a:rPr lang="en-US" dirty="0" err="1"/>
              <a:t>Yönlü</a:t>
            </a:r>
            <a:r>
              <a:rPr lang="en-US" dirty="0"/>
              <a:t>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problemi</a:t>
            </a:r>
            <a:endParaRPr lang="en-US" dirty="0"/>
          </a:p>
          <a:p>
            <a:pPr lvl="1"/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model’de</a:t>
            </a:r>
            <a:r>
              <a:rPr lang="en-US" dirty="0"/>
              <a:t> </a:t>
            </a:r>
            <a:r>
              <a:rPr lang="en-US" dirty="0" err="1"/>
              <a:t>ilişkilerin</a:t>
            </a:r>
            <a:r>
              <a:rPr lang="en-US" dirty="0"/>
              <a:t> </a:t>
            </a:r>
            <a:r>
              <a:rPr lang="en-US" dirty="0" err="1"/>
              <a:t>yön</a:t>
            </a:r>
            <a:r>
              <a:rPr lang="en-US" dirty="0"/>
              <a:t> </a:t>
            </a:r>
            <a:r>
              <a:rPr lang="en-US" dirty="0" err="1"/>
              <a:t>bilgisi</a:t>
            </a:r>
            <a:r>
              <a:rPr lang="en-US" dirty="0"/>
              <a:t> </a:t>
            </a:r>
            <a:r>
              <a:rPr lang="en-US" dirty="0" err="1"/>
              <a:t>mevcuttur</a:t>
            </a:r>
            <a:r>
              <a:rPr lang="en-US" dirty="0"/>
              <a:t>.</a:t>
            </a:r>
          </a:p>
          <a:p>
            <a:r>
              <a:rPr lang="en-US" dirty="0"/>
              <a:t>Identity (</a:t>
            </a:r>
            <a:r>
              <a:rPr lang="en-US" dirty="0" err="1"/>
              <a:t>kimlik</a:t>
            </a:r>
            <a:r>
              <a:rPr lang="en-US" dirty="0"/>
              <a:t>) </a:t>
            </a:r>
            <a:r>
              <a:rPr lang="en-US" dirty="0" err="1"/>
              <a:t>problemi</a:t>
            </a:r>
            <a:endParaRPr lang="en-US" dirty="0"/>
          </a:p>
          <a:p>
            <a:pPr lvl="1"/>
            <a:r>
              <a:rPr lang="en-US" dirty="0"/>
              <a:t>PK </a:t>
            </a:r>
            <a:r>
              <a:rPr lang="en-US" dirty="0" err="1"/>
              <a:t>bilgisi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kimliği</a:t>
            </a:r>
            <a:r>
              <a:rPr lang="en-US" dirty="0"/>
              <a:t>,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eşitlik</a:t>
            </a:r>
            <a:r>
              <a:rPr lang="en-US" dirty="0"/>
              <a:t> </a:t>
            </a:r>
            <a:r>
              <a:rPr lang="en-US" dirty="0" err="1"/>
              <a:t>bire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örtüşmez</a:t>
            </a:r>
            <a:r>
              <a:rPr lang="en-US" dirty="0"/>
              <a:t>.</a:t>
            </a:r>
          </a:p>
          <a:p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ağında</a:t>
            </a:r>
            <a:r>
              <a:rPr lang="en-US" dirty="0"/>
              <a:t> </a:t>
            </a:r>
            <a:r>
              <a:rPr lang="en-US" dirty="0" err="1"/>
              <a:t>dolaşım</a:t>
            </a:r>
            <a:r>
              <a:rPr lang="en-US" dirty="0"/>
              <a:t> </a:t>
            </a:r>
            <a:r>
              <a:rPr lang="en-US" dirty="0" err="1"/>
              <a:t>problemi</a:t>
            </a:r>
            <a:endParaRPr lang="en-US" dirty="0"/>
          </a:p>
          <a:p>
            <a:pPr lvl="1"/>
            <a:r>
              <a:rPr lang="en-US" dirty="0" err="1"/>
              <a:t>Nesne</a:t>
            </a:r>
            <a:r>
              <a:rPr lang="en-US" dirty="0"/>
              <a:t> model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adım</a:t>
            </a:r>
            <a:r>
              <a:rPr lang="en-US" dirty="0"/>
              <a:t> </a:t>
            </a:r>
            <a:r>
              <a:rPr lang="en-US" dirty="0" err="1"/>
              <a:t>adım</a:t>
            </a:r>
            <a:r>
              <a:rPr lang="en-US" dirty="0"/>
              <a:t> </a:t>
            </a:r>
            <a:r>
              <a:rPr lang="en-US" dirty="0" err="1"/>
              <a:t>dolaşım</a:t>
            </a:r>
            <a:r>
              <a:rPr lang="en-US" dirty="0"/>
              <a:t>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konusudur</a:t>
            </a:r>
            <a:r>
              <a:rPr lang="en-US" dirty="0"/>
              <a:t>.</a:t>
            </a:r>
          </a:p>
          <a:p>
            <a:r>
              <a:rPr lang="en-US" dirty="0"/>
              <a:t>Inheritance </a:t>
            </a:r>
            <a:r>
              <a:rPr lang="en-US" dirty="0" err="1"/>
              <a:t>ve</a:t>
            </a:r>
            <a:r>
              <a:rPr lang="en-US" dirty="0"/>
              <a:t> polymorphism </a:t>
            </a:r>
            <a:r>
              <a:rPr lang="en-US" dirty="0" err="1"/>
              <a:t>problemi</a:t>
            </a:r>
            <a:endParaRPr lang="en-US" dirty="0"/>
          </a:p>
          <a:p>
            <a:pPr lvl="1"/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model’de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inheritance </a:t>
            </a:r>
            <a:r>
              <a:rPr lang="en-US" dirty="0" err="1"/>
              <a:t>ilişkisi</a:t>
            </a:r>
            <a:r>
              <a:rPr lang="en-US" dirty="0"/>
              <a:t>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konusudur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ilişkiler</a:t>
            </a:r>
            <a:r>
              <a:rPr lang="en-US" dirty="0"/>
              <a:t> </a:t>
            </a:r>
            <a:r>
              <a:rPr lang="en-US" dirty="0" err="1"/>
              <a:t>soyut</a:t>
            </a:r>
            <a:r>
              <a:rPr lang="en-US" dirty="0"/>
              <a:t> </a:t>
            </a:r>
            <a:r>
              <a:rPr lang="en-US" dirty="0" err="1"/>
              <a:t>tiplere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127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E130E1-93F6-4969-8D03-701447B1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</a:t>
            </a:r>
            <a:r>
              <a:rPr lang="en-US" dirty="0" err="1"/>
              <a:t>Çözümünün</a:t>
            </a:r>
            <a:r>
              <a:rPr lang="en-US" dirty="0"/>
              <a:t> </a:t>
            </a:r>
            <a:r>
              <a:rPr lang="en-US" dirty="0" err="1"/>
              <a:t>Bölümleri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538E4D-682A-4C14-BE6B-073B4DA04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ORM </a:t>
            </a:r>
            <a:r>
              <a:rPr lang="en-US" dirty="0" err="1"/>
              <a:t>çözümü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dört</a:t>
            </a:r>
            <a:r>
              <a:rPr lang="en-US" dirty="0"/>
              <a:t> </a:t>
            </a:r>
            <a:r>
              <a:rPr lang="en-US" dirty="0" err="1"/>
              <a:t>kısımdan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Metadata </a:t>
            </a:r>
            <a:r>
              <a:rPr lang="en-US" dirty="0" err="1"/>
              <a:t>tanımlama</a:t>
            </a:r>
            <a:r>
              <a:rPr lang="en-US" dirty="0"/>
              <a:t> </a:t>
            </a:r>
            <a:r>
              <a:rPr lang="en-US" dirty="0" err="1"/>
              <a:t>kabiliyeti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CRUD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API.</a:t>
            </a:r>
          </a:p>
          <a:p>
            <a:pPr lvl="1"/>
            <a:r>
              <a:rPr lang="en-US" dirty="0" err="1"/>
              <a:t>Sorgular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Query </a:t>
            </a:r>
            <a:r>
              <a:rPr lang="en-US" dirty="0" err="1"/>
              <a:t>veya</a:t>
            </a:r>
            <a:r>
              <a:rPr lang="en-US" dirty="0"/>
              <a:t> Criteria API.</a:t>
            </a:r>
          </a:p>
          <a:p>
            <a:pPr lvl="1"/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değişikliklerin</a:t>
            </a:r>
            <a:r>
              <a:rPr lang="en-US" dirty="0"/>
              <a:t> </a:t>
            </a:r>
            <a:r>
              <a:rPr lang="en-US" dirty="0" err="1"/>
              <a:t>takibi</a:t>
            </a:r>
            <a:r>
              <a:rPr lang="en-US" dirty="0"/>
              <a:t>, </a:t>
            </a:r>
            <a:r>
              <a:rPr lang="en-US" dirty="0" err="1"/>
              <a:t>ilişkilerin</a:t>
            </a:r>
            <a:r>
              <a:rPr lang="en-US" dirty="0"/>
              <a:t> lazy </a:t>
            </a:r>
            <a:r>
              <a:rPr lang="en-US" dirty="0" err="1"/>
              <a:t>yüklenmesi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8037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301CB3-22F7-4394-922F-60F078AE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AECC01-D66D-4933-B5AD-9A859CA40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Data JPA, ORM </a:t>
            </a:r>
            <a:r>
              <a:rPr lang="en-US" dirty="0" err="1"/>
              <a:t>Frameworkleri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çalışmak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hazırlanmış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soyutlama</a:t>
            </a:r>
            <a:r>
              <a:rPr lang="en-US" dirty="0"/>
              <a:t> </a:t>
            </a:r>
            <a:r>
              <a:rPr lang="en-US" dirty="0" err="1"/>
              <a:t>katmanıdır</a:t>
            </a:r>
            <a:r>
              <a:rPr lang="en-US" dirty="0"/>
              <a:t>. Hibernate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kullanılabileceği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JPA </a:t>
            </a:r>
            <a:r>
              <a:rPr lang="en-US" dirty="0" err="1"/>
              <a:t>Provider’lar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de </a:t>
            </a:r>
            <a:r>
              <a:rPr lang="en-US" dirty="0" err="1"/>
              <a:t>kullanılabilir</a:t>
            </a:r>
            <a:r>
              <a:rPr lang="en-US" dirty="0"/>
              <a:t>. Biz </a:t>
            </a:r>
            <a:r>
              <a:rPr lang="en-US" dirty="0" err="1"/>
              <a:t>sektörün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JPA </a:t>
            </a:r>
            <a:r>
              <a:rPr lang="en-US" dirty="0" err="1"/>
              <a:t>Provider’I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Hibernate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çalışacağız</a:t>
            </a:r>
            <a:r>
              <a:rPr lang="en-US" dirty="0"/>
              <a:t>. Spring Data JPA </a:t>
            </a:r>
            <a:r>
              <a:rPr lang="en-US" dirty="0" err="1"/>
              <a:t>bizlere</a:t>
            </a:r>
            <a:r>
              <a:rPr lang="en-US" dirty="0"/>
              <a:t> Hibernate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çalışabilmemiz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yöntemler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Bu </a:t>
            </a:r>
            <a:r>
              <a:rPr lang="en-US" dirty="0" err="1"/>
              <a:t>yöntemler</a:t>
            </a:r>
            <a:r>
              <a:rPr lang="en-US" dirty="0"/>
              <a:t> </a:t>
            </a:r>
            <a:r>
              <a:rPr lang="en-US" dirty="0" err="1"/>
              <a:t>aracılığı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konfigürasyon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sorguların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kolaylaşır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031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F02D2C1A-3812-46FA-98B7-18F8626C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Ortamının</a:t>
            </a:r>
            <a:r>
              <a:rPr lang="en-US" dirty="0"/>
              <a:t> </a:t>
            </a:r>
            <a:r>
              <a:rPr lang="en-US" dirty="0" err="1"/>
              <a:t>Hazırlanması</a:t>
            </a:r>
            <a:endParaRPr lang="en-US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50F2F7BF-6E43-4EE6-8D4B-98C44725D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İlk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spring-boot </a:t>
            </a:r>
            <a:r>
              <a:rPr lang="en-US" dirty="0" err="1"/>
              <a:t>projesi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oluşturacağımızı</a:t>
            </a:r>
            <a:r>
              <a:rPr lang="en-US" dirty="0"/>
              <a:t> </a:t>
            </a:r>
            <a:r>
              <a:rPr lang="en-US" dirty="0" err="1"/>
              <a:t>görmüştük</a:t>
            </a:r>
            <a:r>
              <a:rPr lang="en-US" dirty="0"/>
              <a:t>. </a:t>
            </a:r>
            <a:r>
              <a:rPr lang="en-US" dirty="0" err="1"/>
              <a:t>Sonrasında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maven </a:t>
            </a:r>
            <a:r>
              <a:rPr lang="en-US" dirty="0" err="1"/>
              <a:t>projesine</a:t>
            </a:r>
            <a:r>
              <a:rPr lang="en-US" dirty="0"/>
              <a:t> </a:t>
            </a:r>
            <a:r>
              <a:rPr lang="en-US" dirty="0" err="1"/>
              <a:t>aşağıda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bağımlılıklar</a:t>
            </a:r>
            <a:r>
              <a:rPr lang="en-US" dirty="0"/>
              <a:t> </a:t>
            </a:r>
            <a:r>
              <a:rPr lang="en-US" dirty="0" err="1"/>
              <a:t>eklenmelidir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sz="1100" dirty="0"/>
              <a:t>&lt;dependency&gt;</a:t>
            </a:r>
          </a:p>
          <a:p>
            <a:pPr marL="457200" lvl="1" indent="0">
              <a:buNone/>
            </a:pPr>
            <a:r>
              <a:rPr lang="en-US" sz="1100" dirty="0"/>
              <a:t>    &lt;</a:t>
            </a:r>
            <a:r>
              <a:rPr lang="en-US" sz="1100" dirty="0" err="1"/>
              <a:t>groupId</a:t>
            </a:r>
            <a:r>
              <a:rPr lang="en-US" sz="1100" dirty="0"/>
              <a:t>&gt;</a:t>
            </a:r>
            <a:r>
              <a:rPr lang="en-US" sz="1100" dirty="0" err="1"/>
              <a:t>org.springframework.boot</a:t>
            </a:r>
            <a:r>
              <a:rPr lang="en-US" sz="1100" dirty="0"/>
              <a:t>&lt;/</a:t>
            </a:r>
            <a:r>
              <a:rPr lang="en-US" sz="1100" dirty="0" err="1"/>
              <a:t>groupId</a:t>
            </a:r>
            <a:r>
              <a:rPr lang="en-US" sz="1100" dirty="0"/>
              <a:t>&gt;</a:t>
            </a:r>
          </a:p>
          <a:p>
            <a:pPr marL="457200" lvl="1" indent="0">
              <a:buNone/>
            </a:pPr>
            <a:r>
              <a:rPr lang="en-US" sz="1100" dirty="0"/>
              <a:t>    &lt;</a:t>
            </a:r>
            <a:r>
              <a:rPr lang="en-US" sz="1100" dirty="0" err="1"/>
              <a:t>artifactId</a:t>
            </a:r>
            <a:r>
              <a:rPr lang="en-US" sz="1100" dirty="0"/>
              <a:t>&gt;spring-boot-starter-data-</a:t>
            </a:r>
            <a:r>
              <a:rPr lang="en-US" sz="1100" dirty="0" err="1"/>
              <a:t>jpa</a:t>
            </a:r>
            <a:r>
              <a:rPr lang="en-US" sz="1100" dirty="0"/>
              <a:t>&lt;/</a:t>
            </a:r>
            <a:r>
              <a:rPr lang="en-US" sz="1100" dirty="0" err="1"/>
              <a:t>artifactId</a:t>
            </a:r>
            <a:r>
              <a:rPr lang="en-US" sz="1100" dirty="0"/>
              <a:t>&gt;</a:t>
            </a:r>
          </a:p>
          <a:p>
            <a:pPr marL="457200" lvl="1" indent="0">
              <a:buNone/>
            </a:pPr>
            <a:r>
              <a:rPr lang="en-US" sz="1100" dirty="0"/>
              <a:t>&lt;/dependency&gt;</a:t>
            </a:r>
          </a:p>
          <a:p>
            <a:pPr marL="457200" lvl="1" indent="0">
              <a:buNone/>
            </a:pPr>
            <a:r>
              <a:rPr lang="en-US" sz="1100" dirty="0"/>
              <a:t>&lt;dependency&gt;</a:t>
            </a:r>
          </a:p>
          <a:p>
            <a:pPr marL="457200" lvl="1" indent="0">
              <a:buNone/>
            </a:pPr>
            <a:r>
              <a:rPr lang="en-US" sz="1100" dirty="0"/>
              <a:t>            &lt;</a:t>
            </a:r>
            <a:r>
              <a:rPr lang="en-US" sz="1100" dirty="0" err="1"/>
              <a:t>groupId</a:t>
            </a:r>
            <a:r>
              <a:rPr lang="en-US" sz="1100" dirty="0"/>
              <a:t>&gt;</a:t>
            </a:r>
            <a:r>
              <a:rPr lang="en-US" sz="1100" dirty="0" err="1"/>
              <a:t>org.postgresql</a:t>
            </a:r>
            <a:r>
              <a:rPr lang="en-US" sz="1100" dirty="0"/>
              <a:t>&lt;/</a:t>
            </a:r>
            <a:r>
              <a:rPr lang="en-US" sz="1100" dirty="0" err="1"/>
              <a:t>groupId</a:t>
            </a:r>
            <a:r>
              <a:rPr lang="en-US" sz="1100" dirty="0"/>
              <a:t>&gt;</a:t>
            </a:r>
          </a:p>
          <a:p>
            <a:pPr marL="457200" lvl="1" indent="0">
              <a:buNone/>
            </a:pPr>
            <a:r>
              <a:rPr lang="en-US" sz="1100" dirty="0"/>
              <a:t>            &lt;</a:t>
            </a:r>
            <a:r>
              <a:rPr lang="en-US" sz="1100" dirty="0" err="1"/>
              <a:t>artifactId</a:t>
            </a:r>
            <a:r>
              <a:rPr lang="en-US" sz="1100" dirty="0"/>
              <a:t>&gt;</a:t>
            </a:r>
            <a:r>
              <a:rPr lang="en-US" sz="1100" dirty="0" err="1"/>
              <a:t>postgresql</a:t>
            </a:r>
            <a:r>
              <a:rPr lang="en-US" sz="1100" dirty="0"/>
              <a:t>&lt;/</a:t>
            </a:r>
            <a:r>
              <a:rPr lang="en-US" sz="1100" dirty="0" err="1"/>
              <a:t>artifactId</a:t>
            </a:r>
            <a:r>
              <a:rPr lang="en-US" sz="1100" dirty="0"/>
              <a:t>&gt;</a:t>
            </a:r>
          </a:p>
          <a:p>
            <a:pPr marL="457200" lvl="1" indent="0">
              <a:buNone/>
            </a:pPr>
            <a:r>
              <a:rPr lang="en-US" sz="1100" dirty="0"/>
              <a:t>            &lt;version&gt;42.3.5&lt;/version&gt;</a:t>
            </a:r>
          </a:p>
          <a:p>
            <a:pPr marL="457200" lvl="1" indent="0">
              <a:buNone/>
            </a:pPr>
            <a:r>
              <a:rPr lang="en-US" sz="1100" dirty="0"/>
              <a:t>&lt;/dependency&gt;</a:t>
            </a:r>
          </a:p>
          <a:p>
            <a:r>
              <a:rPr lang="en-US" sz="1700" dirty="0" err="1"/>
              <a:t>Sonrasında</a:t>
            </a:r>
            <a:r>
              <a:rPr lang="en-US" sz="1700" dirty="0"/>
              <a:t> </a:t>
            </a:r>
            <a:r>
              <a:rPr lang="en-US" sz="1700" dirty="0" err="1"/>
              <a:t>application.properties</a:t>
            </a:r>
            <a:r>
              <a:rPr lang="en-US" sz="1700" dirty="0"/>
              <a:t> </a:t>
            </a:r>
            <a:r>
              <a:rPr lang="en-US" sz="1700" dirty="0" err="1"/>
              <a:t>dosyasına</a:t>
            </a:r>
            <a:r>
              <a:rPr lang="en-US" sz="1700" dirty="0"/>
              <a:t> </a:t>
            </a:r>
            <a:r>
              <a:rPr lang="en-US" sz="1700" dirty="0" err="1"/>
              <a:t>aşağıda</a:t>
            </a:r>
            <a:r>
              <a:rPr lang="en-US" sz="1700" dirty="0"/>
              <a:t> </a:t>
            </a:r>
            <a:r>
              <a:rPr lang="en-US" sz="1700" dirty="0" err="1"/>
              <a:t>bulunan</a:t>
            </a:r>
            <a:r>
              <a:rPr lang="en-US" sz="1700" dirty="0"/>
              <a:t> </a:t>
            </a:r>
            <a:r>
              <a:rPr lang="en-US" sz="1700" dirty="0" err="1"/>
              <a:t>propertyleri</a:t>
            </a:r>
            <a:r>
              <a:rPr lang="en-US" sz="1700" dirty="0"/>
              <a:t> </a:t>
            </a:r>
            <a:r>
              <a:rPr lang="en-US" sz="1700" dirty="0" err="1"/>
              <a:t>ekleyelim</a:t>
            </a:r>
            <a:r>
              <a:rPr lang="en-US" sz="1700" dirty="0"/>
              <a:t>.</a:t>
            </a:r>
          </a:p>
          <a:p>
            <a:pPr lvl="1"/>
            <a:r>
              <a:rPr lang="en-US" sz="1500" dirty="0"/>
              <a:t>spring.datasource.url=</a:t>
            </a:r>
            <a:r>
              <a:rPr lang="en-US" sz="1500" dirty="0" err="1"/>
              <a:t>jdbc:postgresql</a:t>
            </a:r>
            <a:r>
              <a:rPr lang="en-US" sz="1500" dirty="0"/>
              <a:t>://localhost:5432/database</a:t>
            </a:r>
          </a:p>
          <a:p>
            <a:pPr lvl="1"/>
            <a:r>
              <a:rPr lang="en-US" sz="1500" dirty="0" err="1"/>
              <a:t>spring.datasource.username</a:t>
            </a:r>
            <a:r>
              <a:rPr lang="en-US" sz="1500" dirty="0"/>
              <a:t>=</a:t>
            </a:r>
            <a:r>
              <a:rPr lang="en-US" sz="1500" dirty="0" err="1"/>
              <a:t>postgres</a:t>
            </a:r>
            <a:endParaRPr lang="en-US" sz="1500" dirty="0"/>
          </a:p>
          <a:p>
            <a:pPr lvl="1"/>
            <a:r>
              <a:rPr lang="en-US" sz="1500" dirty="0" err="1"/>
              <a:t>spring.datasource.password</a:t>
            </a:r>
            <a:r>
              <a:rPr lang="en-US" sz="1500" dirty="0"/>
              <a:t>=</a:t>
            </a:r>
            <a:r>
              <a:rPr lang="en-US" sz="1500" dirty="0" err="1"/>
              <a:t>postgres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31560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D85C4E9F-BD65-44DA-AAC2-0541A68B7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Domain Model </a:t>
            </a:r>
            <a:r>
              <a:rPr lang="en-US" dirty="0" err="1"/>
              <a:t>ve</a:t>
            </a:r>
            <a:r>
              <a:rPr lang="en-US" dirty="0"/>
              <a:t> Metadata</a:t>
            </a:r>
          </a:p>
        </p:txBody>
      </p:sp>
    </p:spTree>
    <p:extLst>
      <p:ext uri="{BB962C8B-B14F-4D97-AF65-F5344CB8AC3E}">
        <p14:creationId xmlns:p14="http://schemas.microsoft.com/office/powerpoint/2010/main" val="3959058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086CB9-828C-4B5D-93F5-6B0779A3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Metadata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8119D8-2DBB-4F34-861A-CD7717F8F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39247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Nesne</a:t>
            </a:r>
            <a:r>
              <a:rPr lang="en-US" dirty="0"/>
              <a:t> model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ilişkisel</a:t>
            </a:r>
            <a:r>
              <a:rPr lang="en-US" dirty="0"/>
              <a:t> model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eşleştirme</a:t>
            </a:r>
            <a:r>
              <a:rPr lang="en-US" dirty="0"/>
              <a:t> </a:t>
            </a:r>
            <a:r>
              <a:rPr lang="en-US" dirty="0" err="1"/>
              <a:t>tanımlarına</a:t>
            </a:r>
            <a:r>
              <a:rPr lang="en-US" dirty="0"/>
              <a:t> metadata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DCF0FA9-DF9E-4071-AC5E-1C48877A403D}"/>
              </a:ext>
            </a:extLst>
          </p:cNvPr>
          <p:cNvSpPr/>
          <p:nvPr/>
        </p:nvSpPr>
        <p:spPr>
          <a:xfrm>
            <a:off x="3136011" y="2782217"/>
            <a:ext cx="47625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869034AF-0409-4923-9F89-EC436703D33E}"/>
              </a:ext>
            </a:extLst>
          </p:cNvPr>
          <p:cNvSpPr/>
          <p:nvPr/>
        </p:nvSpPr>
        <p:spPr>
          <a:xfrm>
            <a:off x="3136011" y="3491946"/>
            <a:ext cx="47625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Owner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C454B26-A5F7-4371-88B1-5A5821CFB5C1}"/>
              </a:ext>
            </a:extLst>
          </p:cNvPr>
          <p:cNvSpPr/>
          <p:nvPr/>
        </p:nvSpPr>
        <p:spPr>
          <a:xfrm>
            <a:off x="3136011" y="4201675"/>
            <a:ext cx="47625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Address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E83D7EFE-C43E-40F4-A0D5-38CAD1CADF82}"/>
              </a:ext>
            </a:extLst>
          </p:cNvPr>
          <p:cNvSpPr/>
          <p:nvPr/>
        </p:nvSpPr>
        <p:spPr>
          <a:xfrm>
            <a:off x="4281224" y="3491946"/>
            <a:ext cx="47625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Pet</a:t>
            </a: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9E641D9E-0CB0-4FFC-A349-E2DA68313C16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3612261" y="3630175"/>
            <a:ext cx="668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AE858370-36D7-42FC-A7AF-8547EF5D547D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3374136" y="3768404"/>
            <a:ext cx="0" cy="43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C876B67C-381F-47AD-8AD2-6CABE4786302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374136" y="3058675"/>
            <a:ext cx="0" cy="43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k: Sol Sağ 10">
            <a:extLst>
              <a:ext uri="{FF2B5EF4-FFF2-40B4-BE49-F238E27FC236}">
                <a16:creationId xmlns:a16="http://schemas.microsoft.com/office/drawing/2014/main" id="{A65ED75E-D604-4007-AEE0-6F3E0D43AD75}"/>
              </a:ext>
            </a:extLst>
          </p:cNvPr>
          <p:cNvSpPr/>
          <p:nvPr/>
        </p:nvSpPr>
        <p:spPr>
          <a:xfrm>
            <a:off x="5233725" y="3429000"/>
            <a:ext cx="958841" cy="484632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Metadata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F62E93F0-4B20-459A-84F7-320F4BADF6FE}"/>
              </a:ext>
            </a:extLst>
          </p:cNvPr>
          <p:cNvSpPr/>
          <p:nvPr/>
        </p:nvSpPr>
        <p:spPr>
          <a:xfrm>
            <a:off x="6824473" y="2823358"/>
            <a:ext cx="668961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t_person</a:t>
            </a:r>
            <a:endParaRPr lang="en-US" sz="800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31C535C-DA67-4E18-8712-153294E3E46C}"/>
              </a:ext>
            </a:extLst>
          </p:cNvPr>
          <p:cNvSpPr/>
          <p:nvPr/>
        </p:nvSpPr>
        <p:spPr>
          <a:xfrm>
            <a:off x="6824474" y="3533087"/>
            <a:ext cx="66896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t_owner</a:t>
            </a:r>
            <a:endParaRPr lang="en-US" sz="800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450AC43C-334E-4BFD-B1A2-87904F5456AB}"/>
              </a:ext>
            </a:extLst>
          </p:cNvPr>
          <p:cNvSpPr/>
          <p:nvPr/>
        </p:nvSpPr>
        <p:spPr>
          <a:xfrm>
            <a:off x="7269192" y="4381045"/>
            <a:ext cx="791244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t_owner_pet</a:t>
            </a:r>
            <a:endParaRPr lang="en-US" sz="700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254D5DB6-755B-4ADD-92B3-1E8FAAC9D9EE}"/>
              </a:ext>
            </a:extLst>
          </p:cNvPr>
          <p:cNvSpPr/>
          <p:nvPr/>
        </p:nvSpPr>
        <p:spPr>
          <a:xfrm>
            <a:off x="7969686" y="3533087"/>
            <a:ext cx="668959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t_pet</a:t>
            </a:r>
            <a:endParaRPr lang="en-US" sz="800" dirty="0"/>
          </a:p>
        </p:txBody>
      </p:sp>
      <p:cxnSp>
        <p:nvCxnSpPr>
          <p:cNvPr id="16" name="Bağlayıcı: Dirsek 15">
            <a:extLst>
              <a:ext uri="{FF2B5EF4-FFF2-40B4-BE49-F238E27FC236}">
                <a16:creationId xmlns:a16="http://schemas.microsoft.com/office/drawing/2014/main" id="{5F6C5172-B0EE-4CBD-A1E8-E30BA6CB7F7B}"/>
              </a:ext>
            </a:extLst>
          </p:cNvPr>
          <p:cNvCxnSpPr>
            <a:stCxn id="15" idx="2"/>
            <a:endCxn id="14" idx="3"/>
          </p:cNvCxnSpPr>
          <p:nvPr/>
        </p:nvCxnSpPr>
        <p:spPr>
          <a:xfrm rot="5400000">
            <a:off x="7827437" y="4042544"/>
            <a:ext cx="709729" cy="243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Bağlayıcı: Dirsek 16">
            <a:extLst>
              <a:ext uri="{FF2B5EF4-FFF2-40B4-BE49-F238E27FC236}">
                <a16:creationId xmlns:a16="http://schemas.microsoft.com/office/drawing/2014/main" id="{61B22B9A-82A1-4FE8-BB2A-86BB6EEE53F4}"/>
              </a:ext>
            </a:extLst>
          </p:cNvPr>
          <p:cNvCxnSpPr>
            <a:stCxn id="14" idx="1"/>
            <a:endCxn id="13" idx="2"/>
          </p:cNvCxnSpPr>
          <p:nvPr/>
        </p:nvCxnSpPr>
        <p:spPr>
          <a:xfrm rot="10800000">
            <a:off x="7158954" y="3809546"/>
            <a:ext cx="110238" cy="7097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9AA4D414-988A-4383-B6EC-7EF38435C220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7158954" y="3099816"/>
            <a:ext cx="0" cy="43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ağ Ayraç 18">
            <a:extLst>
              <a:ext uri="{FF2B5EF4-FFF2-40B4-BE49-F238E27FC236}">
                <a16:creationId xmlns:a16="http://schemas.microsoft.com/office/drawing/2014/main" id="{43F20821-2CEF-49F7-A269-4D420D019E21}"/>
              </a:ext>
            </a:extLst>
          </p:cNvPr>
          <p:cNvSpPr/>
          <p:nvPr/>
        </p:nvSpPr>
        <p:spPr>
          <a:xfrm rot="5400000">
            <a:off x="7482734" y="4384857"/>
            <a:ext cx="364157" cy="1734218"/>
          </a:xfrm>
          <a:prstGeom prst="rightBrace">
            <a:avLst>
              <a:gd name="adj1" fmla="val 8333"/>
              <a:gd name="adj2" fmla="val 492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ağ Ayraç 19">
            <a:extLst>
              <a:ext uri="{FF2B5EF4-FFF2-40B4-BE49-F238E27FC236}">
                <a16:creationId xmlns:a16="http://schemas.microsoft.com/office/drawing/2014/main" id="{1E06F4C3-C5A5-4F11-93A1-9F8D0A908F6B}"/>
              </a:ext>
            </a:extLst>
          </p:cNvPr>
          <p:cNvSpPr/>
          <p:nvPr/>
        </p:nvSpPr>
        <p:spPr>
          <a:xfrm rot="5400000">
            <a:off x="3145558" y="4338358"/>
            <a:ext cx="457151" cy="17342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D84B3503-64AB-44BD-B8EF-1C27D34D6DAC}"/>
              </a:ext>
            </a:extLst>
          </p:cNvPr>
          <p:cNvSpPr txBox="1"/>
          <p:nvPr/>
        </p:nvSpPr>
        <p:spPr>
          <a:xfrm>
            <a:off x="1846313" y="5410163"/>
            <a:ext cx="305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Domain Model / </a:t>
            </a:r>
            <a:r>
              <a:rPr lang="en-US" dirty="0" err="1">
                <a:solidFill>
                  <a:schemeClr val="accent1"/>
                </a:solidFill>
              </a:rPr>
              <a:t>Nesne</a:t>
            </a:r>
            <a:r>
              <a:rPr lang="en-US" dirty="0">
                <a:solidFill>
                  <a:schemeClr val="accent1"/>
                </a:solidFill>
              </a:rPr>
              <a:t> Model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0E56CFC1-8A0A-4459-A30E-3AA2B6688F7B}"/>
              </a:ext>
            </a:extLst>
          </p:cNvPr>
          <p:cNvSpPr txBox="1"/>
          <p:nvPr/>
        </p:nvSpPr>
        <p:spPr>
          <a:xfrm>
            <a:off x="6471031" y="5434043"/>
            <a:ext cx="244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E-R Model / Data Model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37C40383-CFB4-4FF0-9133-0601572F801C}"/>
              </a:ext>
            </a:extLst>
          </p:cNvPr>
          <p:cNvSpPr txBox="1"/>
          <p:nvPr/>
        </p:nvSpPr>
        <p:spPr>
          <a:xfrm>
            <a:off x="4160356" y="3509109"/>
            <a:ext cx="106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09F8FF3E-8D15-4AAE-B7F6-99A42AB12D6C}"/>
              </a:ext>
            </a:extLst>
          </p:cNvPr>
          <p:cNvSpPr txBox="1"/>
          <p:nvPr/>
        </p:nvSpPr>
        <p:spPr>
          <a:xfrm>
            <a:off x="3341881" y="3724553"/>
            <a:ext cx="235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6864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7430C9-67D2-4571-A107-FCDFCC84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Metadata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28308F-2457-4148-9BA8-4A7E5EFDA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Metadata </a:t>
            </a:r>
            <a:r>
              <a:rPr lang="en-US" dirty="0" err="1"/>
              <a:t>tanımları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tablolar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bölümlerle</a:t>
            </a:r>
            <a:r>
              <a:rPr lang="en-US" dirty="0"/>
              <a:t> </a:t>
            </a:r>
            <a:r>
              <a:rPr lang="en-US" dirty="0" err="1"/>
              <a:t>ilgilidir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tablolar</a:t>
            </a:r>
            <a:endParaRPr lang="en-US" dirty="0"/>
          </a:p>
          <a:p>
            <a:pPr lvl="1"/>
            <a:r>
              <a:rPr lang="en-US" dirty="0" err="1"/>
              <a:t>Property’ler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sütunlar</a:t>
            </a:r>
            <a:endParaRPr lang="en-US" dirty="0"/>
          </a:p>
          <a:p>
            <a:pPr lvl="1"/>
            <a:r>
              <a:rPr lang="en-US" dirty="0" err="1"/>
              <a:t>İlişkiler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foreign </a:t>
            </a:r>
            <a:r>
              <a:rPr lang="en-US" dirty="0" err="1"/>
              <a:t>key’ler</a:t>
            </a:r>
            <a:endParaRPr lang="en-US" dirty="0"/>
          </a:p>
          <a:p>
            <a:pPr lvl="1"/>
            <a:r>
              <a:rPr lang="en-US" dirty="0"/>
              <a:t>Java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SQL </a:t>
            </a:r>
            <a:r>
              <a:rPr lang="en-US" dirty="0" err="1"/>
              <a:t>tipleri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46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322749-EE7A-4EB9-8C5D-F8B318C2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Metadata </a:t>
            </a:r>
            <a:r>
              <a:rPr lang="en-US" dirty="0" err="1"/>
              <a:t>Formatları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2B8C8B-51B3-4469-9823-2D898B1C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metadata </a:t>
            </a:r>
            <a:r>
              <a:rPr lang="en-US" dirty="0" err="1"/>
              <a:t>tanımları</a:t>
            </a:r>
            <a:r>
              <a:rPr lang="en-US" dirty="0"/>
              <a:t> JPA </a:t>
            </a:r>
            <a:r>
              <a:rPr lang="en-US" dirty="0" err="1"/>
              <a:t>ve</a:t>
            </a:r>
            <a:r>
              <a:rPr lang="en-US" dirty="0"/>
              <a:t> Hibernate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formatta</a:t>
            </a:r>
            <a:r>
              <a:rPr lang="en-US" dirty="0"/>
              <a:t> </a:t>
            </a:r>
            <a:r>
              <a:rPr lang="en-US" dirty="0" err="1"/>
              <a:t>yapılabilmektedir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anotasyonları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XML </a:t>
            </a:r>
            <a:r>
              <a:rPr lang="en-US" dirty="0" err="1"/>
              <a:t>dosyaları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7732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EF6DCE-7FE0-49D9-A799-FB1D4005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 </a:t>
            </a:r>
            <a:r>
              <a:rPr lang="en-US" dirty="0" err="1"/>
              <a:t>Sınıflarının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7FE37B-86F3-4BBE-9CC7-3F7D775B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</a:t>
            </a:r>
            <a:r>
              <a:rPr lang="en-US" dirty="0" err="1"/>
              <a:t>sınıflarının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implement </a:t>
            </a:r>
            <a:r>
              <a:rPr lang="en-US" dirty="0" err="1"/>
              <a:t>etmelerine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sınıftan</a:t>
            </a:r>
            <a:r>
              <a:rPr lang="en-US" dirty="0"/>
              <a:t> </a:t>
            </a:r>
            <a:r>
              <a:rPr lang="en-US" dirty="0" err="1"/>
              <a:t>türemelerine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</a:t>
            </a:r>
          </a:p>
          <a:p>
            <a:r>
              <a:rPr lang="en-US" dirty="0"/>
              <a:t>Serializable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zorunda</a:t>
            </a:r>
            <a:r>
              <a:rPr lang="en-US" dirty="0"/>
              <a:t> </a:t>
            </a:r>
            <a:r>
              <a:rPr lang="en-US" dirty="0" err="1"/>
              <a:t>değillerdir</a:t>
            </a:r>
            <a:r>
              <a:rPr lang="en-US" dirty="0"/>
              <a:t>.</a:t>
            </a:r>
          </a:p>
          <a:p>
            <a:r>
              <a:rPr lang="en-US" dirty="0"/>
              <a:t>Persistence </a:t>
            </a:r>
            <a:r>
              <a:rPr lang="en-US" dirty="0" err="1"/>
              <a:t>katmanı</a:t>
            </a:r>
            <a:r>
              <a:rPr lang="en-US" dirty="0"/>
              <a:t> </a:t>
            </a:r>
            <a:r>
              <a:rPr lang="en-US" dirty="0" err="1"/>
              <a:t>dışında</a:t>
            </a:r>
            <a:r>
              <a:rPr lang="en-US" dirty="0"/>
              <a:t> da </a:t>
            </a:r>
            <a:r>
              <a:rPr lang="en-US" dirty="0" err="1"/>
              <a:t>kullanılabilirler</a:t>
            </a:r>
            <a:r>
              <a:rPr lang="en-US" dirty="0"/>
              <a:t>.</a:t>
            </a:r>
          </a:p>
          <a:p>
            <a:r>
              <a:rPr lang="en-US" dirty="0"/>
              <a:t>Getter/setter </a:t>
            </a:r>
            <a:r>
              <a:rPr lang="en-US" dirty="0" err="1"/>
              <a:t>metotları</a:t>
            </a:r>
            <a:r>
              <a:rPr lang="en-US" dirty="0"/>
              <a:t> </a:t>
            </a:r>
            <a:r>
              <a:rPr lang="en-US" dirty="0" err="1"/>
              <a:t>tanımlamak</a:t>
            </a:r>
            <a:r>
              <a:rPr lang="en-US" dirty="0"/>
              <a:t> </a:t>
            </a:r>
            <a:r>
              <a:rPr lang="en-US" dirty="0" err="1"/>
              <a:t>zorunlu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</a:p>
          <a:p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görünürlük</a:t>
            </a:r>
            <a:r>
              <a:rPr lang="en-US" dirty="0"/>
              <a:t> </a:t>
            </a:r>
            <a:r>
              <a:rPr lang="en-US" dirty="0" err="1"/>
              <a:t>düzeyinde</a:t>
            </a:r>
            <a:r>
              <a:rPr lang="en-US" dirty="0"/>
              <a:t> default no </a:t>
            </a:r>
            <a:r>
              <a:rPr lang="en-US" dirty="0" err="1"/>
              <a:t>arg</a:t>
            </a:r>
            <a:r>
              <a:rPr lang="en-US" dirty="0"/>
              <a:t> constructor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zorundadır</a:t>
            </a:r>
            <a:r>
              <a:rPr lang="en-US" dirty="0"/>
              <a:t>.</a:t>
            </a:r>
          </a:p>
          <a:p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final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126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714177DC-428A-4167-BE4F-E18ABEF73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JPA/Hibernate </a:t>
            </a:r>
            <a:r>
              <a:rPr lang="en-US" dirty="0" err="1"/>
              <a:t>ile</a:t>
            </a:r>
            <a:r>
              <a:rPr lang="en-US" dirty="0"/>
              <a:t> Java</a:t>
            </a:r>
            <a:br>
              <a:rPr lang="en-US" dirty="0"/>
            </a:br>
            <a:r>
              <a:rPr lang="en-US" dirty="0"/>
              <a:t>Persistence</a:t>
            </a: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B45A613E-05FE-4369-B7D8-B7DC472BF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ORM’e</a:t>
            </a:r>
            <a:r>
              <a:rPr lang="en-US" dirty="0"/>
              <a:t> </a:t>
            </a:r>
            <a:r>
              <a:rPr lang="en-US" dirty="0" err="1"/>
              <a:t>Giriş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99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30FCE1-E29F-4433-A7F1-5A85476B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</a:t>
            </a:r>
            <a:r>
              <a:rPr lang="en-US" dirty="0" err="1"/>
              <a:t>Yazılması</a:t>
            </a:r>
            <a:r>
              <a:rPr lang="en-US" dirty="0"/>
              <a:t>, Basic Property </a:t>
            </a:r>
            <a:r>
              <a:rPr lang="en-US" dirty="0" err="1"/>
              <a:t>ve</a:t>
            </a:r>
            <a:r>
              <a:rPr lang="en-US" dirty="0"/>
              <a:t> Assigned PK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474262-2715-4FE9-91B0-88C05DBA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Kullanılacak</a:t>
            </a:r>
            <a:r>
              <a:rPr lang="en-US" dirty="0"/>
              <a:t> </a:t>
            </a:r>
            <a:r>
              <a:rPr lang="en-US" dirty="0" err="1"/>
              <a:t>anotasyonlar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açıklamaları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şekildedir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@Entity: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database </a:t>
            </a:r>
            <a:r>
              <a:rPr lang="en-US" dirty="0" err="1"/>
              <a:t>tablosuna</a:t>
            </a:r>
            <a:r>
              <a:rPr lang="en-US" dirty="0"/>
              <a:t> (entity </a:t>
            </a:r>
            <a:r>
              <a:rPr lang="en-US" dirty="0" err="1"/>
              <a:t>olarak</a:t>
            </a:r>
            <a:r>
              <a:rPr lang="en-US" dirty="0"/>
              <a:t> da </a:t>
            </a:r>
            <a:r>
              <a:rPr lang="en-US" dirty="0" err="1"/>
              <a:t>adlandırılabilir</a:t>
            </a:r>
            <a:r>
              <a:rPr lang="en-US" dirty="0"/>
              <a:t>)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geldiği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@Table: </a:t>
            </a:r>
            <a:r>
              <a:rPr lang="en-US" dirty="0" err="1"/>
              <a:t>Opsiyonel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anotasyondur</a:t>
            </a:r>
            <a:r>
              <a:rPr lang="en-US" dirty="0"/>
              <a:t>.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gelecek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tablonun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name</a:t>
            </a:r>
            <a:r>
              <a:rPr lang="en-US" dirty="0"/>
              <a:t> </a:t>
            </a:r>
            <a:r>
              <a:rPr lang="en-US" dirty="0" err="1"/>
              <a:t>alanına</a:t>
            </a:r>
            <a:r>
              <a:rPr lang="en-US" dirty="0"/>
              <a:t> </a:t>
            </a:r>
            <a:r>
              <a:rPr lang="en-US" dirty="0" err="1"/>
              <a:t>verilecek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belirtilir</a:t>
            </a:r>
            <a:r>
              <a:rPr lang="en-US" dirty="0"/>
              <a:t>. @Table(name=“pet”)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@Id: </a:t>
            </a:r>
            <a:r>
              <a:rPr lang="en-US" dirty="0"/>
              <a:t>Bu </a:t>
            </a:r>
            <a:r>
              <a:rPr lang="en-US" dirty="0" err="1"/>
              <a:t>anotasyon</a:t>
            </a:r>
            <a:r>
              <a:rPr lang="en-US" dirty="0"/>
              <a:t> </a:t>
            </a:r>
            <a:r>
              <a:rPr lang="en-US" dirty="0" err="1"/>
              <a:t>tablonun</a:t>
            </a:r>
            <a:r>
              <a:rPr lang="en-US" dirty="0"/>
              <a:t> primary key </a:t>
            </a:r>
            <a:r>
              <a:rPr lang="en-US" dirty="0" err="1"/>
              <a:t>alanını</a:t>
            </a:r>
            <a:r>
              <a:rPr lang="en-US" dirty="0"/>
              <a:t> </a:t>
            </a:r>
            <a:r>
              <a:rPr lang="en-US" dirty="0" err="1"/>
              <a:t>tanımlamamızı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Entity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mutalaka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anotasyon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işaretlenmiş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id </a:t>
            </a:r>
            <a:r>
              <a:rPr lang="en-US" dirty="0" err="1"/>
              <a:t>fieldı</a:t>
            </a:r>
            <a:r>
              <a:rPr lang="en-US" dirty="0"/>
              <a:t> </a:t>
            </a:r>
            <a:r>
              <a:rPr lang="en-US" dirty="0" err="1"/>
              <a:t>bulundurmak</a:t>
            </a:r>
            <a:r>
              <a:rPr lang="en-US" dirty="0"/>
              <a:t> </a:t>
            </a:r>
            <a:r>
              <a:rPr lang="en-US" dirty="0" err="1"/>
              <a:t>zorundadır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@GeneratedValue: </a:t>
            </a:r>
            <a:r>
              <a:rPr lang="en-US" dirty="0" err="1"/>
              <a:t>Birincil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yöntemini</a:t>
            </a:r>
            <a:r>
              <a:rPr lang="en-US" dirty="0"/>
              <a:t> </a:t>
            </a:r>
            <a:r>
              <a:rPr lang="en-US" dirty="0" err="1"/>
              <a:t>GenerationType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@Basic: </a:t>
            </a:r>
            <a:r>
              <a:rPr lang="en-US" dirty="0"/>
              <a:t>Bu </a:t>
            </a:r>
            <a:r>
              <a:rPr lang="en-US" dirty="0" err="1"/>
              <a:t>anotasyon</a:t>
            </a:r>
            <a:r>
              <a:rPr lang="en-US" dirty="0"/>
              <a:t> </a:t>
            </a:r>
            <a:r>
              <a:rPr lang="en-US" dirty="0" err="1"/>
              <a:t>JPA’da</a:t>
            </a:r>
            <a:r>
              <a:rPr lang="en-US" dirty="0"/>
              <a:t> long, int, string, Boolean, char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tablonun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kolonlarıyla</a:t>
            </a:r>
            <a:r>
              <a:rPr lang="en-US" dirty="0"/>
              <a:t> </a:t>
            </a:r>
            <a:r>
              <a:rPr lang="en-US" dirty="0" err="1"/>
              <a:t>eşleştirmek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Opsiyoneldir</a:t>
            </a:r>
            <a:r>
              <a:rPr lang="en-US" dirty="0"/>
              <a:t>. </a:t>
            </a:r>
            <a:r>
              <a:rPr lang="en-US" dirty="0" err="1"/>
              <a:t>Yazılmaması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JPA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alanı</a:t>
            </a:r>
            <a:r>
              <a:rPr lang="en-US" dirty="0"/>
              <a:t> </a:t>
            </a:r>
            <a:r>
              <a:rPr lang="en-US" dirty="0" err="1"/>
              <a:t>tablonun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alanıyla</a:t>
            </a:r>
            <a:r>
              <a:rPr lang="en-US" dirty="0"/>
              <a:t>, </a:t>
            </a:r>
            <a:r>
              <a:rPr lang="en-US" dirty="0" err="1"/>
              <a:t>field’da</a:t>
            </a:r>
            <a:r>
              <a:rPr lang="en-US" dirty="0"/>
              <a:t> </a:t>
            </a:r>
            <a:r>
              <a:rPr lang="en-US" dirty="0" err="1"/>
              <a:t>belirtmiş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tip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ilişkilendirir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@Column: </a:t>
            </a:r>
            <a:r>
              <a:rPr lang="en-US" dirty="0"/>
              <a:t>Bu </a:t>
            </a:r>
            <a:r>
              <a:rPr lang="en-US" dirty="0" err="1"/>
              <a:t>anotasyon</a:t>
            </a:r>
            <a:r>
              <a:rPr lang="en-US" dirty="0"/>
              <a:t> </a:t>
            </a:r>
            <a:r>
              <a:rPr lang="en-US" dirty="0" err="1"/>
              <a:t>içerisine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name</a:t>
            </a:r>
            <a:r>
              <a:rPr lang="en-US" dirty="0"/>
              <a:t> </a:t>
            </a:r>
            <a:r>
              <a:rPr lang="en-US" dirty="0" err="1"/>
              <a:t>alanına</a:t>
            </a:r>
            <a:r>
              <a:rPr lang="en-US" dirty="0"/>
              <a:t> </a:t>
            </a:r>
            <a:r>
              <a:rPr lang="en-US" dirty="0" err="1"/>
              <a:t>verilecek</a:t>
            </a:r>
            <a:r>
              <a:rPr lang="en-US" dirty="0"/>
              <a:t> parameter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tablodaki</a:t>
            </a:r>
            <a:r>
              <a:rPr lang="en-US" dirty="0"/>
              <a:t> </a:t>
            </a:r>
            <a:r>
              <a:rPr lang="en-US" dirty="0" err="1"/>
              <a:t>sütün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eşleştirir</a:t>
            </a:r>
            <a:r>
              <a:rPr lang="en-US" dirty="0"/>
              <a:t>. Column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opsiyoneldir</a:t>
            </a:r>
            <a:r>
              <a:rPr lang="en-US" dirty="0"/>
              <a:t>. </a:t>
            </a:r>
            <a:r>
              <a:rPr lang="en-US" dirty="0" err="1"/>
              <a:t>Kullanılmaması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field </a:t>
            </a:r>
            <a:r>
              <a:rPr lang="en-US" dirty="0" err="1"/>
              <a:t>adıyla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isimde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sütün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eşleştirme</a:t>
            </a:r>
            <a:r>
              <a:rPr lang="en-US" dirty="0"/>
              <a:t> </a:t>
            </a:r>
            <a:r>
              <a:rPr lang="en-US" dirty="0" err="1"/>
              <a:t>yapılmaktadır</a:t>
            </a:r>
            <a:r>
              <a:rPr lang="en-US" dirty="0"/>
              <a:t>. @Column(name=“pet_name”)</a:t>
            </a:r>
          </a:p>
        </p:txBody>
      </p:sp>
    </p:spTree>
    <p:extLst>
      <p:ext uri="{BB962C8B-B14F-4D97-AF65-F5344CB8AC3E}">
        <p14:creationId xmlns:p14="http://schemas.microsoft.com/office/powerpoint/2010/main" val="625778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EA79E0-D3A1-498C-97A8-2D939AE9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</a:t>
            </a:r>
            <a:r>
              <a:rPr lang="en-US" dirty="0" err="1"/>
              <a:t>Yazılması</a:t>
            </a:r>
            <a:r>
              <a:rPr lang="en-US" dirty="0"/>
              <a:t>, Basic Property </a:t>
            </a:r>
            <a:r>
              <a:rPr lang="en-US" dirty="0" err="1"/>
              <a:t>ve</a:t>
            </a:r>
            <a:r>
              <a:rPr lang="en-US" dirty="0"/>
              <a:t> Assigned PK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6BEE77-4E36-4249-ADCC-9E1ED28E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@MappedSuperclass – Entity </a:t>
            </a:r>
            <a:r>
              <a:rPr lang="en-US" dirty="0" err="1"/>
              <a:t>sınıflarında</a:t>
            </a:r>
            <a:r>
              <a:rPr lang="en-US" dirty="0"/>
              <a:t> </a:t>
            </a:r>
            <a:r>
              <a:rPr lang="en-US" dirty="0" err="1"/>
              <a:t>temel-ortak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elemanlarını</a:t>
            </a:r>
            <a:r>
              <a:rPr lang="en-US" dirty="0"/>
              <a:t> (id, soft-delete, </a:t>
            </a:r>
            <a:r>
              <a:rPr lang="en-US" dirty="0" err="1"/>
              <a:t>updatedate</a:t>
            </a:r>
            <a:r>
              <a:rPr lang="en-US" dirty="0"/>
              <a:t>, </a:t>
            </a:r>
            <a:r>
              <a:rPr lang="en-US" dirty="0" err="1"/>
              <a:t>insertdate</a:t>
            </a:r>
            <a:r>
              <a:rPr lang="en-US" dirty="0"/>
              <a:t> vs.)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14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B4D7E4-C93B-40DB-8EC2-4C33A03B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Commons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14339-F544-419A-ADAE-40C05465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JDBC, JPA, LDAP, MongoDB, Redis, Apache </a:t>
            </a:r>
            <a:r>
              <a:rPr lang="en-US" dirty="0" err="1"/>
              <a:t>Solr</a:t>
            </a:r>
            <a:r>
              <a:rPr lang="en-US" dirty="0"/>
              <a:t>, Apache Cassandra, Elasticsearch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kaynaklarına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Spring Data </a:t>
            </a:r>
            <a:r>
              <a:rPr lang="en-US" dirty="0" err="1"/>
              <a:t>projeleri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, annotation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arayüzlerin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aldığı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Spring Data </a:t>
            </a:r>
            <a:r>
              <a:rPr lang="en-US" dirty="0" err="1"/>
              <a:t>paketidir</a:t>
            </a:r>
            <a:r>
              <a:rPr lang="en-US" dirty="0"/>
              <a:t>.</a:t>
            </a:r>
          </a:p>
          <a:p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, annotation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Repository: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Spring Data </a:t>
            </a:r>
            <a:r>
              <a:rPr lang="en-US" dirty="0" err="1"/>
              <a:t>arayüzüdür</a:t>
            </a:r>
            <a:r>
              <a:rPr lang="en-US" dirty="0"/>
              <a:t>.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CrudRepository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CRUD(Create-Read-Update-Delete)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Sort: </a:t>
            </a:r>
            <a:r>
              <a:rPr lang="en-US" dirty="0" err="1"/>
              <a:t>Sıralama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sınıftır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Slice: </a:t>
            </a:r>
            <a:r>
              <a:rPr lang="en-US" dirty="0" err="1"/>
              <a:t>Parçalama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Page: </a:t>
            </a:r>
            <a:r>
              <a:rPr lang="en-US" dirty="0" err="1"/>
              <a:t>Parçalama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sayfalama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</a:t>
            </a:r>
          </a:p>
          <a:p>
            <a:r>
              <a:rPr lang="en-US" dirty="0"/>
              <a:t>Spring Data </a:t>
            </a:r>
            <a:r>
              <a:rPr lang="en-US" dirty="0" err="1"/>
              <a:t>projeleri</a:t>
            </a:r>
            <a:r>
              <a:rPr lang="en-US" dirty="0"/>
              <a:t> Spring Data Commons </a:t>
            </a:r>
            <a:r>
              <a:rPr lang="en-US" dirty="0" err="1"/>
              <a:t>paketinde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arayüzleri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82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0172ED-7845-40E5-99DA-29CA380E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Data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BDBDA6-5840-4E35-BA6F-4A13BE16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Data Commons,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kaynağına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Spring Data </a:t>
            </a:r>
            <a:r>
              <a:rPr lang="en-US" dirty="0" err="1"/>
              <a:t>projeleri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kaynağına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kütüphaneyi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kaynağı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yaparken</a:t>
            </a:r>
            <a:r>
              <a:rPr lang="en-US" dirty="0"/>
              <a:t> Spring Data Commons,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kaynağına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arabirim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Spring Data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belirtilen</a:t>
            </a:r>
            <a:r>
              <a:rPr lang="en-US" dirty="0"/>
              <a:t> </a:t>
            </a:r>
            <a:r>
              <a:rPr lang="en-US" dirty="0" err="1"/>
              <a:t>kurallar</a:t>
            </a:r>
            <a:r>
              <a:rPr lang="en-US" dirty="0"/>
              <a:t>(conventions, derived methods)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/>
              <a:t>Spring Data </a:t>
            </a:r>
            <a:r>
              <a:rPr lang="en-US" dirty="0" err="1"/>
              <a:t>masaüstü</a:t>
            </a:r>
            <a:r>
              <a:rPr lang="en-US" dirty="0"/>
              <a:t>, web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sıradan</a:t>
            </a:r>
            <a:r>
              <a:rPr lang="en-US" dirty="0"/>
              <a:t> Java </a:t>
            </a:r>
            <a:r>
              <a:rPr lang="en-US" dirty="0" err="1"/>
              <a:t>uygulamalarında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desteği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3606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8A7E1F-F443-49C1-8CEA-93F37F4E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4BFF21-EFA4-4661-9CE3-E60A24B3B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JPA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şartları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getiren</a:t>
            </a:r>
            <a:r>
              <a:rPr lang="en-US" dirty="0"/>
              <a:t> Hibernate, </a:t>
            </a:r>
            <a:r>
              <a:rPr lang="en-US" dirty="0" err="1"/>
              <a:t>EclipseLink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kütüphaneleri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ilişkisel</a:t>
            </a:r>
            <a:r>
              <a:rPr lang="en-US" dirty="0"/>
              <a:t> </a:t>
            </a:r>
            <a:r>
              <a:rPr lang="en-US" dirty="0" err="1"/>
              <a:t>veritabanları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yapmayı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Spring Data </a:t>
            </a:r>
            <a:r>
              <a:rPr lang="en-US" dirty="0" err="1"/>
              <a:t>projesidir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544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3F3ADA-E6C5-448D-9BE6-FD1B0F51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ACF9D2-DC5F-47C5-A47A-25B043182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Data JPA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işlemlerinde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bağlantısının</a:t>
            </a:r>
            <a:r>
              <a:rPr lang="en-US" dirty="0"/>
              <a:t> </a:t>
            </a:r>
            <a:r>
              <a:rPr lang="en-US" dirty="0" err="1"/>
              <a:t>yapıldığı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EntityManagerFactory</a:t>
            </a:r>
            <a:r>
              <a:rPr lang="en-US" dirty="0"/>
              <a:t> </a:t>
            </a:r>
            <a:r>
              <a:rPr lang="en-US" dirty="0" err="1"/>
              <a:t>sınıfına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duyar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Bean’ini</a:t>
            </a:r>
            <a:r>
              <a:rPr lang="en-US" dirty="0"/>
              <a:t> Spring Boot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konfigüre</a:t>
            </a:r>
            <a:r>
              <a:rPr lang="en-US" dirty="0"/>
              <a:t> </a:t>
            </a:r>
            <a:r>
              <a:rPr lang="en-US" dirty="0" err="1"/>
              <a:t>etmektedir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6540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86D940-190B-4897-9A56-F3D32D31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00776B-E6DC-4298-BB17-4B4D4962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 </a:t>
            </a:r>
            <a:r>
              <a:rPr lang="en-US" dirty="0" err="1"/>
              <a:t>yapıldıktan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Spring Data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sağlanan</a:t>
            </a:r>
            <a:r>
              <a:rPr lang="en-US" dirty="0"/>
              <a:t> repository </a:t>
            </a:r>
            <a:r>
              <a:rPr lang="en-US" dirty="0" err="1"/>
              <a:t>arayüzleri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, </a:t>
            </a:r>
            <a:r>
              <a:rPr lang="en-US" dirty="0" err="1"/>
              <a:t>güncelleme</a:t>
            </a:r>
            <a:r>
              <a:rPr lang="en-US" dirty="0"/>
              <a:t>, </a:t>
            </a:r>
            <a:r>
              <a:rPr lang="en-US" dirty="0" err="1"/>
              <a:t>çekme</a:t>
            </a:r>
            <a:r>
              <a:rPr lang="en-US" dirty="0"/>
              <a:t>, </a:t>
            </a:r>
            <a:r>
              <a:rPr lang="en-US" dirty="0" err="1"/>
              <a:t>sorgulama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silme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Spring Data Commons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sağlanan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CrudRepository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public interface </a:t>
            </a:r>
            <a:r>
              <a:rPr lang="en-US" dirty="0" err="1"/>
              <a:t>CrudRepository</a:t>
            </a:r>
            <a:r>
              <a:rPr lang="en-US" dirty="0"/>
              <a:t>&lt;T, ID&gt; extends Repository&lt;T, ID&gt; {</a:t>
            </a:r>
          </a:p>
          <a:p>
            <a:pPr marL="457200" lvl="1" indent="0">
              <a:buNone/>
            </a:pPr>
            <a:r>
              <a:rPr lang="en-US" dirty="0"/>
              <a:t>    &lt;S extends T&gt; S save(S entity);</a:t>
            </a:r>
          </a:p>
          <a:p>
            <a:pPr marL="457200" lvl="1" indent="0">
              <a:buNone/>
            </a:pPr>
            <a:r>
              <a:rPr lang="en-US" dirty="0"/>
              <a:t>    &lt;S extends T&gt; </a:t>
            </a:r>
            <a:r>
              <a:rPr lang="en-US" dirty="0" err="1"/>
              <a:t>Iterable</a:t>
            </a:r>
            <a:r>
              <a:rPr lang="en-US" dirty="0"/>
              <a:t>&lt;S&gt; </a:t>
            </a:r>
            <a:r>
              <a:rPr lang="en-US" dirty="0" err="1"/>
              <a:t>saveAll</a:t>
            </a:r>
            <a:r>
              <a:rPr lang="en-US" dirty="0"/>
              <a:t>(</a:t>
            </a:r>
            <a:r>
              <a:rPr lang="en-US" dirty="0" err="1"/>
              <a:t>Iterable</a:t>
            </a:r>
            <a:r>
              <a:rPr lang="en-US" dirty="0"/>
              <a:t>&lt;S&gt; entities);</a:t>
            </a:r>
          </a:p>
          <a:p>
            <a:pPr marL="457200" lvl="1" indent="0">
              <a:buNone/>
            </a:pPr>
            <a:r>
              <a:rPr lang="en-US" dirty="0"/>
              <a:t>    Optional&lt;T&gt; </a:t>
            </a:r>
            <a:r>
              <a:rPr lang="en-US" dirty="0" err="1"/>
              <a:t>findById</a:t>
            </a:r>
            <a:r>
              <a:rPr lang="en-US" dirty="0"/>
              <a:t>(ID id);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existsById</a:t>
            </a:r>
            <a:r>
              <a:rPr lang="en-US" dirty="0"/>
              <a:t>(ID id);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Iterable</a:t>
            </a:r>
            <a:r>
              <a:rPr lang="en-US" dirty="0"/>
              <a:t>&lt;T&gt; </a:t>
            </a:r>
            <a:r>
              <a:rPr lang="en-US" dirty="0" err="1"/>
              <a:t>findAll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Iterable</a:t>
            </a:r>
            <a:r>
              <a:rPr lang="en-US" dirty="0"/>
              <a:t>&lt;T&gt; </a:t>
            </a:r>
            <a:r>
              <a:rPr lang="en-US" dirty="0" err="1"/>
              <a:t>findAllById</a:t>
            </a:r>
            <a:r>
              <a:rPr lang="en-US" dirty="0"/>
              <a:t>(</a:t>
            </a:r>
            <a:r>
              <a:rPr lang="en-US" dirty="0" err="1"/>
              <a:t>Iterable</a:t>
            </a:r>
            <a:r>
              <a:rPr lang="en-US" dirty="0"/>
              <a:t>&lt;ID&gt; ids);</a:t>
            </a:r>
          </a:p>
          <a:p>
            <a:pPr marL="457200" lvl="1" indent="0">
              <a:buNone/>
            </a:pPr>
            <a:r>
              <a:rPr lang="en-US" dirty="0"/>
              <a:t>    long count();</a:t>
            </a:r>
          </a:p>
          <a:p>
            <a:pPr marL="457200" lvl="1" indent="0">
              <a:buNone/>
            </a:pPr>
            <a:r>
              <a:rPr lang="en-US" dirty="0"/>
              <a:t>    void </a:t>
            </a:r>
            <a:r>
              <a:rPr lang="en-US" dirty="0" err="1"/>
              <a:t>deleteById</a:t>
            </a:r>
            <a:r>
              <a:rPr lang="en-US" dirty="0"/>
              <a:t>(ID id);</a:t>
            </a:r>
          </a:p>
          <a:p>
            <a:pPr marL="457200" lvl="1" indent="0">
              <a:buNone/>
            </a:pPr>
            <a:r>
              <a:rPr lang="en-US" dirty="0"/>
              <a:t>    void delete(T entity);</a:t>
            </a:r>
          </a:p>
          <a:p>
            <a:pPr marL="457200" lvl="1" indent="0">
              <a:buNone/>
            </a:pPr>
            <a:r>
              <a:rPr lang="en-US" dirty="0"/>
              <a:t>    void </a:t>
            </a:r>
            <a:r>
              <a:rPr lang="en-US" dirty="0" err="1"/>
              <a:t>deleteAll</a:t>
            </a:r>
            <a:r>
              <a:rPr lang="en-US" dirty="0"/>
              <a:t>(</a:t>
            </a:r>
            <a:r>
              <a:rPr lang="en-US" dirty="0" err="1"/>
              <a:t>Iterable</a:t>
            </a:r>
            <a:r>
              <a:rPr lang="en-US" dirty="0"/>
              <a:t>&lt;? extends T&gt; entities);</a:t>
            </a:r>
          </a:p>
          <a:p>
            <a:pPr marL="457200" lvl="1" indent="0">
              <a:buNone/>
            </a:pPr>
            <a:r>
              <a:rPr lang="en-US" dirty="0"/>
              <a:t>    void </a:t>
            </a:r>
            <a:r>
              <a:rPr lang="en-US" dirty="0" err="1"/>
              <a:t>deleteAll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8060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7E2A99-C36C-4B7B-A7DF-5A7A6CE1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60C0D1-A893-4319-9464-67F7F68DA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/generic </a:t>
            </a:r>
            <a:r>
              <a:rPr lang="en-US" dirty="0" err="1"/>
              <a:t>olduğundan</a:t>
            </a:r>
            <a:r>
              <a:rPr lang="en-US" dirty="0"/>
              <a:t> Entity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birincil</a:t>
            </a:r>
            <a:r>
              <a:rPr lang="en-US" dirty="0"/>
              <a:t> </a:t>
            </a:r>
            <a:r>
              <a:rPr lang="en-US" dirty="0" err="1"/>
              <a:t>anahtara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tipi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public interface </a:t>
            </a:r>
            <a:r>
              <a:rPr lang="en-US" dirty="0" err="1"/>
              <a:t>PersonRepository</a:t>
            </a:r>
            <a:r>
              <a:rPr lang="en-US" dirty="0"/>
              <a:t> extends </a:t>
            </a:r>
            <a:r>
              <a:rPr lang="en-US" dirty="0" err="1"/>
              <a:t>CrudRepository</a:t>
            </a:r>
            <a:r>
              <a:rPr lang="en-US" dirty="0"/>
              <a:t>&lt;Person, Long&gt; {}</a:t>
            </a:r>
          </a:p>
          <a:p>
            <a:r>
              <a:rPr lang="en-US" dirty="0"/>
              <a:t>Spring framework IoC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bağlama</a:t>
            </a:r>
            <a:r>
              <a:rPr lang="en-US" dirty="0"/>
              <a:t> </a:t>
            </a:r>
            <a:r>
              <a:rPr lang="en-US" dirty="0" err="1"/>
              <a:t>yöntemleri</a:t>
            </a:r>
            <a:r>
              <a:rPr lang="en-US" dirty="0"/>
              <a:t>(@Autowired, constructor </a:t>
            </a:r>
            <a:r>
              <a:rPr lang="en-US" dirty="0" err="1"/>
              <a:t>gibi</a:t>
            </a:r>
            <a:r>
              <a:rPr lang="en-US" dirty="0"/>
              <a:t>)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@Service</a:t>
            </a:r>
          </a:p>
          <a:p>
            <a:pPr marL="45720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PersonService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@Autowired</a:t>
            </a:r>
          </a:p>
          <a:p>
            <a:pPr marL="457200" lvl="1" indent="0">
              <a:buNone/>
            </a:pPr>
            <a:r>
              <a:rPr lang="en-US" dirty="0"/>
              <a:t>    private </a:t>
            </a:r>
            <a:r>
              <a:rPr lang="en-US" dirty="0" err="1"/>
              <a:t>PersonRepository</a:t>
            </a:r>
            <a:r>
              <a:rPr lang="en-US" dirty="0"/>
              <a:t> </a:t>
            </a:r>
            <a:r>
              <a:rPr lang="en-US" dirty="0" err="1"/>
              <a:t>personRepository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//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metotlar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8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085A6D-4464-467A-8F1C-A6CC56A5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C45477-1BD7-42AC-A263-42FB8DF5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kullanımda</a:t>
            </a:r>
            <a:r>
              <a:rPr lang="en-US" dirty="0"/>
              <a:t> </a:t>
            </a:r>
            <a:r>
              <a:rPr lang="en-US" dirty="0" err="1"/>
              <a:t>kurucu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bağlama</a:t>
            </a:r>
            <a:r>
              <a:rPr lang="en-US" dirty="0"/>
              <a:t> </a:t>
            </a:r>
            <a:r>
              <a:rPr lang="en-US" dirty="0" err="1"/>
              <a:t>yöntemi</a:t>
            </a:r>
            <a:r>
              <a:rPr lang="en-US" dirty="0"/>
              <a:t> </a:t>
            </a:r>
            <a:r>
              <a:rPr lang="en-US" dirty="0" err="1"/>
              <a:t>kullanılmıştır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@Service</a:t>
            </a:r>
          </a:p>
          <a:p>
            <a:pPr marL="45720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PersonService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private </a:t>
            </a:r>
            <a:r>
              <a:rPr lang="en-US" dirty="0" err="1"/>
              <a:t>PersonRepository</a:t>
            </a:r>
            <a:r>
              <a:rPr lang="en-US" dirty="0"/>
              <a:t> </a:t>
            </a:r>
            <a:r>
              <a:rPr lang="en-US" dirty="0" err="1"/>
              <a:t>personRepository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public </a:t>
            </a:r>
            <a:r>
              <a:rPr lang="en-US" dirty="0" err="1"/>
              <a:t>PersonService</a:t>
            </a:r>
            <a:r>
              <a:rPr lang="en-US" dirty="0"/>
              <a:t>(</a:t>
            </a:r>
            <a:r>
              <a:rPr lang="en-US" dirty="0" err="1"/>
              <a:t>PersonRepository</a:t>
            </a:r>
            <a:r>
              <a:rPr lang="en-US" dirty="0"/>
              <a:t> </a:t>
            </a:r>
            <a:r>
              <a:rPr lang="en-US" dirty="0" err="1"/>
              <a:t>personRepository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this.personRepository</a:t>
            </a:r>
            <a:r>
              <a:rPr lang="en-US" dirty="0"/>
              <a:t> = </a:t>
            </a:r>
            <a:r>
              <a:rPr lang="en-US" dirty="0" err="1"/>
              <a:t>personRepository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5174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1A4372-40A5-46B2-8756-7C44F147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A94D52-957A-417B-9B4C-6FE50FB5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421" y="2096064"/>
            <a:ext cx="9412511" cy="3695136"/>
          </a:xfrm>
        </p:spPr>
        <p:txBody>
          <a:bodyPr>
            <a:normAutofit fontScale="25000" lnSpcReduction="20000"/>
          </a:bodyPr>
          <a:lstStyle/>
          <a:p>
            <a:r>
              <a:rPr lang="en-US" dirty="0" err="1"/>
              <a:t>Aşağıda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repository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almaktadır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public class App {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ApplicationContext</a:t>
            </a:r>
            <a:r>
              <a:rPr lang="en-US" dirty="0"/>
              <a:t> context = new </a:t>
            </a:r>
            <a:r>
              <a:rPr lang="en-US" dirty="0" err="1"/>
              <a:t>AnnotationConfigApplicationContext</a:t>
            </a:r>
            <a:r>
              <a:rPr lang="en-US" dirty="0"/>
              <a:t>(</a:t>
            </a:r>
            <a:r>
              <a:rPr lang="en-US" dirty="0" err="1"/>
              <a:t>AppConfig.class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</a:t>
            </a:r>
            <a:r>
              <a:rPr lang="en-US" dirty="0"/>
              <a:t> </a:t>
            </a:r>
            <a:r>
              <a:rPr lang="en-US" dirty="0" err="1"/>
              <a:t>personRepository</a:t>
            </a:r>
            <a:r>
              <a:rPr lang="en-US" dirty="0"/>
              <a:t> = </a:t>
            </a:r>
            <a:r>
              <a:rPr lang="en-US" dirty="0" err="1"/>
              <a:t>context.getBean</a:t>
            </a:r>
            <a:r>
              <a:rPr lang="en-US" dirty="0"/>
              <a:t>(</a:t>
            </a:r>
            <a:r>
              <a:rPr lang="en-US" dirty="0" err="1"/>
              <a:t>PersonRepository.class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        Person burak = </a:t>
            </a:r>
            <a:r>
              <a:rPr lang="en-US" dirty="0" err="1"/>
              <a:t>Person.of</a:t>
            </a:r>
            <a:r>
              <a:rPr lang="en-US" dirty="0"/>
              <a:t>(“Burak", “DUMAN");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burak</a:t>
            </a:r>
            <a:r>
              <a:rPr lang="en-US" dirty="0"/>
              <a:t>);  //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ekleme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personRepository.saveAll</a:t>
            </a:r>
            <a:r>
              <a:rPr lang="en-US" dirty="0"/>
              <a:t>(</a:t>
            </a:r>
            <a:r>
              <a:rPr lang="en-US" dirty="0" err="1"/>
              <a:t>List.of</a:t>
            </a:r>
            <a:r>
              <a:rPr lang="en-US" dirty="0"/>
              <a:t>( // </a:t>
            </a:r>
            <a:r>
              <a:rPr lang="en-US" dirty="0" err="1"/>
              <a:t>toplu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ekleme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</a:t>
            </a:r>
            <a:r>
              <a:rPr lang="en-US" dirty="0" err="1"/>
              <a:t>Person.of</a:t>
            </a:r>
            <a:r>
              <a:rPr lang="en-US" dirty="0"/>
              <a:t>(“</a:t>
            </a:r>
            <a:r>
              <a:rPr lang="tr-TR" dirty="0"/>
              <a:t>AAA</a:t>
            </a:r>
            <a:r>
              <a:rPr lang="en-US" dirty="0"/>
              <a:t>", “</a:t>
            </a:r>
            <a:r>
              <a:rPr lang="tr-TR" dirty="0"/>
              <a:t>AAA</a:t>
            </a:r>
            <a:r>
              <a:rPr lang="en-US" dirty="0"/>
              <a:t>"),</a:t>
            </a:r>
          </a:p>
          <a:p>
            <a:pPr marL="457200" lvl="1" indent="0">
              <a:buNone/>
            </a:pPr>
            <a:r>
              <a:rPr lang="en-US" dirty="0"/>
              <a:t>                </a:t>
            </a:r>
            <a:r>
              <a:rPr lang="en-US" dirty="0" err="1"/>
              <a:t>Person.of</a:t>
            </a:r>
            <a:r>
              <a:rPr lang="en-US" dirty="0"/>
              <a:t>(“</a:t>
            </a:r>
            <a:r>
              <a:rPr lang="tr-TR" dirty="0"/>
              <a:t>BBB</a:t>
            </a:r>
            <a:r>
              <a:rPr lang="en-US" dirty="0"/>
              <a:t>", </a:t>
            </a:r>
            <a:r>
              <a:rPr lang="tr-TR" dirty="0"/>
              <a:t>‘BBB</a:t>
            </a:r>
            <a:r>
              <a:rPr lang="en-US" dirty="0"/>
              <a:t>"),</a:t>
            </a:r>
          </a:p>
          <a:p>
            <a:pPr marL="457200" lvl="1" indent="0">
              <a:buNone/>
            </a:pPr>
            <a:r>
              <a:rPr lang="en-US" dirty="0"/>
              <a:t>                </a:t>
            </a:r>
            <a:r>
              <a:rPr lang="en-US" dirty="0" err="1"/>
              <a:t>Person.of</a:t>
            </a:r>
            <a:r>
              <a:rPr lang="en-US" dirty="0"/>
              <a:t>(“</a:t>
            </a:r>
            <a:r>
              <a:rPr lang="tr-TR" dirty="0"/>
              <a:t>CCC</a:t>
            </a:r>
            <a:r>
              <a:rPr lang="en-US" dirty="0"/>
              <a:t>", “</a:t>
            </a:r>
            <a:r>
              <a:rPr lang="tr-TR" dirty="0"/>
              <a:t>CCC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/>
              <a:t>        ));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burak.setFirstName</a:t>
            </a:r>
            <a:r>
              <a:rPr lang="en-US" dirty="0"/>
              <a:t>(“Burak");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burak</a:t>
            </a:r>
            <a:r>
              <a:rPr lang="en-US" dirty="0"/>
              <a:t>); //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güncelleme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personRepository.findById</a:t>
            </a:r>
            <a:r>
              <a:rPr lang="en-US" dirty="0"/>
              <a:t>(1L) //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seçme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.</a:t>
            </a:r>
            <a:r>
              <a:rPr lang="en-US" dirty="0" err="1"/>
              <a:t>ifPresent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isExists</a:t>
            </a:r>
            <a:r>
              <a:rPr lang="en-US" dirty="0"/>
              <a:t> = </a:t>
            </a:r>
            <a:r>
              <a:rPr lang="en-US" dirty="0" err="1"/>
              <a:t>personRepository.existsById</a:t>
            </a:r>
            <a:r>
              <a:rPr lang="en-US" dirty="0"/>
              <a:t>(99L);  //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sorgulama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Kayıt</a:t>
            </a:r>
            <a:r>
              <a:rPr lang="en-US" dirty="0"/>
              <a:t> " + (</a:t>
            </a:r>
            <a:r>
              <a:rPr lang="en-US" dirty="0" err="1"/>
              <a:t>isExists</a:t>
            </a:r>
            <a:r>
              <a:rPr lang="en-US" dirty="0"/>
              <a:t> ? "</a:t>
            </a:r>
            <a:r>
              <a:rPr lang="en-US" dirty="0" err="1"/>
              <a:t>bulundu</a:t>
            </a:r>
            <a:r>
              <a:rPr lang="en-US" dirty="0"/>
              <a:t>" : "</a:t>
            </a:r>
            <a:r>
              <a:rPr lang="en-US" dirty="0" err="1"/>
              <a:t>bulunamadı</a:t>
            </a:r>
            <a:r>
              <a:rPr lang="en-US" dirty="0"/>
              <a:t>"));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personRepository.findAll</a:t>
            </a:r>
            <a:r>
              <a:rPr lang="en-US" dirty="0"/>
              <a:t>() //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listeleme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        long count = </a:t>
            </a:r>
            <a:r>
              <a:rPr lang="en-US" dirty="0" err="1"/>
              <a:t>personRepository.count</a:t>
            </a:r>
            <a:r>
              <a:rPr lang="en-US" dirty="0"/>
              <a:t>(); //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sayısı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(count + "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alıyor</a:t>
            </a:r>
            <a:r>
              <a:rPr lang="en-US" dirty="0"/>
              <a:t>.");</a:t>
            </a:r>
          </a:p>
          <a:p>
            <a:pPr marL="457200" lvl="1" indent="0">
              <a:buNone/>
            </a:pPr>
            <a:r>
              <a:rPr lang="en-US" dirty="0"/>
              <a:t>        try {</a:t>
            </a:r>
          </a:p>
          <a:p>
            <a:pPr marL="457200" lvl="1" indent="0">
              <a:buNone/>
            </a:pPr>
            <a:r>
              <a:rPr lang="en-US" dirty="0"/>
              <a:t>            </a:t>
            </a:r>
            <a:r>
              <a:rPr lang="en-US" dirty="0" err="1"/>
              <a:t>personRepository.deleteById</a:t>
            </a:r>
            <a:r>
              <a:rPr lang="en-US" dirty="0"/>
              <a:t>(33L); //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silme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} catch (Exception e) {</a:t>
            </a:r>
          </a:p>
          <a:p>
            <a:pPr marL="457200" lvl="1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System.err.println</a:t>
            </a:r>
            <a:r>
              <a:rPr lang="en-US" dirty="0"/>
              <a:t>(e);</a:t>
            </a:r>
          </a:p>
          <a:p>
            <a:pPr marL="457200" lvl="1" indent="0">
              <a:buNone/>
            </a:pPr>
            <a:r>
              <a:rPr lang="en-US" dirty="0"/>
              <a:t>        }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personRepository.deleteAll</a:t>
            </a:r>
            <a:r>
              <a:rPr lang="en-US" dirty="0"/>
              <a:t>();  // </a:t>
            </a:r>
            <a:r>
              <a:rPr lang="en-US" dirty="0" err="1"/>
              <a:t>toplu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silme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977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441297-54AE-4FD7-9547-41B0784B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D38764-2F2B-4172-8FCA-779EBD1DB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384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ORM, persistent </a:t>
            </a:r>
            <a:r>
              <a:rPr lang="en-US" dirty="0" err="1"/>
              <a:t>verinin</a:t>
            </a:r>
            <a:r>
              <a:rPr lang="en-US" dirty="0"/>
              <a:t> Java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alınmasını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çözümdür</a:t>
            </a:r>
            <a:r>
              <a:rPr lang="en-US" dirty="0"/>
              <a:t>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404AECB8-9C79-4651-975B-031AD9C7D64B}"/>
              </a:ext>
            </a:extLst>
          </p:cNvPr>
          <p:cNvSpPr/>
          <p:nvPr/>
        </p:nvSpPr>
        <p:spPr>
          <a:xfrm>
            <a:off x="2771775" y="2581042"/>
            <a:ext cx="47625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9BDBB6BB-110B-41B6-9852-CEBF05DB25DD}"/>
              </a:ext>
            </a:extLst>
          </p:cNvPr>
          <p:cNvSpPr/>
          <p:nvPr/>
        </p:nvSpPr>
        <p:spPr>
          <a:xfrm>
            <a:off x="2771775" y="3290771"/>
            <a:ext cx="47625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Owner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862BDE6D-9D33-4185-8506-7E0CB4370D56}"/>
              </a:ext>
            </a:extLst>
          </p:cNvPr>
          <p:cNvSpPr/>
          <p:nvPr/>
        </p:nvSpPr>
        <p:spPr>
          <a:xfrm>
            <a:off x="2771775" y="4000500"/>
            <a:ext cx="47625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Address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79FBF989-5390-4B93-B919-ED62B1D912D3}"/>
              </a:ext>
            </a:extLst>
          </p:cNvPr>
          <p:cNvSpPr/>
          <p:nvPr/>
        </p:nvSpPr>
        <p:spPr>
          <a:xfrm>
            <a:off x="3916988" y="3290771"/>
            <a:ext cx="47625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Pet</a:t>
            </a:r>
          </a:p>
        </p:txBody>
      </p: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618955BF-59A1-47C1-9FE4-E6F5174B14A4}"/>
              </a:ext>
            </a:extLst>
          </p:cNvPr>
          <p:cNvCxnSpPr>
            <a:stCxn id="9" idx="1"/>
            <a:endCxn id="7" idx="3"/>
          </p:cNvCxnSpPr>
          <p:nvPr/>
        </p:nvCxnSpPr>
        <p:spPr>
          <a:xfrm flipH="1">
            <a:off x="3248025" y="3429000"/>
            <a:ext cx="668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8C1F4FD8-65F7-41AE-939E-930931AC0868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3009900" y="3567229"/>
            <a:ext cx="0" cy="43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17BA1182-0156-4633-8A7F-CEC91A354785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3009900" y="2857500"/>
            <a:ext cx="0" cy="43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k: Sol Sağ 27">
            <a:extLst>
              <a:ext uri="{FF2B5EF4-FFF2-40B4-BE49-F238E27FC236}">
                <a16:creationId xmlns:a16="http://schemas.microsoft.com/office/drawing/2014/main" id="{342B127E-35E3-4B95-B285-769E78A39E54}"/>
              </a:ext>
            </a:extLst>
          </p:cNvPr>
          <p:cNvSpPr/>
          <p:nvPr/>
        </p:nvSpPr>
        <p:spPr>
          <a:xfrm>
            <a:off x="5023104" y="3227825"/>
            <a:ext cx="708660" cy="484632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61913975-404F-4E09-AA18-281BE2CDC8A3}"/>
              </a:ext>
            </a:extLst>
          </p:cNvPr>
          <p:cNvSpPr/>
          <p:nvPr/>
        </p:nvSpPr>
        <p:spPr>
          <a:xfrm>
            <a:off x="6460237" y="2622183"/>
            <a:ext cx="668961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t_person</a:t>
            </a:r>
            <a:endParaRPr lang="en-US" sz="800" dirty="0"/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89C497A7-3A35-4358-86A4-2819C3B62D5D}"/>
              </a:ext>
            </a:extLst>
          </p:cNvPr>
          <p:cNvSpPr/>
          <p:nvPr/>
        </p:nvSpPr>
        <p:spPr>
          <a:xfrm>
            <a:off x="6460238" y="3331912"/>
            <a:ext cx="668960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t_owner</a:t>
            </a:r>
            <a:endParaRPr lang="en-US" sz="800" dirty="0"/>
          </a:p>
        </p:txBody>
      </p:sp>
      <p:sp>
        <p:nvSpPr>
          <p:cNvPr id="40" name="Dikdörtgen 39">
            <a:extLst>
              <a:ext uri="{FF2B5EF4-FFF2-40B4-BE49-F238E27FC236}">
                <a16:creationId xmlns:a16="http://schemas.microsoft.com/office/drawing/2014/main" id="{8AEC46B6-14BC-4DF9-B370-FDA97157B40D}"/>
              </a:ext>
            </a:extLst>
          </p:cNvPr>
          <p:cNvSpPr/>
          <p:nvPr/>
        </p:nvSpPr>
        <p:spPr>
          <a:xfrm>
            <a:off x="6904956" y="4179870"/>
            <a:ext cx="791244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t_owner_pet</a:t>
            </a:r>
            <a:endParaRPr lang="en-US" sz="700" dirty="0"/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E8C9C434-97B5-4374-A03A-B4E2030A1A9F}"/>
              </a:ext>
            </a:extLst>
          </p:cNvPr>
          <p:cNvSpPr/>
          <p:nvPr/>
        </p:nvSpPr>
        <p:spPr>
          <a:xfrm>
            <a:off x="7605450" y="3331912"/>
            <a:ext cx="668959" cy="27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t_pet</a:t>
            </a:r>
            <a:endParaRPr lang="en-US" sz="800" dirty="0"/>
          </a:p>
        </p:txBody>
      </p:sp>
      <p:cxnSp>
        <p:nvCxnSpPr>
          <p:cNvPr id="59" name="Bağlayıcı: Dirsek 58">
            <a:extLst>
              <a:ext uri="{FF2B5EF4-FFF2-40B4-BE49-F238E27FC236}">
                <a16:creationId xmlns:a16="http://schemas.microsoft.com/office/drawing/2014/main" id="{BEF7682B-0B46-42CD-84EC-EA6CFE26896A}"/>
              </a:ext>
            </a:extLst>
          </p:cNvPr>
          <p:cNvCxnSpPr>
            <a:stCxn id="41" idx="2"/>
            <a:endCxn id="40" idx="3"/>
          </p:cNvCxnSpPr>
          <p:nvPr/>
        </p:nvCxnSpPr>
        <p:spPr>
          <a:xfrm rot="5400000">
            <a:off x="7463201" y="3841369"/>
            <a:ext cx="709729" cy="243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Bağlayıcı: Dirsek 60">
            <a:extLst>
              <a:ext uri="{FF2B5EF4-FFF2-40B4-BE49-F238E27FC236}">
                <a16:creationId xmlns:a16="http://schemas.microsoft.com/office/drawing/2014/main" id="{9020E926-65BA-492F-BBC6-1BBEC06C24A4}"/>
              </a:ext>
            </a:extLst>
          </p:cNvPr>
          <p:cNvCxnSpPr>
            <a:stCxn id="40" idx="1"/>
            <a:endCxn id="39" idx="2"/>
          </p:cNvCxnSpPr>
          <p:nvPr/>
        </p:nvCxnSpPr>
        <p:spPr>
          <a:xfrm rot="10800000">
            <a:off x="6794718" y="3608371"/>
            <a:ext cx="110238" cy="7097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Düz Bağlayıcı 64">
            <a:extLst>
              <a:ext uri="{FF2B5EF4-FFF2-40B4-BE49-F238E27FC236}">
                <a16:creationId xmlns:a16="http://schemas.microsoft.com/office/drawing/2014/main" id="{420A68F4-84C7-46E2-A650-FA6131A80F6C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6794718" y="2898641"/>
            <a:ext cx="0" cy="43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ağ Ayraç 65">
            <a:extLst>
              <a:ext uri="{FF2B5EF4-FFF2-40B4-BE49-F238E27FC236}">
                <a16:creationId xmlns:a16="http://schemas.microsoft.com/office/drawing/2014/main" id="{F4B9983B-8ACE-4A10-B49C-E2FDF690F904}"/>
              </a:ext>
            </a:extLst>
          </p:cNvPr>
          <p:cNvSpPr/>
          <p:nvPr/>
        </p:nvSpPr>
        <p:spPr>
          <a:xfrm rot="5400000">
            <a:off x="7118498" y="4183681"/>
            <a:ext cx="364157" cy="1734218"/>
          </a:xfrm>
          <a:prstGeom prst="rightBrace">
            <a:avLst>
              <a:gd name="adj1" fmla="val 8333"/>
              <a:gd name="adj2" fmla="val 492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ağ Ayraç 66">
            <a:extLst>
              <a:ext uri="{FF2B5EF4-FFF2-40B4-BE49-F238E27FC236}">
                <a16:creationId xmlns:a16="http://schemas.microsoft.com/office/drawing/2014/main" id="{320E39D7-F92C-4E3D-BBA7-2CFEAD2C90AF}"/>
              </a:ext>
            </a:extLst>
          </p:cNvPr>
          <p:cNvSpPr/>
          <p:nvPr/>
        </p:nvSpPr>
        <p:spPr>
          <a:xfrm rot="5400000">
            <a:off x="2781323" y="4137183"/>
            <a:ext cx="457151" cy="17342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FAC92331-EAAA-49E9-9879-F1B372A3C3CB}"/>
              </a:ext>
            </a:extLst>
          </p:cNvPr>
          <p:cNvSpPr txBox="1"/>
          <p:nvPr/>
        </p:nvSpPr>
        <p:spPr>
          <a:xfrm>
            <a:off x="1482077" y="5208988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Domain Model / </a:t>
            </a:r>
            <a:r>
              <a:rPr lang="en-US" dirty="0" err="1">
                <a:solidFill>
                  <a:schemeClr val="accent1"/>
                </a:solidFill>
              </a:rPr>
              <a:t>Nesne</a:t>
            </a:r>
            <a:r>
              <a:rPr lang="en-US" dirty="0">
                <a:solidFill>
                  <a:schemeClr val="accent1"/>
                </a:solidFill>
              </a:rPr>
              <a:t> Model</a:t>
            </a: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896EDD52-2D2F-4F45-BDD7-21184CA47509}"/>
              </a:ext>
            </a:extLst>
          </p:cNvPr>
          <p:cNvSpPr txBox="1"/>
          <p:nvPr/>
        </p:nvSpPr>
        <p:spPr>
          <a:xfrm>
            <a:off x="6106795" y="5232868"/>
            <a:ext cx="244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E-R Model / Data Model</a:t>
            </a:r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A91CD11C-0567-4EBB-AC30-DEF86E4628E6}"/>
              </a:ext>
            </a:extLst>
          </p:cNvPr>
          <p:cNvSpPr txBox="1"/>
          <p:nvPr/>
        </p:nvSpPr>
        <p:spPr>
          <a:xfrm>
            <a:off x="3796120" y="3307934"/>
            <a:ext cx="106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</a:t>
            </a:r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9C321E94-0857-4F3B-9868-42F374A1D9DE}"/>
              </a:ext>
            </a:extLst>
          </p:cNvPr>
          <p:cNvSpPr txBox="1"/>
          <p:nvPr/>
        </p:nvSpPr>
        <p:spPr>
          <a:xfrm>
            <a:off x="2977645" y="352337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1256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669C0E-E3F6-47EA-A842-79E86B66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</a:t>
            </a:r>
            <a:r>
              <a:rPr lang="en-US" dirty="0" err="1"/>
              <a:t>kullanımı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408900-E097-43D7-864E-AFAD82BB6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Arayüzde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işlemlerini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</a:p>
          <a:p>
            <a:r>
              <a:rPr lang="en-US" dirty="0"/>
              <a:t>NOT: Spring Data JPA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yaparken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planda</a:t>
            </a:r>
            <a:r>
              <a:rPr lang="en-US" dirty="0"/>
              <a:t> </a:t>
            </a:r>
            <a:r>
              <a:rPr lang="en-US" dirty="0" err="1"/>
              <a:t>SimpleJpaRepository</a:t>
            </a:r>
            <a:r>
              <a:rPr lang="en-US" dirty="0"/>
              <a:t> </a:t>
            </a:r>
            <a:r>
              <a:rPr lang="en-US" dirty="0" err="1"/>
              <a:t>sınıfını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1695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CC2881-631B-4172-A6DE-55B241FC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Türetilmiş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metodları</a:t>
            </a:r>
            <a:r>
              <a:rPr lang="en-US" dirty="0"/>
              <a:t> – Derived query methods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DE3F72-8120-4D4F-88C5-F18AE62C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Gelişmiş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sorgulama</a:t>
            </a:r>
            <a:r>
              <a:rPr lang="en-US" dirty="0"/>
              <a:t> Derived Query Methods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adlandırılan</a:t>
            </a:r>
            <a:r>
              <a:rPr lang="en-US" dirty="0"/>
              <a:t> </a:t>
            </a:r>
            <a:r>
              <a:rPr lang="en-US" dirty="0" err="1"/>
              <a:t>türetilmiş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metotları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yapılabilir</a:t>
            </a:r>
            <a:r>
              <a:rPr lang="en-US" dirty="0"/>
              <a:t>.</a:t>
            </a:r>
          </a:p>
          <a:p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örnekte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tanımlanan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isimleri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değerine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Spring Data JPA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hazırlanacaktır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public interface </a:t>
            </a:r>
            <a:r>
              <a:rPr lang="en-US" dirty="0" err="1"/>
              <a:t>PersonRepository</a:t>
            </a:r>
            <a:r>
              <a:rPr lang="en-US" dirty="0"/>
              <a:t> extends </a:t>
            </a:r>
            <a:r>
              <a:rPr lang="en-US" dirty="0" err="1"/>
              <a:t>CrudRepository</a:t>
            </a:r>
            <a:r>
              <a:rPr lang="en-US" dirty="0"/>
              <a:t>&lt;Person, Long&gt; {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Iterable</a:t>
            </a:r>
            <a:r>
              <a:rPr lang="en-US" dirty="0"/>
              <a:t>&lt;Person&gt; </a:t>
            </a:r>
            <a:r>
              <a:rPr lang="en-US" dirty="0" err="1"/>
              <a:t>findByLastName</a:t>
            </a:r>
            <a:r>
              <a:rPr lang="en-US" dirty="0"/>
              <a:t>(String </a:t>
            </a:r>
            <a:r>
              <a:rPr lang="en-US" dirty="0" err="1"/>
              <a:t>lastName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Iterable</a:t>
            </a:r>
            <a:r>
              <a:rPr lang="en-US" dirty="0"/>
              <a:t>&lt;Person&gt; </a:t>
            </a:r>
            <a:r>
              <a:rPr lang="en-US" dirty="0" err="1"/>
              <a:t>findByFirstNameOrLastName</a:t>
            </a:r>
            <a:r>
              <a:rPr lang="en-US" dirty="0"/>
              <a:t>(String </a:t>
            </a:r>
            <a:r>
              <a:rPr lang="en-US" dirty="0" err="1"/>
              <a:t>firstName</a:t>
            </a:r>
            <a:r>
              <a:rPr lang="en-US" dirty="0"/>
              <a:t>, String </a:t>
            </a:r>
            <a:r>
              <a:rPr lang="en-US" dirty="0" err="1"/>
              <a:t>lastName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repository </a:t>
            </a:r>
            <a:r>
              <a:rPr lang="en-US" dirty="0" err="1"/>
              <a:t>arayüzünde</a:t>
            </a:r>
            <a:r>
              <a:rPr lang="en-US" dirty="0"/>
              <a:t> </a:t>
            </a:r>
            <a:r>
              <a:rPr lang="en-US" dirty="0" err="1"/>
              <a:t>istenilen</a:t>
            </a:r>
            <a:r>
              <a:rPr lang="en-US" dirty="0"/>
              <a:t> </a:t>
            </a:r>
            <a:r>
              <a:rPr lang="en-US" dirty="0" err="1"/>
              <a:t>sonuca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tanımlamak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Iterable</a:t>
            </a:r>
            <a:r>
              <a:rPr lang="en-US" dirty="0"/>
              <a:t>&lt;Person&gt; </a:t>
            </a:r>
            <a:r>
              <a:rPr lang="en-US" dirty="0" err="1"/>
              <a:t>listBurak</a:t>
            </a:r>
            <a:r>
              <a:rPr lang="en-US" dirty="0"/>
              <a:t> = </a:t>
            </a:r>
            <a:r>
              <a:rPr lang="en-US" dirty="0" err="1"/>
              <a:t>personRepository.findByLastName</a:t>
            </a:r>
            <a:r>
              <a:rPr lang="en-US" dirty="0"/>
              <a:t>(“Burak");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listBurak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Iterable</a:t>
            </a:r>
            <a:r>
              <a:rPr lang="en-US" dirty="0"/>
              <a:t>&lt;Person&gt; </a:t>
            </a:r>
            <a:r>
              <a:rPr lang="en-US" dirty="0" err="1"/>
              <a:t>listBurakGul</a:t>
            </a:r>
            <a:r>
              <a:rPr lang="en-US" dirty="0"/>
              <a:t> = </a:t>
            </a:r>
            <a:r>
              <a:rPr lang="en-US" dirty="0" err="1"/>
              <a:t>personRepository.findByFirstNameOrLastName</a:t>
            </a:r>
            <a:r>
              <a:rPr lang="en-US" dirty="0"/>
              <a:t>(“Burak", “Duman");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listBurakGul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77472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BF027D-4C18-C0D1-2CCB-27A3ACF2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Türetilmiş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metodları</a:t>
            </a:r>
            <a:r>
              <a:rPr lang="en-US" dirty="0"/>
              <a:t> – Derived query methods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DE44E2-F00B-40BC-ABC2-A8DC0C3D2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1" y="3338521"/>
            <a:ext cx="5181600" cy="132556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Özelliğin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tanım</a:t>
            </a:r>
            <a:r>
              <a:rPr lang="en-US" dirty="0"/>
              <a:t> </a:t>
            </a:r>
            <a:r>
              <a:rPr lang="en-US" dirty="0" err="1"/>
              <a:t>kuralı</a:t>
            </a:r>
            <a:r>
              <a:rPr lang="en-US" dirty="0"/>
              <a:t>(conventions) </a:t>
            </a:r>
            <a:r>
              <a:rPr lang="en-US" dirty="0" err="1"/>
              <a:t>tabloda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almaktadır</a:t>
            </a:r>
            <a:r>
              <a:rPr lang="en-US" dirty="0"/>
              <a:t>.</a:t>
            </a:r>
          </a:p>
          <a:p>
            <a:r>
              <a:rPr lang="en-US" dirty="0" err="1"/>
              <a:t>Tabloda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kelimeye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tanımları</a:t>
            </a:r>
            <a:r>
              <a:rPr lang="en-US" dirty="0"/>
              <a:t> </a:t>
            </a:r>
            <a:r>
              <a:rPr lang="en-US" dirty="0" err="1"/>
              <a:t>yapılarak</a:t>
            </a:r>
            <a:r>
              <a:rPr lang="en-US" dirty="0"/>
              <a:t> </a:t>
            </a:r>
            <a:r>
              <a:rPr lang="en-US" dirty="0" err="1"/>
              <a:t>sorgulama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</a:t>
            </a:r>
          </a:p>
          <a:p>
            <a:r>
              <a:rPr lang="en-US" dirty="0"/>
              <a:t>NOT: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isimleri</a:t>
            </a:r>
            <a:r>
              <a:rPr lang="en-US" dirty="0"/>
              <a:t> find </a:t>
            </a:r>
            <a:r>
              <a:rPr lang="en-US" dirty="0" err="1"/>
              <a:t>yerine</a:t>
            </a:r>
            <a:r>
              <a:rPr lang="en-US" dirty="0"/>
              <a:t> get </a:t>
            </a:r>
            <a:r>
              <a:rPr lang="en-US" dirty="0" err="1"/>
              <a:t>ile</a:t>
            </a:r>
            <a:r>
              <a:rPr lang="en-US" dirty="0"/>
              <a:t> de </a:t>
            </a:r>
            <a:r>
              <a:rPr lang="en-US" dirty="0" err="1"/>
              <a:t>başlayabilir</a:t>
            </a:r>
            <a:r>
              <a:rPr lang="en-US" dirty="0"/>
              <a:t>.</a:t>
            </a:r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5736B36C-8612-41F9-A670-F894A8869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75542"/>
              </p:ext>
            </p:extLst>
          </p:nvPr>
        </p:nvGraphicFramePr>
        <p:xfrm>
          <a:off x="777240" y="1873566"/>
          <a:ext cx="5242561" cy="4255474"/>
        </p:xfrm>
        <a:graphic>
          <a:graphicData uri="http://schemas.openxmlformats.org/drawingml/2006/table">
            <a:tbl>
              <a:tblPr/>
              <a:tblGrid>
                <a:gridCol w="825373">
                  <a:extLst>
                    <a:ext uri="{9D8B030D-6E8A-4147-A177-3AD203B41FA5}">
                      <a16:colId xmlns:a16="http://schemas.microsoft.com/office/drawing/2014/main" val="773122798"/>
                    </a:ext>
                  </a:extLst>
                </a:gridCol>
                <a:gridCol w="2451798">
                  <a:extLst>
                    <a:ext uri="{9D8B030D-6E8A-4147-A177-3AD203B41FA5}">
                      <a16:colId xmlns:a16="http://schemas.microsoft.com/office/drawing/2014/main" val="672220438"/>
                    </a:ext>
                  </a:extLst>
                </a:gridCol>
                <a:gridCol w="1965390">
                  <a:extLst>
                    <a:ext uri="{9D8B030D-6E8A-4147-A177-3AD203B41FA5}">
                      <a16:colId xmlns:a16="http://schemas.microsoft.com/office/drawing/2014/main" val="3725151583"/>
                    </a:ext>
                  </a:extLst>
                </a:gridCol>
              </a:tblGrid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Anahtar kelime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Kullanım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JPQL karşılığı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792933"/>
                  </a:ext>
                </a:extLst>
              </a:tr>
              <a:tr h="2562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Distinct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findDistinctByLastnameAndFirstname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select distinct … where x.lastname = ?1 and x.firstname = ?2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818438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And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findByLastnameAndFirstname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x.lastname = ?1 and x.firstname = ?2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924942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findByLastnameOrFirstname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x.lastname = ?1 or x.firstname = ?2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147162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Is, Equals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findByFirstname,findByFirstnameIs,findByFirstnameEquals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x.firstname = ?1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079902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Between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findByStartDateBetween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x.startDate between ?1 and ?2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301481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LessThan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findByAgeLessThan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&lt; ?1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523511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LessThanEqual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findByAgeLessThanEqual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&lt;= ?1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049530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GreaterThan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findByAgeGreaterThan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&gt; ?1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380256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GreaterThanEqual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findByAgeGreaterThanEqual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&gt;= ?1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141625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After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findByStartDateAfter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x.startDate &gt; ?1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256961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Before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findByStartDateBefore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x.startDate &lt; ?1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687894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IsNull, Null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findByAge(Is)Null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is null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710865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IsNotNull, NotNull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findByAge(Is)NotNull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not null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102755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Like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findByFirstnameLike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x.firstname like ?1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648691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NotLike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findByFirstnameNotLike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x.firstname not like ?1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270795"/>
                  </a:ext>
                </a:extLst>
              </a:tr>
              <a:tr h="2562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StartingWith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findByFirstnameStartingWith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x.firstname like ?1 (parameter bound with appended %)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192308"/>
                  </a:ext>
                </a:extLst>
              </a:tr>
              <a:tr h="2562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EndingWith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findByFirstnameEndingWith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x.firstname like ?1 (parameter bound with prepended %)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287391"/>
                  </a:ext>
                </a:extLst>
              </a:tr>
              <a:tr h="2562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Containing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findByFirstnameContaining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x.firstname like ?1 (parameter bound wrapped in %)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393106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OrderBy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findByAgeOrderByLastnameDesc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= ?1 order by x.lastname desc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262325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Not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findByLastnameNot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x.lastname &lt;&gt; ?1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568676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findByAgeIn(Collection&lt;Age&gt; ages)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in ?1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43489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NotIn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findByAgeNotIn(Collection&lt;Age&gt; ages)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x.age not in ?1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01374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findByActiveTrue()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x.active = true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225135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findByActiveFalse()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x.active = false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609338"/>
                  </a:ext>
                </a:extLst>
              </a:tr>
              <a:tr h="1468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IgnoreCase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findByFirstnameIgnoreCase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… where UPPER(x.firstname) = UPPER(?1)</a:t>
                      </a:r>
                    </a:p>
                  </a:txBody>
                  <a:tcPr marL="11400" marR="11400" marT="11400" marB="11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24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373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44C298-5385-4288-9EA8-234A5F26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Sınırlama</a:t>
            </a:r>
            <a:r>
              <a:rPr lang="en-US" dirty="0"/>
              <a:t> – Limit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090E555B-BAA5-49C5-96AA-43062C521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sayısını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findTopX</a:t>
            </a:r>
            <a:r>
              <a:rPr lang="en-US" dirty="0"/>
              <a:t>, </a:t>
            </a:r>
            <a:r>
              <a:rPr lang="en-US" dirty="0" err="1"/>
              <a:t>findFirstX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eki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Iterable</a:t>
            </a:r>
            <a:r>
              <a:rPr lang="en-US" dirty="0"/>
              <a:t>&lt;Person&gt; findFirst3ByLastName(String </a:t>
            </a:r>
            <a:r>
              <a:rPr lang="en-US" dirty="0" err="1"/>
              <a:t>lastName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 err="1"/>
              <a:t>Iterable</a:t>
            </a:r>
            <a:r>
              <a:rPr lang="en-US" dirty="0"/>
              <a:t>&lt;Person&gt; findFirst3ByLastNameOrderByFirstNameAsc(String </a:t>
            </a:r>
            <a:r>
              <a:rPr lang="en-US" dirty="0" err="1"/>
              <a:t>lastName</a:t>
            </a:r>
            <a:r>
              <a:rPr lang="en-US" dirty="0"/>
              <a:t>);</a:t>
            </a:r>
          </a:p>
          <a:p>
            <a:r>
              <a:rPr lang="en-US" dirty="0" err="1"/>
              <a:t>Tanımlanan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personRepository.findFirst3ByLastName(“Duman");</a:t>
            </a:r>
          </a:p>
          <a:p>
            <a:pPr marL="457200" lvl="1" indent="0">
              <a:buNone/>
            </a:pPr>
            <a:r>
              <a:rPr lang="en-US" dirty="0"/>
              <a:t>personRepository.findFirst3ByLastNameOrderByFirstNameAsc(“Duman");</a:t>
            </a:r>
          </a:p>
          <a:p>
            <a:r>
              <a:rPr lang="en-US" dirty="0"/>
              <a:t>NOT: Spring Data JPA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isimlendirmesi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kaynağına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oluşturacaktır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2549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CE2954-D833-4D0B-99E8-0B5ECE21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– Count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DDE879-D0E1-4A0E-ADE1-2077E464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sayısını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isimlerinin</a:t>
            </a:r>
            <a:r>
              <a:rPr lang="en-US" dirty="0"/>
              <a:t> count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başlaması</a:t>
            </a:r>
            <a:r>
              <a:rPr lang="en-US" dirty="0"/>
              <a:t> </a:t>
            </a:r>
            <a:r>
              <a:rPr lang="en-US" dirty="0" err="1"/>
              <a:t>yeterlidir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long </a:t>
            </a:r>
            <a:r>
              <a:rPr lang="en-US" dirty="0" err="1"/>
              <a:t>countByLastName</a:t>
            </a:r>
            <a:r>
              <a:rPr lang="en-US" dirty="0"/>
              <a:t>(String </a:t>
            </a:r>
            <a:r>
              <a:rPr lang="en-US" dirty="0" err="1"/>
              <a:t>lastName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long </a:t>
            </a:r>
            <a:r>
              <a:rPr lang="en-US" dirty="0" err="1"/>
              <a:t>countGul</a:t>
            </a:r>
            <a:r>
              <a:rPr lang="en-US" dirty="0"/>
              <a:t> = </a:t>
            </a:r>
            <a:r>
              <a:rPr lang="en-US" dirty="0" err="1"/>
              <a:t>personRepository.countByLastName</a:t>
            </a:r>
            <a:r>
              <a:rPr lang="en-US" dirty="0"/>
              <a:t>(“Gul");</a:t>
            </a:r>
          </a:p>
          <a:p>
            <a:pPr marL="457200" lvl="1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countGul</a:t>
            </a:r>
            <a:r>
              <a:rPr lang="en-US" dirty="0"/>
              <a:t>);</a:t>
            </a:r>
          </a:p>
          <a:p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SQL COUNT </a:t>
            </a:r>
            <a:r>
              <a:rPr lang="en-US" dirty="0" err="1"/>
              <a:t>ifadesiyle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2436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383AFB-E976-4770-B50B-B5F09F9C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Gösterim</a:t>
            </a:r>
            <a:r>
              <a:rPr lang="en-US" dirty="0"/>
              <a:t> – Projections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4B9D75-CAD2-4EAE-86EB-35679DC5F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Türetilmiş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metotlarının</a:t>
            </a:r>
            <a:r>
              <a:rPr lang="en-US" dirty="0"/>
              <a:t> </a:t>
            </a:r>
            <a:r>
              <a:rPr lang="en-US" dirty="0" err="1"/>
              <a:t>dönüşü</a:t>
            </a:r>
            <a:r>
              <a:rPr lang="en-US" dirty="0"/>
              <a:t> model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olduğundan</a:t>
            </a:r>
            <a:r>
              <a:rPr lang="en-US" dirty="0"/>
              <a:t> model </a:t>
            </a:r>
            <a:r>
              <a:rPr lang="en-US" dirty="0" err="1"/>
              <a:t>sınıfında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alanlar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kaynağından</a:t>
            </a:r>
            <a:r>
              <a:rPr lang="en-US" dirty="0"/>
              <a:t> </a:t>
            </a:r>
            <a:r>
              <a:rPr lang="en-US" dirty="0" err="1"/>
              <a:t>alınacaktır</a:t>
            </a:r>
            <a:r>
              <a:rPr lang="en-US" dirty="0"/>
              <a:t>.</a:t>
            </a:r>
          </a:p>
          <a:p>
            <a:r>
              <a:rPr lang="en-US" dirty="0"/>
              <a:t>Spring Data projections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gösterim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adlandırılan</a:t>
            </a:r>
            <a:r>
              <a:rPr lang="en-US" dirty="0"/>
              <a:t> </a:t>
            </a:r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istenilen</a:t>
            </a:r>
            <a:r>
              <a:rPr lang="en-US" dirty="0"/>
              <a:t> </a:t>
            </a:r>
            <a:r>
              <a:rPr lang="en-US" dirty="0" err="1"/>
              <a:t>alanları</a:t>
            </a:r>
            <a:r>
              <a:rPr lang="en-US" dirty="0"/>
              <a:t> </a:t>
            </a:r>
            <a:r>
              <a:rPr lang="en-US" dirty="0" err="1"/>
              <a:t>almayı</a:t>
            </a:r>
            <a:r>
              <a:rPr lang="en-US" dirty="0"/>
              <a:t> </a:t>
            </a:r>
            <a:r>
              <a:rPr lang="en-US" dirty="0" err="1"/>
              <a:t>destekleyen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özelliğe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</a:t>
            </a:r>
          </a:p>
          <a:p>
            <a:r>
              <a:rPr lang="en-US" dirty="0"/>
              <a:t>Model </a:t>
            </a:r>
            <a:r>
              <a:rPr lang="en-US" dirty="0" err="1"/>
              <a:t>sınıfındaki</a:t>
            </a:r>
            <a:r>
              <a:rPr lang="en-US" dirty="0"/>
              <a:t> </a:t>
            </a:r>
            <a:r>
              <a:rPr lang="en-US" dirty="0" err="1"/>
              <a:t>istenilen</a:t>
            </a:r>
            <a:r>
              <a:rPr lang="en-US" dirty="0"/>
              <a:t> </a:t>
            </a:r>
            <a:r>
              <a:rPr lang="en-US" dirty="0" err="1"/>
              <a:t>alanların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aldığı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public interface </a:t>
            </a:r>
            <a:r>
              <a:rPr lang="en-US" dirty="0" err="1"/>
              <a:t>PersonInfo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String </a:t>
            </a:r>
            <a:r>
              <a:rPr lang="en-US" dirty="0" err="1"/>
              <a:t>getFirstName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    String </a:t>
            </a:r>
            <a:r>
              <a:rPr lang="en-US" dirty="0" err="1"/>
              <a:t>getLastName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türetilmiş</a:t>
            </a:r>
            <a:r>
              <a:rPr lang="en-US" dirty="0"/>
              <a:t> </a:t>
            </a:r>
            <a:r>
              <a:rPr lang="en-US" dirty="0" err="1"/>
              <a:t>metotlarda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Iterable</a:t>
            </a:r>
            <a:r>
              <a:rPr lang="en-US" dirty="0"/>
              <a:t>&lt;</a:t>
            </a:r>
            <a:r>
              <a:rPr lang="en-US" dirty="0" err="1"/>
              <a:t>PersonInfo</a:t>
            </a:r>
            <a:r>
              <a:rPr lang="en-US" dirty="0"/>
              <a:t>&gt; </a:t>
            </a:r>
            <a:r>
              <a:rPr lang="en-US" dirty="0" err="1"/>
              <a:t>findByLastName</a:t>
            </a:r>
            <a:r>
              <a:rPr lang="en-US" dirty="0"/>
              <a:t>(String </a:t>
            </a:r>
            <a:r>
              <a:rPr lang="en-US" dirty="0" err="1"/>
              <a:t>lastName</a:t>
            </a:r>
            <a:r>
              <a:rPr lang="en-US" dirty="0"/>
              <a:t>);</a:t>
            </a:r>
          </a:p>
          <a:p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istenilen</a:t>
            </a:r>
            <a:r>
              <a:rPr lang="en-US" dirty="0"/>
              <a:t> </a:t>
            </a:r>
            <a:r>
              <a:rPr lang="en-US" dirty="0" err="1"/>
              <a:t>bilgiye</a:t>
            </a:r>
            <a:r>
              <a:rPr lang="en-US" dirty="0"/>
              <a:t> </a:t>
            </a:r>
            <a:r>
              <a:rPr lang="en-US" dirty="0" err="1"/>
              <a:t>ulaşılır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personRepository.findByLastName</a:t>
            </a:r>
            <a:r>
              <a:rPr lang="en-US" dirty="0"/>
              <a:t>(“Duman")</a:t>
            </a:r>
          </a:p>
          <a:p>
            <a:pPr marL="457200" lvl="1" indent="0">
              <a:buNone/>
            </a:pPr>
            <a:r>
              <a:rPr lang="en-US" dirty="0"/>
              <a:t>        .</a:t>
            </a:r>
            <a:r>
              <a:rPr lang="en-US" dirty="0" err="1"/>
              <a:t>forEach</a:t>
            </a:r>
            <a:r>
              <a:rPr lang="en-US" dirty="0"/>
              <a:t>(p -&gt;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p.getFirstName</a:t>
            </a:r>
            <a:r>
              <a:rPr lang="en-US" dirty="0"/>
              <a:t>() + " " + </a:t>
            </a:r>
            <a:r>
              <a:rPr lang="en-US" dirty="0" err="1"/>
              <a:t>p.getLastName</a:t>
            </a:r>
            <a:r>
              <a:rPr lang="en-US" dirty="0"/>
              <a:t>()));</a:t>
            </a:r>
          </a:p>
          <a:p>
            <a:r>
              <a:rPr lang="en-US" dirty="0"/>
              <a:t>NOT: Spring Data </a:t>
            </a:r>
            <a:r>
              <a:rPr lang="en-US" dirty="0" err="1"/>
              <a:t>hazırlanan</a:t>
            </a:r>
            <a:r>
              <a:rPr lang="en-US" dirty="0"/>
              <a:t> </a:t>
            </a:r>
            <a:r>
              <a:rPr lang="en-US" dirty="0" err="1"/>
              <a:t>sorguda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(</a:t>
            </a:r>
            <a:r>
              <a:rPr lang="en-US" dirty="0" err="1"/>
              <a:t>istenilen</a:t>
            </a:r>
            <a:r>
              <a:rPr lang="en-US" dirty="0"/>
              <a:t>) </a:t>
            </a:r>
            <a:r>
              <a:rPr lang="en-US" dirty="0" err="1"/>
              <a:t>alanları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edecektir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9833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9F8D72-B5A2-46AB-A20A-E39C3381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Özel sorgu kullanımı – Declared queries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9880CD-6604-4AFE-958C-FFFFC6F07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Türetilmiş</a:t>
            </a:r>
            <a:r>
              <a:rPr lang="en-US" dirty="0"/>
              <a:t> </a:t>
            </a:r>
            <a:r>
              <a:rPr lang="en-US" dirty="0" err="1"/>
              <a:t>metotlar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örneğe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desteklenmeyen</a:t>
            </a:r>
            <a:r>
              <a:rPr lang="en-US" dirty="0"/>
              <a:t> </a:t>
            </a:r>
            <a:r>
              <a:rPr lang="en-US" dirty="0" err="1"/>
              <a:t>sorgular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@NamedQuery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@Query </a:t>
            </a:r>
            <a:r>
              <a:rPr lang="en-US" dirty="0" err="1"/>
              <a:t>ifadeleri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sorgular</a:t>
            </a:r>
            <a:r>
              <a:rPr lang="en-US" dirty="0"/>
              <a:t> </a:t>
            </a:r>
            <a:r>
              <a:rPr lang="en-US" dirty="0" err="1"/>
              <a:t>hazırlanabilir</a:t>
            </a:r>
            <a:r>
              <a:rPr lang="en-US" dirty="0"/>
              <a:t>.</a:t>
            </a:r>
          </a:p>
          <a:p>
            <a:r>
              <a:rPr lang="en-US" dirty="0"/>
              <a:t>JPA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sağlanan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@NamedQuery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model </a:t>
            </a:r>
            <a:r>
              <a:rPr lang="en-US" dirty="0" err="1"/>
              <a:t>sınıfında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@Entity</a:t>
            </a:r>
          </a:p>
          <a:p>
            <a:pPr marL="457200" lvl="1" indent="0">
              <a:buNone/>
            </a:pPr>
            <a:r>
              <a:rPr lang="en-US" dirty="0"/>
              <a:t>@NamedQuery(name="Person.grupla",</a:t>
            </a:r>
          </a:p>
          <a:p>
            <a:pPr marL="457200" lvl="1" indent="0">
              <a:buNone/>
            </a:pPr>
            <a:r>
              <a:rPr lang="en-US" dirty="0"/>
              <a:t>        query ="SELECT </a:t>
            </a:r>
            <a:r>
              <a:rPr lang="en-US" dirty="0" err="1"/>
              <a:t>p.lastName</a:t>
            </a:r>
            <a:r>
              <a:rPr lang="en-US" dirty="0"/>
              <a:t>, COUNT(p.id) FROM Person p GROUP BY </a:t>
            </a:r>
            <a:r>
              <a:rPr lang="en-US" dirty="0" err="1"/>
              <a:t>p.lastName</a:t>
            </a:r>
            <a:r>
              <a:rPr lang="en-US" dirty="0"/>
              <a:t> HAVING LENGTH(</a:t>
            </a:r>
            <a:r>
              <a:rPr lang="en-US" dirty="0" err="1"/>
              <a:t>p.lastName</a:t>
            </a:r>
            <a:r>
              <a:rPr lang="en-US" dirty="0"/>
              <a:t>) &gt; 2 " )</a:t>
            </a:r>
          </a:p>
          <a:p>
            <a:pPr marL="457200" lvl="1" indent="0">
              <a:buNone/>
            </a:pPr>
            <a:r>
              <a:rPr lang="en-US" dirty="0"/>
              <a:t>public class Person {}</a:t>
            </a:r>
          </a:p>
          <a:p>
            <a:r>
              <a:rPr lang="en-US" dirty="0"/>
              <a:t>Repository </a:t>
            </a:r>
            <a:r>
              <a:rPr lang="en-US" dirty="0" err="1"/>
              <a:t>arayüzünde</a:t>
            </a:r>
            <a:r>
              <a:rPr lang="en-US" dirty="0"/>
              <a:t> </a:t>
            </a:r>
            <a:r>
              <a:rPr lang="en-US" dirty="0" err="1"/>
              <a:t>ifadenin</a:t>
            </a:r>
            <a:r>
              <a:rPr lang="en-US" dirty="0"/>
              <a:t> name </a:t>
            </a:r>
            <a:r>
              <a:rPr lang="en-US" dirty="0" err="1"/>
              <a:t>değerine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public interface </a:t>
            </a:r>
            <a:r>
              <a:rPr lang="en-US" dirty="0" err="1"/>
              <a:t>PersonRepository</a:t>
            </a:r>
            <a:r>
              <a:rPr lang="en-US" dirty="0"/>
              <a:t> extends </a:t>
            </a:r>
            <a:r>
              <a:rPr lang="en-US" dirty="0" err="1"/>
              <a:t>PagingAndSortingRepository</a:t>
            </a:r>
            <a:r>
              <a:rPr lang="en-US" dirty="0"/>
              <a:t>&lt;Person, Long&gt; {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Iterable</a:t>
            </a:r>
            <a:r>
              <a:rPr lang="en-US" dirty="0"/>
              <a:t>&lt;Object[]&gt; </a:t>
            </a:r>
            <a:r>
              <a:rPr lang="en-US" dirty="0" err="1"/>
              <a:t>grupla</a:t>
            </a:r>
            <a:r>
              <a:rPr lang="en-US" dirty="0"/>
              <a:t>();  //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sorgu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personRepository.grupla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        .</a:t>
            </a:r>
            <a:r>
              <a:rPr lang="en-US" dirty="0" err="1"/>
              <a:t>forEach</a:t>
            </a:r>
            <a:r>
              <a:rPr lang="en-US" dirty="0"/>
              <a:t>(p -&gt;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Arrays.deepToString</a:t>
            </a:r>
            <a:r>
              <a:rPr lang="en-US" dirty="0"/>
              <a:t>(p)));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04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F1784D-89FA-4F5E-ADF6-4A3DF5EF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Özel sorgu kullanımı – Declared queries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4FB947-B5F4-4778-AF7A-7FF97B0D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n-NO" dirty="0"/>
              <a:t>Spring Data JPA tarafından sağlanan @Query ifadesi metot ile tanılanarak @NamedQuery gibi kullanılır.</a:t>
            </a:r>
          </a:p>
          <a:p>
            <a:pPr marL="457200" lvl="1" indent="0">
              <a:buNone/>
            </a:pPr>
            <a:r>
              <a:rPr lang="nn-NO" dirty="0"/>
              <a:t>public interface PersonRepository extends PagingAndSortingRepository&lt;Person, Long&gt; {</a:t>
            </a:r>
          </a:p>
          <a:p>
            <a:pPr marL="457200" lvl="1" indent="0">
              <a:buNone/>
            </a:pPr>
            <a:r>
              <a:rPr lang="nn-NO" dirty="0"/>
              <a:t>    @Query("SELECT p.lastName, COUNT(p.id) FROM Person p GROUP BY p.lastName HAVING LENGTH(p.lastName) &gt; 2 ")</a:t>
            </a:r>
          </a:p>
          <a:p>
            <a:pPr marL="457200" lvl="1" indent="0">
              <a:buNone/>
            </a:pPr>
            <a:r>
              <a:rPr lang="nn-NO" dirty="0"/>
              <a:t>    Iterable&lt;Object[]&gt; grupla();</a:t>
            </a:r>
          </a:p>
          <a:p>
            <a:pPr marL="457200" lvl="1" indent="0">
              <a:buNone/>
            </a:pPr>
            <a:r>
              <a:rPr lang="nn-NO" dirty="0"/>
              <a:t>}</a:t>
            </a:r>
          </a:p>
          <a:p>
            <a:r>
              <a:rPr lang="nn-NO" dirty="0"/>
              <a:t>@Query ifadesi veri kaynağına özel komutları çalıştırmak için nativeQuery özelliğine sahiptir.</a:t>
            </a:r>
          </a:p>
          <a:p>
            <a:pPr marL="457200" lvl="1" indent="0">
              <a:buNone/>
            </a:pPr>
            <a:r>
              <a:rPr lang="en-US" dirty="0"/>
              <a:t>@Query(value = "SELECT 5+5", </a:t>
            </a:r>
            <a:r>
              <a:rPr lang="en-US" dirty="0" err="1"/>
              <a:t>nativeQuery</a:t>
            </a:r>
            <a:r>
              <a:rPr lang="en-US" dirty="0"/>
              <a:t> = true)</a:t>
            </a:r>
          </a:p>
          <a:p>
            <a:pPr marL="457200" lvl="1" indent="0">
              <a:buNone/>
            </a:pPr>
            <a:r>
              <a:rPr lang="en-US" dirty="0"/>
              <a:t>int </a:t>
            </a:r>
            <a:r>
              <a:rPr lang="en-US" dirty="0" err="1"/>
              <a:t>sonuc</a:t>
            </a:r>
            <a:r>
              <a:rPr lang="en-US" dirty="0"/>
              <a:t>();</a:t>
            </a:r>
          </a:p>
          <a:p>
            <a:r>
              <a:rPr lang="nn-NO" dirty="0"/>
              <a:t>Komut diğer metotlarda olduğu gibi aşağıdaki gibi kullanılır.</a:t>
            </a:r>
          </a:p>
          <a:p>
            <a:pPr marL="457200" lvl="1" indent="0">
              <a:buNone/>
            </a:pPr>
            <a:r>
              <a:rPr lang="nn-NO" dirty="0"/>
              <a:t>int sonuc = personRepository.sonuc();</a:t>
            </a:r>
          </a:p>
          <a:p>
            <a:pPr marL="457200" lvl="1" indent="0">
              <a:buNone/>
            </a:pPr>
            <a:r>
              <a:rPr lang="nn-NO" dirty="0"/>
              <a:t>System.out.println(sonuc);</a:t>
            </a:r>
          </a:p>
        </p:txBody>
      </p:sp>
    </p:spTree>
    <p:extLst>
      <p:ext uri="{BB962C8B-B14F-4D97-AF65-F5344CB8AC3E}">
        <p14:creationId xmlns:p14="http://schemas.microsoft.com/office/powerpoint/2010/main" val="2847746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2D011F-063B-4A19-BB8D-6BFBE16E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Özel sorgu kullanımı – Declared queries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5897BE-20AD-49C2-AD72-B23EC586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@Param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public interface </a:t>
            </a:r>
            <a:r>
              <a:rPr lang="en-US" dirty="0" err="1"/>
              <a:t>PersonRepository</a:t>
            </a:r>
            <a:r>
              <a:rPr lang="en-US" dirty="0"/>
              <a:t> extends </a:t>
            </a:r>
            <a:r>
              <a:rPr lang="en-US" dirty="0" err="1"/>
              <a:t>PagingAndSortingRepository</a:t>
            </a:r>
            <a:r>
              <a:rPr lang="en-US" dirty="0"/>
              <a:t>&lt;Person, Long&gt; {</a:t>
            </a:r>
          </a:p>
          <a:p>
            <a:pPr marL="457200" lvl="1" indent="0">
              <a:buNone/>
            </a:pPr>
            <a:r>
              <a:rPr lang="en-US" dirty="0"/>
              <a:t>    @Query("SELECT </a:t>
            </a:r>
            <a:r>
              <a:rPr lang="en-US" dirty="0" err="1"/>
              <a:t>p.lastName</a:t>
            </a:r>
            <a:r>
              <a:rPr lang="en-US" dirty="0"/>
              <a:t>, COUNT(p.id) FROM Person p GROUP BY </a:t>
            </a:r>
            <a:r>
              <a:rPr lang="en-US" dirty="0" err="1"/>
              <a:t>p.lastName</a:t>
            </a:r>
            <a:r>
              <a:rPr lang="en-US" dirty="0"/>
              <a:t> HAVING LENGTH(</a:t>
            </a:r>
            <a:r>
              <a:rPr lang="en-US" dirty="0" err="1"/>
              <a:t>p.lastName</a:t>
            </a:r>
            <a:r>
              <a:rPr lang="en-US" dirty="0"/>
              <a:t>) &gt; :min ")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Iterable</a:t>
            </a:r>
            <a:r>
              <a:rPr lang="en-US" dirty="0"/>
              <a:t>&lt;Object[]&gt; </a:t>
            </a:r>
            <a:r>
              <a:rPr lang="en-US" dirty="0" err="1"/>
              <a:t>grupla</a:t>
            </a:r>
            <a:r>
              <a:rPr lang="en-US" dirty="0"/>
              <a:t>(@Param("min") int </a:t>
            </a:r>
            <a:r>
              <a:rPr lang="en-US" dirty="0" err="1"/>
              <a:t>minValue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ifadeleri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isimlendirmeye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olduklarında</a:t>
            </a:r>
            <a:r>
              <a:rPr lang="en-US" dirty="0"/>
              <a:t> </a:t>
            </a:r>
            <a:r>
              <a:rPr lang="en-US" dirty="0" err="1"/>
              <a:t>ayrıca</a:t>
            </a:r>
            <a:r>
              <a:rPr lang="en-US" dirty="0"/>
              <a:t> @Param </a:t>
            </a:r>
            <a:r>
              <a:rPr lang="en-US" dirty="0" err="1"/>
              <a:t>kullanımına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@Query("SELECT </a:t>
            </a:r>
            <a:r>
              <a:rPr lang="en-US" dirty="0" err="1"/>
              <a:t>p.lastName</a:t>
            </a:r>
            <a:r>
              <a:rPr lang="en-US" dirty="0"/>
              <a:t>, COUNT(p.id) FROM Person p GROUP BY </a:t>
            </a:r>
            <a:r>
              <a:rPr lang="en-US" dirty="0" err="1"/>
              <a:t>p.lastName</a:t>
            </a:r>
            <a:r>
              <a:rPr lang="en-US" dirty="0"/>
              <a:t> HAVING LENGTH(</a:t>
            </a:r>
            <a:r>
              <a:rPr lang="en-US" dirty="0" err="1"/>
              <a:t>p.lastName</a:t>
            </a:r>
            <a:r>
              <a:rPr lang="en-US" dirty="0"/>
              <a:t>) &gt; :min ")</a:t>
            </a:r>
          </a:p>
          <a:p>
            <a:pPr marL="457200" lvl="1" indent="0">
              <a:buNone/>
            </a:pPr>
            <a:r>
              <a:rPr lang="en-US" dirty="0" err="1"/>
              <a:t>Iterable</a:t>
            </a:r>
            <a:r>
              <a:rPr lang="en-US" dirty="0"/>
              <a:t>&lt;Object[]&gt; </a:t>
            </a:r>
            <a:r>
              <a:rPr lang="en-US" dirty="0" err="1"/>
              <a:t>grupla</a:t>
            </a:r>
            <a:r>
              <a:rPr lang="en-US" dirty="0"/>
              <a:t>(int min);</a:t>
            </a:r>
          </a:p>
          <a:p>
            <a:r>
              <a:rPr lang="en-US" dirty="0" err="1"/>
              <a:t>Hazırlanan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personRepository.grupla</a:t>
            </a:r>
            <a:r>
              <a:rPr lang="en-US" dirty="0"/>
              <a:t>(4)</a:t>
            </a:r>
          </a:p>
          <a:p>
            <a:pPr marL="457200" lvl="1" indent="0">
              <a:buNone/>
            </a:pPr>
            <a:r>
              <a:rPr lang="en-US" dirty="0"/>
              <a:t>.</a:t>
            </a:r>
            <a:r>
              <a:rPr lang="en-US" dirty="0" err="1"/>
              <a:t>forEach</a:t>
            </a:r>
            <a:r>
              <a:rPr lang="en-US" dirty="0"/>
              <a:t>(p -&gt;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Arrays.deepToString</a:t>
            </a:r>
            <a:r>
              <a:rPr lang="en-US" dirty="0"/>
              <a:t>(p)));</a:t>
            </a:r>
          </a:p>
        </p:txBody>
      </p:sp>
    </p:spTree>
    <p:extLst>
      <p:ext uri="{BB962C8B-B14F-4D97-AF65-F5344CB8AC3E}">
        <p14:creationId xmlns:p14="http://schemas.microsoft.com/office/powerpoint/2010/main" val="2367899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206C2A-6BAA-45A2-9093-37FD1FC1F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4" name="Alt Başlık 3">
            <a:extLst>
              <a:ext uri="{FF2B5EF4-FFF2-40B4-BE49-F238E27FC236}">
                <a16:creationId xmlns:a16="http://schemas.microsoft.com/office/drawing/2014/main" id="{AA499FC9-1957-4C9F-970B-448875A43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Atomicity, Consistency, Isolation, Durability</a:t>
            </a:r>
          </a:p>
        </p:txBody>
      </p:sp>
    </p:spTree>
    <p:extLst>
      <p:ext uri="{BB962C8B-B14F-4D97-AF65-F5344CB8AC3E}">
        <p14:creationId xmlns:p14="http://schemas.microsoft.com/office/powerpoint/2010/main" val="260606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FA8A6B-8BFE-4986-97DA-94193255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ORM’in</a:t>
            </a:r>
            <a:r>
              <a:rPr lang="en-US" dirty="0"/>
              <a:t> </a:t>
            </a:r>
            <a:r>
              <a:rPr lang="en-US" dirty="0" err="1"/>
              <a:t>Hedefi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9F90C9-F40B-469F-B6F5-825FF73F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geliştiricilerin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mantığına</a:t>
            </a:r>
            <a:r>
              <a:rPr lang="en-US" dirty="0"/>
              <a:t> </a:t>
            </a:r>
            <a:r>
              <a:rPr lang="en-US" dirty="0" err="1"/>
              <a:t>odaklanmalarını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nesneye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yazmalarını</a:t>
            </a:r>
            <a:r>
              <a:rPr lang="en-US" dirty="0"/>
              <a:t> </a:t>
            </a:r>
            <a:r>
              <a:rPr lang="en-US" dirty="0" err="1"/>
              <a:t>sağlamaktır</a:t>
            </a:r>
            <a:endParaRPr lang="en-US" dirty="0"/>
          </a:p>
          <a:p>
            <a:r>
              <a:rPr lang="en-US" dirty="0" err="1"/>
              <a:t>Özellikle</a:t>
            </a:r>
            <a:r>
              <a:rPr lang="en-US" dirty="0"/>
              <a:t> CRUD </a:t>
            </a:r>
            <a:r>
              <a:rPr lang="en-US" dirty="0" err="1"/>
              <a:t>senaryolarında</a:t>
            </a:r>
            <a:r>
              <a:rPr lang="en-US" dirty="0"/>
              <a:t> </a:t>
            </a:r>
            <a:r>
              <a:rPr lang="en-US" dirty="0" err="1"/>
              <a:t>tekrarlayan</a:t>
            </a:r>
            <a:r>
              <a:rPr lang="en-US" dirty="0"/>
              <a:t> SQL </a:t>
            </a:r>
            <a:r>
              <a:rPr lang="en-US" dirty="0" err="1"/>
              <a:t>ifadelerinin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kaldırılması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sürecinin</a:t>
            </a:r>
            <a:r>
              <a:rPr lang="en-US" dirty="0"/>
              <a:t> </a:t>
            </a:r>
            <a:r>
              <a:rPr lang="en-US" dirty="0" err="1"/>
              <a:t>hızlandırılması</a:t>
            </a:r>
            <a:r>
              <a:rPr lang="en-US" dirty="0"/>
              <a:t> da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konusudur</a:t>
            </a:r>
            <a:endParaRPr lang="en-US" dirty="0"/>
          </a:p>
          <a:p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platformları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da </a:t>
            </a:r>
            <a:r>
              <a:rPr lang="en-US" dirty="0" err="1"/>
              <a:t>mümkün</a:t>
            </a:r>
            <a:r>
              <a:rPr lang="en-US" dirty="0"/>
              <a:t> hale </a:t>
            </a:r>
            <a:r>
              <a:rPr lang="en-US" dirty="0" err="1"/>
              <a:t>gelmektedir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57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FD3AF1-54BA-49A8-8CEC-73C87BAD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23D335-EFF2-4BBD-834D-DDA8657A7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Veri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sistemlerinde</a:t>
            </a:r>
            <a:r>
              <a:rPr lang="en-US" dirty="0"/>
              <a:t> transaction /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tanımlanmış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kurallardır</a:t>
            </a:r>
            <a:r>
              <a:rPr lang="en-US" dirty="0"/>
              <a:t>.</a:t>
            </a:r>
          </a:p>
          <a:p>
            <a:r>
              <a:rPr lang="en-US" dirty="0"/>
              <a:t>ACID </a:t>
            </a:r>
            <a:r>
              <a:rPr lang="en-US" dirty="0" err="1"/>
              <a:t>kelimesi</a:t>
            </a:r>
            <a:r>
              <a:rPr lang="en-US" dirty="0"/>
              <a:t> Atomicity, Consistency, Isolation, Durability </a:t>
            </a:r>
            <a:r>
              <a:rPr lang="en-US" dirty="0" err="1"/>
              <a:t>özelliklerinin</a:t>
            </a:r>
            <a:r>
              <a:rPr lang="en-US" dirty="0"/>
              <a:t> </a:t>
            </a:r>
            <a:r>
              <a:rPr lang="en-US" dirty="0" err="1"/>
              <a:t>baş</a:t>
            </a:r>
            <a:r>
              <a:rPr lang="en-US" dirty="0"/>
              <a:t> </a:t>
            </a:r>
            <a:r>
              <a:rPr lang="en-US" dirty="0" err="1"/>
              <a:t>harflerinden</a:t>
            </a:r>
            <a:r>
              <a:rPr lang="en-US" dirty="0"/>
              <a:t> </a:t>
            </a:r>
            <a:r>
              <a:rPr lang="en-US" dirty="0" err="1"/>
              <a:t>oluşan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ifadedir</a:t>
            </a:r>
            <a:r>
              <a:rPr lang="en-US" dirty="0"/>
              <a:t>.</a:t>
            </a:r>
          </a:p>
          <a:p>
            <a:r>
              <a:rPr lang="en-US" dirty="0"/>
              <a:t>Atomicity (</a:t>
            </a:r>
            <a:r>
              <a:rPr lang="en-US" dirty="0" err="1"/>
              <a:t>bütünlük</a:t>
            </a:r>
            <a:r>
              <a:rPr lang="en-US" dirty="0"/>
              <a:t>): </a:t>
            </a:r>
            <a:r>
              <a:rPr lang="en-US" dirty="0" err="1"/>
              <a:t>İşlemler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alınmalıdır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kesintiye</a:t>
            </a:r>
            <a:r>
              <a:rPr lang="en-US" dirty="0"/>
              <a:t> </a:t>
            </a:r>
            <a:r>
              <a:rPr lang="en-US" dirty="0" err="1"/>
              <a:t>uğradığında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geçersiz</a:t>
            </a:r>
            <a:r>
              <a:rPr lang="en-US" dirty="0"/>
              <a:t> </a:t>
            </a:r>
            <a:r>
              <a:rPr lang="en-US" dirty="0" err="1"/>
              <a:t>sayılır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Örneğin</a:t>
            </a:r>
            <a:r>
              <a:rPr lang="en-US" dirty="0"/>
              <a:t>; Bir </a:t>
            </a:r>
            <a:r>
              <a:rPr lang="en-US" dirty="0" err="1"/>
              <a:t>hesabtan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hesaba</a:t>
            </a:r>
            <a:r>
              <a:rPr lang="en-US" dirty="0"/>
              <a:t> para </a:t>
            </a:r>
            <a:r>
              <a:rPr lang="en-US" dirty="0" err="1"/>
              <a:t>aktarıldığında</a:t>
            </a:r>
            <a:r>
              <a:rPr lang="en-US" dirty="0"/>
              <a:t> </a:t>
            </a:r>
            <a:r>
              <a:rPr lang="en-US" dirty="0" err="1"/>
              <a:t>oluşacak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hatada</a:t>
            </a:r>
            <a:r>
              <a:rPr lang="en-US" dirty="0"/>
              <a:t> </a:t>
            </a:r>
            <a:r>
              <a:rPr lang="en-US" dirty="0" err="1"/>
              <a:t>gönderme</a:t>
            </a:r>
            <a:r>
              <a:rPr lang="en-US" dirty="0"/>
              <a:t> </a:t>
            </a:r>
            <a:r>
              <a:rPr lang="en-US" dirty="0" err="1"/>
              <a:t>işleminin</a:t>
            </a:r>
            <a:r>
              <a:rPr lang="en-US" dirty="0"/>
              <a:t> </a:t>
            </a:r>
            <a:r>
              <a:rPr lang="en-US" dirty="0" err="1"/>
              <a:t>iptal</a:t>
            </a:r>
            <a:r>
              <a:rPr lang="en-US" dirty="0"/>
              <a:t> </a:t>
            </a:r>
            <a:r>
              <a:rPr lang="en-US" dirty="0" err="1"/>
              <a:t>edilmesidir</a:t>
            </a:r>
            <a:r>
              <a:rPr lang="en-US" dirty="0"/>
              <a:t>.</a:t>
            </a:r>
          </a:p>
          <a:p>
            <a:r>
              <a:rPr lang="en-US" dirty="0"/>
              <a:t>Consistency (</a:t>
            </a:r>
            <a:r>
              <a:rPr lang="en-US" dirty="0" err="1"/>
              <a:t>tutarlılık</a:t>
            </a:r>
            <a:r>
              <a:rPr lang="en-US" dirty="0"/>
              <a:t>): </a:t>
            </a:r>
            <a:r>
              <a:rPr lang="en-US" dirty="0" err="1"/>
              <a:t>İşlemler</a:t>
            </a:r>
            <a:r>
              <a:rPr lang="en-US" dirty="0"/>
              <a:t> </a:t>
            </a:r>
            <a:r>
              <a:rPr lang="en-US" dirty="0" err="1"/>
              <a:t>tutarlı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Bir </a:t>
            </a:r>
            <a:r>
              <a:rPr lang="en-US" dirty="0" err="1"/>
              <a:t>ekleme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Foreign Key, Trigger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tutarlı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</a:p>
          <a:p>
            <a:r>
              <a:rPr lang="en-US" dirty="0"/>
              <a:t>Isolation (</a:t>
            </a:r>
            <a:r>
              <a:rPr lang="en-US" dirty="0" err="1"/>
              <a:t>bağımsızlık</a:t>
            </a:r>
            <a:r>
              <a:rPr lang="en-US" dirty="0"/>
              <a:t>):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alınmalıdır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Bir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eklenmesi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silinmesi</a:t>
            </a:r>
            <a:r>
              <a:rPr lang="en-US" dirty="0"/>
              <a:t> </a:t>
            </a:r>
            <a:r>
              <a:rPr lang="en-US" dirty="0" err="1"/>
              <a:t>sırayla</a:t>
            </a:r>
            <a:r>
              <a:rPr lang="en-US" dirty="0"/>
              <a:t> </a:t>
            </a:r>
            <a:r>
              <a:rPr lang="en-US" dirty="0" err="1"/>
              <a:t>yapılmalıdır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silinme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 </a:t>
            </a:r>
            <a:r>
              <a:rPr lang="en-US" dirty="0" err="1"/>
              <a:t>yapılmamalıdır</a:t>
            </a:r>
            <a:r>
              <a:rPr lang="en-US" dirty="0"/>
              <a:t>.</a:t>
            </a:r>
          </a:p>
          <a:p>
            <a:r>
              <a:rPr lang="en-US" dirty="0"/>
              <a:t>Durability (</a:t>
            </a:r>
            <a:r>
              <a:rPr lang="en-US" dirty="0" err="1"/>
              <a:t>dayanıklılık</a:t>
            </a:r>
            <a:r>
              <a:rPr lang="en-US" dirty="0"/>
              <a:t>): </a:t>
            </a:r>
            <a:r>
              <a:rPr lang="en-US" dirty="0" err="1"/>
              <a:t>İşlem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geldiğinde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duruma</a:t>
            </a:r>
            <a:r>
              <a:rPr lang="en-US" dirty="0"/>
              <a:t> </a:t>
            </a:r>
            <a:r>
              <a:rPr lang="en-US" dirty="0" err="1"/>
              <a:t>getirmelidir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Bir </a:t>
            </a:r>
            <a:r>
              <a:rPr lang="en-US" dirty="0" err="1"/>
              <a:t>hesaptan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hesaba</a:t>
            </a:r>
            <a:r>
              <a:rPr lang="en-US" dirty="0"/>
              <a:t> para </a:t>
            </a:r>
            <a:r>
              <a:rPr lang="en-US" dirty="0" err="1"/>
              <a:t>aktarıldığında</a:t>
            </a:r>
            <a:r>
              <a:rPr lang="en-US" dirty="0"/>
              <a:t> </a:t>
            </a:r>
            <a:r>
              <a:rPr lang="en-US" dirty="0" err="1"/>
              <a:t>oluşacak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hatada</a:t>
            </a:r>
            <a:r>
              <a:rPr lang="en-US" dirty="0"/>
              <a:t> </a:t>
            </a:r>
            <a:r>
              <a:rPr lang="en-US" dirty="0" err="1"/>
              <a:t>gönderme</a:t>
            </a:r>
            <a:r>
              <a:rPr lang="en-US" dirty="0"/>
              <a:t> </a:t>
            </a:r>
            <a:r>
              <a:rPr lang="en-US" dirty="0" err="1"/>
              <a:t>işleminin</a:t>
            </a:r>
            <a:r>
              <a:rPr lang="en-US" dirty="0"/>
              <a:t> </a:t>
            </a:r>
            <a:r>
              <a:rPr lang="en-US" dirty="0" err="1"/>
              <a:t>iptal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gönderilen</a:t>
            </a:r>
            <a:r>
              <a:rPr lang="en-US" dirty="0"/>
              <a:t> </a:t>
            </a:r>
            <a:r>
              <a:rPr lang="en-US" dirty="0" err="1"/>
              <a:t>paranın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hesaba</a:t>
            </a:r>
            <a:r>
              <a:rPr lang="en-US" dirty="0"/>
              <a:t> </a:t>
            </a:r>
            <a:r>
              <a:rPr lang="en-US" dirty="0" err="1"/>
              <a:t>yatırılmasıdır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9318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9543FA-3960-4550-826C-D9CD1249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İşlem</a:t>
            </a:r>
            <a:r>
              <a:rPr lang="en-US" dirty="0"/>
              <a:t> – Transaction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A37611-0792-4A2F-A4E7-6CCED2AA3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Spring Data JPA </a:t>
            </a:r>
            <a:r>
              <a:rPr lang="en-US" dirty="0" err="1"/>
              <a:t>SimpleJpaRepository</a:t>
            </a:r>
            <a:r>
              <a:rPr lang="en-US" dirty="0"/>
              <a:t> </a:t>
            </a:r>
            <a:r>
              <a:rPr lang="en-US" dirty="0" err="1"/>
              <a:t>sınıfında</a:t>
            </a:r>
            <a:r>
              <a:rPr lang="en-US" dirty="0"/>
              <a:t>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@Transactional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transaction </a:t>
            </a:r>
            <a:r>
              <a:rPr lang="en-US" dirty="0" err="1"/>
              <a:t>özelliğine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</a:t>
            </a:r>
          </a:p>
          <a:p>
            <a:r>
              <a:rPr lang="en-US" dirty="0"/>
              <a:t>Transaction </a:t>
            </a:r>
            <a:r>
              <a:rPr lang="en-US" dirty="0" err="1"/>
              <a:t>özelliği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model </a:t>
            </a:r>
            <a:r>
              <a:rPr lang="en-US" dirty="0" err="1"/>
              <a:t>sınıfına</a:t>
            </a:r>
            <a:r>
              <a:rPr lang="en-US" dirty="0"/>
              <a:t> unique </a:t>
            </a:r>
            <a:r>
              <a:rPr lang="en-US" dirty="0" err="1"/>
              <a:t>kısıtlaması</a:t>
            </a:r>
            <a:r>
              <a:rPr lang="en-US" dirty="0"/>
              <a:t> </a:t>
            </a:r>
            <a:r>
              <a:rPr lang="en-US" dirty="0" err="1"/>
              <a:t>ekleyelim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@Entity</a:t>
            </a:r>
          </a:p>
          <a:p>
            <a:pPr marL="457200" lvl="1" indent="0">
              <a:buNone/>
            </a:pPr>
            <a:r>
              <a:rPr lang="en-US" dirty="0"/>
              <a:t>public class Person {</a:t>
            </a:r>
          </a:p>
          <a:p>
            <a:pPr marL="457200" lvl="1" indent="0">
              <a:buNone/>
            </a:pPr>
            <a:r>
              <a:rPr lang="en-US" dirty="0"/>
              <a:t>    @Id</a:t>
            </a:r>
          </a:p>
          <a:p>
            <a:pPr marL="457200" lvl="1" indent="0">
              <a:buNone/>
            </a:pPr>
            <a:r>
              <a:rPr lang="en-US" dirty="0"/>
              <a:t>    @GeneratedValue</a:t>
            </a:r>
          </a:p>
          <a:p>
            <a:pPr marL="457200" lvl="1" indent="0">
              <a:buNone/>
            </a:pPr>
            <a:r>
              <a:rPr lang="en-US" dirty="0"/>
              <a:t>    private Long id;</a:t>
            </a:r>
          </a:p>
          <a:p>
            <a:pPr marL="457200" lvl="1" indent="0">
              <a:buNone/>
            </a:pPr>
            <a:r>
              <a:rPr lang="en-US" dirty="0"/>
              <a:t>    private String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@Column(unique = true)</a:t>
            </a:r>
          </a:p>
          <a:p>
            <a:pPr marL="457200" lvl="1" indent="0">
              <a:buNone/>
            </a:pPr>
            <a:r>
              <a:rPr lang="en-US" dirty="0"/>
              <a:t>    private String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// getter-setter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0608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381BFC-7072-4C8B-B58F-F7DA69E1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İşlem</a:t>
            </a:r>
            <a:r>
              <a:rPr lang="en-US" dirty="0"/>
              <a:t> – Transaction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A31355-933C-4C03-BEDD-D9A48CAA2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Repository </a:t>
            </a:r>
            <a:r>
              <a:rPr lang="en-US" dirty="0" err="1"/>
              <a:t>işlemlerini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yapalım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@Service</a:t>
            </a:r>
          </a:p>
          <a:p>
            <a:pPr marL="45720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PersonService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@Autowired</a:t>
            </a:r>
          </a:p>
          <a:p>
            <a:pPr marL="457200" lvl="1" indent="0">
              <a:buNone/>
            </a:pPr>
            <a:r>
              <a:rPr lang="en-US" dirty="0"/>
              <a:t>    private </a:t>
            </a:r>
            <a:r>
              <a:rPr lang="en-US" dirty="0" err="1"/>
              <a:t>PersonRepository</a:t>
            </a:r>
            <a:r>
              <a:rPr lang="en-US" dirty="0"/>
              <a:t> </a:t>
            </a:r>
            <a:r>
              <a:rPr lang="en-US" dirty="0" err="1"/>
              <a:t>personRepository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public void </a:t>
            </a:r>
            <a:r>
              <a:rPr lang="en-US" dirty="0" err="1"/>
              <a:t>kaydet</a:t>
            </a:r>
            <a:r>
              <a:rPr lang="en-U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Person.of</a:t>
            </a:r>
            <a:r>
              <a:rPr lang="en-US" dirty="0"/>
              <a:t>("Yusuf", "SEZER"));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Person.of</a:t>
            </a:r>
            <a:r>
              <a:rPr lang="en-US" dirty="0"/>
              <a:t>("Ramazan", "SEZER"));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Person.of</a:t>
            </a:r>
            <a:r>
              <a:rPr lang="en-US" dirty="0"/>
              <a:t>("Sinan", "SEZER"));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Person.of</a:t>
            </a:r>
            <a:r>
              <a:rPr lang="en-US" dirty="0"/>
              <a:t>("Mehmet", "SEZER"));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    public void </a:t>
            </a:r>
            <a:r>
              <a:rPr lang="en-US" dirty="0" err="1"/>
              <a:t>listele</a:t>
            </a:r>
            <a:r>
              <a:rPr lang="en-U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personRepository.findAll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transaction </a:t>
            </a:r>
            <a:r>
              <a:rPr lang="en-US" dirty="0" err="1"/>
              <a:t>desteği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save </a:t>
            </a:r>
            <a:r>
              <a:rPr lang="en-US" dirty="0" err="1"/>
              <a:t>metodu</a:t>
            </a:r>
            <a:r>
              <a:rPr lang="en-US" dirty="0"/>
              <a:t> ilk </a:t>
            </a:r>
            <a:r>
              <a:rPr lang="en-US" dirty="0" err="1"/>
              <a:t>kaydı</a:t>
            </a:r>
            <a:r>
              <a:rPr lang="en-US" dirty="0"/>
              <a:t> </a:t>
            </a:r>
            <a:r>
              <a:rPr lang="en-US" dirty="0" err="1"/>
              <a:t>ekledikten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istisna</a:t>
            </a:r>
            <a:r>
              <a:rPr lang="en-US" dirty="0"/>
              <a:t> </a:t>
            </a:r>
            <a:r>
              <a:rPr lang="en-US" dirty="0" err="1"/>
              <a:t>fırlatacaktır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271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F85016-D41C-4415-81E4-454B4884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İşlem</a:t>
            </a:r>
            <a:r>
              <a:rPr lang="en-US" dirty="0"/>
              <a:t> – Transaction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855213-2B34-42B3-A686-D6F45E0C7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Spring Data JPA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metotlarda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transaction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özelliği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kullanımını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destekler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ApplicationContext</a:t>
            </a:r>
            <a:r>
              <a:rPr lang="en-US" dirty="0"/>
              <a:t> context = new </a:t>
            </a:r>
            <a:r>
              <a:rPr lang="en-US" dirty="0" err="1"/>
              <a:t>AnnotationConfigApplicationContext</a:t>
            </a:r>
            <a:r>
              <a:rPr lang="en-US" dirty="0"/>
              <a:t>(</a:t>
            </a:r>
            <a:r>
              <a:rPr lang="en-US" dirty="0" err="1"/>
              <a:t>AppConfig.class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 err="1"/>
              <a:t>PersonService</a:t>
            </a:r>
            <a:r>
              <a:rPr lang="en-US" dirty="0"/>
              <a:t> </a:t>
            </a:r>
            <a:r>
              <a:rPr lang="en-US" dirty="0" err="1"/>
              <a:t>personService</a:t>
            </a:r>
            <a:r>
              <a:rPr lang="en-US" dirty="0"/>
              <a:t> = </a:t>
            </a:r>
            <a:r>
              <a:rPr lang="en-US" dirty="0" err="1"/>
              <a:t>context.getBean</a:t>
            </a:r>
            <a:r>
              <a:rPr lang="en-US" dirty="0"/>
              <a:t>(</a:t>
            </a:r>
            <a:r>
              <a:rPr lang="en-US" dirty="0" err="1"/>
              <a:t>PersonService.class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try {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personService.kaydet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} catch (Exception e) {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System.err.println</a:t>
            </a:r>
            <a:r>
              <a:rPr lang="en-US" dirty="0"/>
              <a:t>(e);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 err="1"/>
              <a:t>personService.listele</a:t>
            </a:r>
            <a:r>
              <a:rPr lang="en-US" dirty="0"/>
              <a:t>();</a:t>
            </a:r>
          </a:p>
          <a:p>
            <a:r>
              <a:rPr lang="en-US" dirty="0"/>
              <a:t>@Transactional </a:t>
            </a:r>
            <a:r>
              <a:rPr lang="en-US" dirty="0" err="1"/>
              <a:t>ifadesini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sınıfındaki</a:t>
            </a:r>
            <a:r>
              <a:rPr lang="en-US" dirty="0"/>
              <a:t> </a:t>
            </a:r>
            <a:r>
              <a:rPr lang="en-US" dirty="0" err="1"/>
              <a:t>kaydet</a:t>
            </a:r>
            <a:r>
              <a:rPr lang="en-US" dirty="0"/>
              <a:t> </a:t>
            </a:r>
            <a:r>
              <a:rPr lang="en-US" dirty="0" err="1"/>
              <a:t>metodunda</a:t>
            </a:r>
            <a:r>
              <a:rPr lang="en-US" dirty="0"/>
              <a:t> </a:t>
            </a:r>
            <a:r>
              <a:rPr lang="en-US" dirty="0" err="1"/>
              <a:t>kullanalım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@Transactional</a:t>
            </a:r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kaydet</a:t>
            </a:r>
            <a:r>
              <a:rPr lang="en-U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Person.of</a:t>
            </a:r>
            <a:r>
              <a:rPr lang="en-US" dirty="0"/>
              <a:t>("Yusuf", "SEZER"));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Person.of</a:t>
            </a:r>
            <a:r>
              <a:rPr lang="en-US" dirty="0"/>
              <a:t>("Ramazan", "SEZER"));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Person.of</a:t>
            </a:r>
            <a:r>
              <a:rPr lang="en-US" dirty="0"/>
              <a:t>("Sinan", "SEZER"));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personRepository.save</a:t>
            </a:r>
            <a:r>
              <a:rPr lang="en-US" dirty="0"/>
              <a:t>(</a:t>
            </a:r>
            <a:r>
              <a:rPr lang="en-US" dirty="0" err="1"/>
              <a:t>Person.of</a:t>
            </a:r>
            <a:r>
              <a:rPr lang="en-US" dirty="0"/>
              <a:t>("Mehmet", "SEZER"));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sınıfındaki</a:t>
            </a:r>
            <a:r>
              <a:rPr lang="en-US" dirty="0"/>
              <a:t> </a:t>
            </a:r>
            <a:r>
              <a:rPr lang="en-US" dirty="0" err="1"/>
              <a:t>kaydet</a:t>
            </a:r>
            <a:r>
              <a:rPr lang="en-US" dirty="0"/>
              <a:t> </a:t>
            </a:r>
            <a:r>
              <a:rPr lang="en-US" dirty="0" err="1"/>
              <a:t>metodunu</a:t>
            </a:r>
            <a:r>
              <a:rPr lang="en-US" dirty="0"/>
              <a:t> </a:t>
            </a:r>
            <a:r>
              <a:rPr lang="en-US" dirty="0" err="1"/>
              <a:t>çalıştırdığımızda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transaction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alınacak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karşılaşıldığında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alma </a:t>
            </a:r>
            <a:r>
              <a:rPr lang="en-US" dirty="0" err="1"/>
              <a:t>işlemi</a:t>
            </a:r>
            <a:r>
              <a:rPr lang="en-US" dirty="0"/>
              <a:t>(rollback) </a:t>
            </a:r>
            <a:r>
              <a:rPr lang="en-US" dirty="0" err="1"/>
              <a:t>uygulanacaktır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1259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06C6EAAC-98B4-440D-A45D-4B518B463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/>
              <a:t>İlişkileri</a:t>
            </a: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4B46A23F-CB31-4010-B80F-3BEB10EB2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03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2810-8D75-415B-ACC3-0059AB34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İlişkiler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C69E-5D41-4053-9034-6FD501D5C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ilişkiler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boyutlardan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alınabilir</a:t>
            </a:r>
            <a:r>
              <a:rPr lang="en-US" dirty="0"/>
              <a:t>.</a:t>
            </a:r>
          </a:p>
          <a:p>
            <a:r>
              <a:rPr lang="en-US" dirty="0" err="1"/>
              <a:t>Tekli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çoklu</a:t>
            </a:r>
            <a:r>
              <a:rPr lang="en-US" dirty="0"/>
              <a:t> </a:t>
            </a:r>
            <a:r>
              <a:rPr lang="en-US" dirty="0" err="1"/>
              <a:t>ilişkiler</a:t>
            </a:r>
            <a:endParaRPr lang="en-US" dirty="0"/>
          </a:p>
          <a:p>
            <a:r>
              <a:rPr lang="en-US" dirty="0" err="1"/>
              <a:t>Çoklu</a:t>
            </a:r>
            <a:r>
              <a:rPr lang="en-US" dirty="0"/>
              <a:t> </a:t>
            </a:r>
            <a:r>
              <a:rPr lang="en-US" dirty="0" err="1"/>
              <a:t>ilişkilerde</a:t>
            </a:r>
            <a:r>
              <a:rPr lang="en-US" dirty="0"/>
              <a:t> set, list, map </a:t>
            </a:r>
            <a:r>
              <a:rPr lang="en-US" dirty="0" err="1"/>
              <a:t>ve</a:t>
            </a:r>
            <a:r>
              <a:rPr lang="en-US" dirty="0"/>
              <a:t> bag </a:t>
            </a:r>
            <a:r>
              <a:rPr lang="en-US" dirty="0" err="1"/>
              <a:t>kullanımı</a:t>
            </a:r>
            <a:endParaRPr lang="en-US" dirty="0"/>
          </a:p>
          <a:p>
            <a:r>
              <a:rPr lang="en-US" dirty="0"/>
              <a:t>Tek </a:t>
            </a:r>
            <a:r>
              <a:rPr lang="en-US" dirty="0" err="1"/>
              <a:t>yönlü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yönlü</a:t>
            </a:r>
            <a:r>
              <a:rPr lang="en-US" dirty="0"/>
              <a:t> </a:t>
            </a:r>
            <a:r>
              <a:rPr lang="en-US" dirty="0" err="1"/>
              <a:t>ilişkiler</a:t>
            </a:r>
            <a:endParaRPr lang="en-US" dirty="0"/>
          </a:p>
          <a:p>
            <a:r>
              <a:rPr lang="en-US" dirty="0" err="1"/>
              <a:t>İlişkiyi</a:t>
            </a:r>
            <a:r>
              <a:rPr lang="en-US" dirty="0"/>
              <a:t> </a:t>
            </a:r>
            <a:r>
              <a:rPr lang="en-US" dirty="0" err="1"/>
              <a:t>tutmak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join column </a:t>
            </a:r>
            <a:r>
              <a:rPr lang="en-US" dirty="0" err="1"/>
              <a:t>veya</a:t>
            </a:r>
            <a:r>
              <a:rPr lang="en-US" dirty="0"/>
              <a:t> join table </a:t>
            </a:r>
            <a:r>
              <a:rPr lang="en-US" dirty="0" err="1"/>
              <a:t>kullanımı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7961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D5B5-A897-48E1-BBBF-96DD4810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 </a:t>
            </a:r>
            <a:r>
              <a:rPr lang="en-US" dirty="0" err="1"/>
              <a:t>Yönlü</a:t>
            </a:r>
            <a:r>
              <a:rPr lang="en-US" dirty="0"/>
              <a:t> M:1 </a:t>
            </a:r>
            <a:r>
              <a:rPr lang="en-US" dirty="0" err="1"/>
              <a:t>İlişki</a:t>
            </a:r>
            <a:r>
              <a:rPr lang="en-US" dirty="0"/>
              <a:t> </a:t>
            </a:r>
            <a:r>
              <a:rPr lang="en-US" dirty="0" err="1"/>
              <a:t>Kurmak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79B3-48E5-4189-8F99-34F42099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ManyToOne</a:t>
            </a:r>
            <a:r>
              <a:rPr lang="en-US" dirty="0"/>
              <a:t>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entity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@ManyToOne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kurulur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1"/>
                </a:solidFill>
              </a:rPr>
              <a:t>@JoinColumn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de Many </a:t>
            </a:r>
            <a:r>
              <a:rPr lang="en-US" dirty="0" err="1"/>
              <a:t>tarafının</a:t>
            </a:r>
            <a:r>
              <a:rPr lang="en-US" dirty="0"/>
              <a:t> </a:t>
            </a:r>
            <a:r>
              <a:rPr lang="en-US" dirty="0" err="1"/>
              <a:t>FroeignKey</a:t>
            </a:r>
            <a:r>
              <a:rPr lang="en-US" dirty="0"/>
              <a:t> </a:t>
            </a:r>
            <a:r>
              <a:rPr lang="en-US" dirty="0" err="1"/>
              <a:t>sütünunu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verebiliriz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@Entity</a:t>
            </a:r>
          </a:p>
          <a:p>
            <a:pPr marL="457200" lvl="1" indent="0">
              <a:buNone/>
            </a:pPr>
            <a:r>
              <a:rPr lang="en-US" dirty="0"/>
              <a:t>public Stock{</a:t>
            </a:r>
          </a:p>
          <a:p>
            <a:pPr marL="457200" lvl="1" indent="0">
              <a:buNone/>
            </a:pPr>
            <a:r>
              <a:rPr lang="en-US" dirty="0"/>
              <a:t>@ManyToOne</a:t>
            </a:r>
          </a:p>
          <a:p>
            <a:pPr marL="457200" lvl="1" indent="0">
              <a:buNone/>
            </a:pPr>
            <a:r>
              <a:rPr lang="en-US" dirty="0"/>
              <a:t>@JoinColumn(name=unit_id)</a:t>
            </a:r>
          </a:p>
          <a:p>
            <a:pPr marL="457200" lvl="1" indent="0">
              <a:buNone/>
            </a:pPr>
            <a:r>
              <a:rPr lang="en-US" dirty="0"/>
              <a:t>private Unit </a:t>
            </a:r>
            <a:r>
              <a:rPr lang="en-US" dirty="0" err="1"/>
              <a:t>unit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37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9FC8-7CD7-416D-8B92-87491C72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 </a:t>
            </a:r>
            <a:r>
              <a:rPr lang="en-US" dirty="0" err="1"/>
              <a:t>Yönlü</a:t>
            </a:r>
            <a:r>
              <a:rPr lang="en-US" dirty="0"/>
              <a:t> 1:M </a:t>
            </a:r>
            <a:r>
              <a:rPr lang="en-US" dirty="0" err="1"/>
              <a:t>İlişki</a:t>
            </a:r>
            <a:r>
              <a:rPr lang="en-US" dirty="0"/>
              <a:t> </a:t>
            </a:r>
            <a:r>
              <a:rPr lang="en-US" dirty="0" err="1"/>
              <a:t>Kurmak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CDFD-BDDE-4913-9593-881AAAF2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One To Many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kurmak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@OneToMany </a:t>
            </a:r>
            <a:r>
              <a:rPr lang="en-US" dirty="0" err="1"/>
              <a:t>anotasyonunu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oluşturulurken</a:t>
            </a:r>
            <a:r>
              <a:rPr lang="en-US" dirty="0"/>
              <a:t> Set </a:t>
            </a:r>
            <a:r>
              <a:rPr lang="en-US" dirty="0" err="1"/>
              <a:t>veri</a:t>
            </a:r>
            <a:r>
              <a:rPr lang="en-US" dirty="0"/>
              <a:t> tipi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Private Set&lt;Stock&gt; stocks = new HashSet&lt;&gt;();</a:t>
            </a:r>
          </a:p>
          <a:p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alanın</a:t>
            </a:r>
            <a:r>
              <a:rPr lang="en-US" dirty="0"/>
              <a:t> initialize </a:t>
            </a:r>
            <a:r>
              <a:rPr lang="en-US" dirty="0" err="1"/>
              <a:t>edilmesi</a:t>
            </a:r>
            <a:r>
              <a:rPr lang="en-US" dirty="0"/>
              <a:t> hibernate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gereklilik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yapmamızın</a:t>
            </a:r>
            <a:r>
              <a:rPr lang="en-US" dirty="0"/>
              <a:t> </a:t>
            </a:r>
            <a:r>
              <a:rPr lang="en-US" dirty="0" err="1"/>
              <a:t>sebebi</a:t>
            </a:r>
            <a:r>
              <a:rPr lang="en-US" dirty="0"/>
              <a:t> null </a:t>
            </a:r>
            <a:r>
              <a:rPr lang="en-US" dirty="0" err="1"/>
              <a:t>kontrolü</a:t>
            </a:r>
            <a:r>
              <a:rPr lang="en-US" dirty="0"/>
              <a:t> </a:t>
            </a:r>
            <a:r>
              <a:rPr lang="en-US" dirty="0" err="1"/>
              <a:t>yapma</a:t>
            </a:r>
            <a:r>
              <a:rPr lang="en-US" dirty="0"/>
              <a:t> </a:t>
            </a:r>
            <a:r>
              <a:rPr lang="en-US" dirty="0" err="1"/>
              <a:t>zahmetinden</a:t>
            </a:r>
            <a:r>
              <a:rPr lang="en-US" dirty="0"/>
              <a:t> </a:t>
            </a:r>
            <a:r>
              <a:rPr lang="en-US" dirty="0" err="1"/>
              <a:t>kurtulmak</a:t>
            </a:r>
            <a:r>
              <a:rPr lang="en-US" dirty="0"/>
              <a:t> </a:t>
            </a:r>
            <a:r>
              <a:rPr lang="en-US" dirty="0" err="1"/>
              <a:t>içindir</a:t>
            </a:r>
            <a:r>
              <a:rPr lang="en-US" dirty="0"/>
              <a:t>.</a:t>
            </a:r>
          </a:p>
          <a:p>
            <a:r>
              <a:rPr lang="en-US" dirty="0"/>
              <a:t>Hibernate default </a:t>
            </a:r>
            <a:r>
              <a:rPr lang="en-US" dirty="0" err="1"/>
              <a:t>olarak</a:t>
            </a:r>
            <a:r>
              <a:rPr lang="en-US" dirty="0"/>
              <a:t> one to many </a:t>
            </a:r>
            <a:r>
              <a:rPr lang="en-US" dirty="0" err="1"/>
              <a:t>ilişkileri</a:t>
            </a:r>
            <a:r>
              <a:rPr lang="en-US" dirty="0"/>
              <a:t> association </a:t>
            </a:r>
            <a:r>
              <a:rPr lang="en-US" dirty="0" err="1"/>
              <a:t>tablolar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. Bunun </a:t>
            </a:r>
            <a:r>
              <a:rPr lang="en-US" dirty="0" err="1"/>
              <a:t>önüne</a:t>
            </a:r>
            <a:r>
              <a:rPr lang="en-US" dirty="0"/>
              <a:t> </a:t>
            </a:r>
            <a:r>
              <a:rPr lang="en-US" dirty="0" err="1"/>
              <a:t>geçmek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@JoinColumn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@Entity</a:t>
            </a:r>
          </a:p>
          <a:p>
            <a:pPr marL="457200" lvl="1" indent="0">
              <a:buNone/>
            </a:pPr>
            <a:r>
              <a:rPr lang="en-US" dirty="0"/>
              <a:t>public Unit{</a:t>
            </a:r>
          </a:p>
          <a:p>
            <a:pPr marL="457200" lvl="1" indent="0">
              <a:buNone/>
            </a:pPr>
            <a:r>
              <a:rPr lang="en-US" dirty="0"/>
              <a:t>@OneToMany</a:t>
            </a:r>
          </a:p>
          <a:p>
            <a:pPr marL="457200" lvl="1" indent="0">
              <a:buNone/>
            </a:pPr>
            <a:r>
              <a:rPr lang="en-US" dirty="0"/>
              <a:t>@JoinColumn(name=“unit_id”)</a:t>
            </a:r>
          </a:p>
          <a:p>
            <a:pPr marL="457200" lvl="1" indent="0">
              <a:buNone/>
            </a:pPr>
            <a:r>
              <a:rPr lang="en-US" dirty="0"/>
              <a:t>Private List&lt;Stock&gt; stocks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8287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571A-21E2-4CE3-9F91-0C33DF52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Yönlü</a:t>
            </a:r>
            <a:r>
              <a:rPr lang="en-US" dirty="0"/>
              <a:t> 1:M </a:t>
            </a:r>
            <a:r>
              <a:rPr lang="en-US" dirty="0" err="1"/>
              <a:t>İlişki</a:t>
            </a:r>
            <a:r>
              <a:rPr lang="en-US" dirty="0"/>
              <a:t> </a:t>
            </a:r>
            <a:r>
              <a:rPr lang="en-US" dirty="0" err="1"/>
              <a:t>Kurmak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477E-2A10-43E3-BFD7-09B64B64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Stock </a:t>
            </a:r>
            <a:r>
              <a:rPr lang="en-US" dirty="0" err="1"/>
              <a:t>entitymizde</a:t>
            </a:r>
            <a:r>
              <a:rPr lang="en-US" dirty="0"/>
              <a:t> one to many </a:t>
            </a:r>
            <a:r>
              <a:rPr lang="en-US" dirty="0" err="1"/>
              <a:t>olarak</a:t>
            </a:r>
            <a:r>
              <a:rPr lang="en-US" dirty="0"/>
              <a:t> unit </a:t>
            </a:r>
            <a:r>
              <a:rPr lang="en-US" dirty="0" err="1"/>
              <a:t>entitymize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eklemiştik</a:t>
            </a:r>
            <a:r>
              <a:rPr lang="en-US" dirty="0"/>
              <a:t>. Unit </a:t>
            </a:r>
            <a:r>
              <a:rPr lang="en-US" dirty="0" err="1"/>
              <a:t>entitymizde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Stock </a:t>
            </a:r>
            <a:r>
              <a:rPr lang="en-US" dirty="0" err="1"/>
              <a:t>entitymize</a:t>
            </a:r>
            <a:r>
              <a:rPr lang="en-US" dirty="0"/>
              <a:t> many to one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eklemiştik</a:t>
            </a:r>
            <a:r>
              <a:rPr lang="en-US" dirty="0"/>
              <a:t>. </a:t>
            </a:r>
            <a:r>
              <a:rPr lang="en-US" dirty="0" err="1"/>
              <a:t>Fakat</a:t>
            </a:r>
            <a:r>
              <a:rPr lang="en-US" dirty="0"/>
              <a:t> hibernate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entitylerin</a:t>
            </a:r>
            <a:r>
              <a:rPr lang="en-US" dirty="0"/>
              <a:t> </a:t>
            </a:r>
            <a:r>
              <a:rPr lang="en-US" dirty="0" err="1"/>
              <a:t>birbirleri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anlayamıyor</a:t>
            </a:r>
            <a:r>
              <a:rPr lang="en-US" dirty="0"/>
              <a:t>. </a:t>
            </a:r>
            <a:r>
              <a:rPr lang="en-US" dirty="0" err="1"/>
              <a:t>Ve</a:t>
            </a:r>
            <a:r>
              <a:rPr lang="en-US" dirty="0"/>
              <a:t> her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ilişkiyi</a:t>
            </a:r>
            <a:r>
              <a:rPr lang="en-US" dirty="0"/>
              <a:t> de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yönetmeye</a:t>
            </a:r>
            <a:r>
              <a:rPr lang="en-US" dirty="0"/>
              <a:t> </a:t>
            </a:r>
            <a:r>
              <a:rPr lang="en-US" dirty="0" err="1"/>
              <a:t>çalışıyor</a:t>
            </a:r>
            <a:r>
              <a:rPr lang="en-US" dirty="0"/>
              <a:t>. Bunun </a:t>
            </a:r>
            <a:r>
              <a:rPr lang="en-US" dirty="0" err="1"/>
              <a:t>önüne</a:t>
            </a:r>
            <a:r>
              <a:rPr lang="en-US" dirty="0"/>
              <a:t> </a:t>
            </a:r>
            <a:r>
              <a:rPr lang="en-US" dirty="0" err="1"/>
              <a:t>geçmek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@OneToMany </a:t>
            </a:r>
            <a:r>
              <a:rPr lang="en-US" dirty="0" err="1"/>
              <a:t>anotasyonuna</a:t>
            </a:r>
            <a:r>
              <a:rPr lang="en-US" dirty="0"/>
              <a:t> </a:t>
            </a:r>
            <a:r>
              <a:rPr lang="en-US" dirty="0" err="1"/>
              <a:t>mappedBy</a:t>
            </a:r>
            <a:r>
              <a:rPr lang="en-US" dirty="0"/>
              <a:t> </a:t>
            </a:r>
            <a:r>
              <a:rPr lang="en-US" dirty="0" err="1"/>
              <a:t>parametresi</a:t>
            </a:r>
            <a:r>
              <a:rPr lang="en-US" dirty="0"/>
              <a:t> </a:t>
            </a:r>
            <a:r>
              <a:rPr lang="en-US" dirty="0" err="1"/>
              <a:t>geçebiliyoruz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mappedBy</a:t>
            </a:r>
            <a:r>
              <a:rPr lang="en-US" dirty="0"/>
              <a:t> </a:t>
            </a:r>
            <a:r>
              <a:rPr lang="en-US" dirty="0" err="1"/>
              <a:t>parametresine</a:t>
            </a:r>
            <a:r>
              <a:rPr lang="en-US" dirty="0"/>
              <a:t> </a:t>
            </a:r>
            <a:r>
              <a:rPr lang="en-US" dirty="0" err="1"/>
              <a:t>ilişkinin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field’ın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vermemiz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/>
              <a:t>. </a:t>
            </a:r>
            <a:r>
              <a:rPr lang="en-US" dirty="0" err="1"/>
              <a:t>mappedBy</a:t>
            </a:r>
            <a:r>
              <a:rPr lang="en-US" dirty="0"/>
              <a:t> </a:t>
            </a:r>
            <a:r>
              <a:rPr lang="en-US" dirty="0" err="1"/>
              <a:t>kullanmamız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@JoinColumn </a:t>
            </a:r>
            <a:r>
              <a:rPr lang="en-US" dirty="0" err="1"/>
              <a:t>kullanamayız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@Entity</a:t>
            </a:r>
          </a:p>
          <a:p>
            <a:pPr marL="457200" lvl="1" indent="0">
              <a:buNone/>
            </a:pPr>
            <a:r>
              <a:rPr lang="en-US" dirty="0"/>
              <a:t>public Unit{</a:t>
            </a:r>
          </a:p>
          <a:p>
            <a:pPr marL="457200" lvl="1" indent="0">
              <a:buNone/>
            </a:pPr>
            <a:r>
              <a:rPr lang="en-US" dirty="0"/>
              <a:t>@OneToMany(mappedBy=“unit”)</a:t>
            </a:r>
          </a:p>
          <a:p>
            <a:pPr marL="457200" lvl="1" indent="0">
              <a:buNone/>
            </a:pPr>
            <a:r>
              <a:rPr lang="en-US" dirty="0"/>
              <a:t>Private Set&lt;Stock&gt; stocks = new HashSet&lt;&gt;();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mappedBy</a:t>
            </a:r>
            <a:r>
              <a:rPr lang="en-US" dirty="0"/>
              <a:t> </a:t>
            </a:r>
            <a:r>
              <a:rPr lang="en-US" dirty="0" err="1"/>
              <a:t>tanımı</a:t>
            </a:r>
            <a:r>
              <a:rPr lang="en-US" dirty="0"/>
              <a:t> </a:t>
            </a:r>
            <a:r>
              <a:rPr lang="en-US" dirty="0" err="1"/>
              <a:t>yapıldıktan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ilişki</a:t>
            </a:r>
            <a:r>
              <a:rPr lang="en-US" dirty="0"/>
              <a:t> read only </a:t>
            </a:r>
            <a:r>
              <a:rPr lang="en-US" dirty="0" err="1"/>
              <a:t>bir</a:t>
            </a:r>
            <a:r>
              <a:rPr lang="en-US" dirty="0"/>
              <a:t> hale </a:t>
            </a:r>
            <a:r>
              <a:rPr lang="en-US" dirty="0" err="1"/>
              <a:t>gelir</a:t>
            </a:r>
            <a:r>
              <a:rPr lang="en-US" dirty="0"/>
              <a:t>. Unit </a:t>
            </a:r>
            <a:r>
              <a:rPr lang="en-US" dirty="0" err="1"/>
              <a:t>çekildiğinde</a:t>
            </a:r>
            <a:r>
              <a:rPr lang="en-US" dirty="0"/>
              <a:t> </a:t>
            </a:r>
            <a:r>
              <a:rPr lang="en-US" dirty="0" err="1"/>
              <a:t>ilişkili</a:t>
            </a:r>
            <a:r>
              <a:rPr lang="en-US" dirty="0"/>
              <a:t> </a:t>
            </a:r>
            <a:r>
              <a:rPr lang="en-US" dirty="0" err="1"/>
              <a:t>stoklar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hibernate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görmezden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04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021D2B-70C9-42F8-BBC6-8936DC40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Tek </a:t>
            </a:r>
            <a:r>
              <a:rPr lang="en-US" dirty="0" err="1"/>
              <a:t>Yönlü</a:t>
            </a:r>
            <a:r>
              <a:rPr lang="en-US" dirty="0"/>
              <a:t> 1:M </a:t>
            </a:r>
            <a:r>
              <a:rPr lang="en-US" dirty="0" err="1"/>
              <a:t>İlişkilerde</a:t>
            </a:r>
            <a:r>
              <a:rPr lang="en-US" dirty="0"/>
              <a:t> </a:t>
            </a:r>
            <a:r>
              <a:rPr lang="en-US" dirty="0" err="1"/>
              <a:t>Sıralama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CB5306-F850-4785-B7A7-1EDA03D70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@OneToMany </a:t>
            </a:r>
            <a:r>
              <a:rPr lang="en-US" dirty="0" err="1"/>
              <a:t>ilişkilerde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List </a:t>
            </a:r>
            <a:r>
              <a:rPr lang="en-US" dirty="0" err="1"/>
              <a:t>tipinde</a:t>
            </a:r>
            <a:r>
              <a:rPr lang="en-US" dirty="0"/>
              <a:t> </a:t>
            </a:r>
            <a:r>
              <a:rPr lang="en-US" dirty="0" err="1"/>
              <a:t>sıralı</a:t>
            </a:r>
            <a:r>
              <a:rPr lang="en-US" dirty="0"/>
              <a:t> </a:t>
            </a:r>
            <a:r>
              <a:rPr lang="en-US" dirty="0" err="1"/>
              <a:t>gelmesini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@OrderColumn </a:t>
            </a:r>
            <a:r>
              <a:rPr lang="en-US" dirty="0" err="1"/>
              <a:t>anotasyonunu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 Bu </a:t>
            </a:r>
            <a:r>
              <a:rPr lang="en-US" dirty="0" err="1"/>
              <a:t>anotasyon</a:t>
            </a:r>
            <a:r>
              <a:rPr lang="en-US" dirty="0"/>
              <a:t> </a:t>
            </a:r>
            <a:r>
              <a:rPr lang="en-US" dirty="0" err="1"/>
              <a:t>içerisine</a:t>
            </a:r>
            <a:r>
              <a:rPr lang="en-US" dirty="0"/>
              <a:t> </a:t>
            </a:r>
            <a:r>
              <a:rPr lang="en-US" dirty="0" err="1"/>
              <a:t>almış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name </a:t>
            </a:r>
            <a:r>
              <a:rPr lang="en-US" dirty="0" err="1"/>
              <a:t>parametresinde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string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kolon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tabloda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kayıtların</a:t>
            </a:r>
            <a:r>
              <a:rPr lang="en-US" dirty="0"/>
              <a:t> </a:t>
            </a:r>
            <a:r>
              <a:rPr lang="en-US" dirty="0" err="1"/>
              <a:t>eklenme</a:t>
            </a:r>
            <a:r>
              <a:rPr lang="en-US" dirty="0"/>
              <a:t> </a:t>
            </a:r>
            <a:r>
              <a:rPr lang="en-US" dirty="0" err="1"/>
              <a:t>sırasını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kolon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saklar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627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08D5E8-FEA4-4257-AD39-632BD815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Kurumsal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ORM</a:t>
            </a:r>
          </a:p>
        </p:txBody>
      </p:sp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211C9C9F-65A5-4625-A89D-5F4F45525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815" y="2157163"/>
            <a:ext cx="1390844" cy="3572374"/>
          </a:xfrm>
        </p:spPr>
      </p:pic>
    </p:spTree>
    <p:extLst>
      <p:ext uri="{BB962C8B-B14F-4D97-AF65-F5344CB8AC3E}">
        <p14:creationId xmlns:p14="http://schemas.microsoft.com/office/powerpoint/2010/main" val="306197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E98ADF-DE0F-4591-A6BF-D61A9221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Yönlü</a:t>
            </a:r>
            <a:r>
              <a:rPr lang="en-US" dirty="0"/>
              <a:t> M:1 </a:t>
            </a:r>
            <a:r>
              <a:rPr lang="en-US" dirty="0" err="1"/>
              <a:t>İlişkilerde</a:t>
            </a:r>
            <a:r>
              <a:rPr lang="en-US" dirty="0"/>
              <a:t> </a:t>
            </a:r>
            <a:r>
              <a:rPr lang="en-US" dirty="0" err="1"/>
              <a:t>Sıralama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EB0D13-03F3-412D-B4BC-FA949BBD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İlişkiyi</a:t>
            </a:r>
            <a:r>
              <a:rPr lang="en-US" dirty="0"/>
              <a:t> </a:t>
            </a:r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yönlü</a:t>
            </a:r>
            <a:r>
              <a:rPr lang="en-US" dirty="0"/>
              <a:t> hale </a:t>
            </a:r>
            <a:r>
              <a:rPr lang="en-US" dirty="0" err="1"/>
              <a:t>getirmek</a:t>
            </a:r>
            <a:r>
              <a:rPr lang="en-US" dirty="0"/>
              <a:t> </a:t>
            </a:r>
            <a:r>
              <a:rPr lang="en-US" dirty="0" err="1"/>
              <a:t>istediğimizde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@OrderColumn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sıralama</a:t>
            </a:r>
            <a:r>
              <a:rPr lang="en-US" dirty="0"/>
              <a:t> </a:t>
            </a:r>
            <a:r>
              <a:rPr lang="en-US" dirty="0" err="1"/>
              <a:t>yapılmış</a:t>
            </a:r>
            <a:r>
              <a:rPr lang="en-US" dirty="0"/>
              <a:t> </a:t>
            </a:r>
            <a:r>
              <a:rPr lang="en-US" dirty="0" err="1"/>
              <a:t>ilişkilerin</a:t>
            </a:r>
            <a:r>
              <a:rPr lang="en-US" dirty="0"/>
              <a:t> M:1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@ManyToOne </a:t>
            </a:r>
            <a:r>
              <a:rPr lang="en-US" dirty="0" err="1"/>
              <a:t>anotasyonuna</a:t>
            </a:r>
            <a:r>
              <a:rPr lang="en-US" dirty="0"/>
              <a:t> </a:t>
            </a:r>
            <a:r>
              <a:rPr lang="en-US" dirty="0" err="1"/>
              <a:t>mappedBy</a:t>
            </a:r>
            <a:r>
              <a:rPr lang="en-US" dirty="0"/>
              <a:t> </a:t>
            </a:r>
            <a:r>
              <a:rPr lang="en-US" dirty="0" err="1"/>
              <a:t>parametresi</a:t>
            </a:r>
            <a:r>
              <a:rPr lang="en-US" dirty="0"/>
              <a:t> </a:t>
            </a:r>
            <a:r>
              <a:rPr lang="en-US" dirty="0" err="1"/>
              <a:t>geçememekteyiz</a:t>
            </a:r>
            <a:r>
              <a:rPr lang="en-US" dirty="0"/>
              <a:t>. Bunun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@JoinColumn</a:t>
            </a:r>
            <a:r>
              <a:rPr lang="en-US" dirty="0"/>
              <a:t> </a:t>
            </a:r>
            <a:r>
              <a:rPr lang="en-US" dirty="0" err="1"/>
              <a:t>anotasyonunun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insertable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updatable</a:t>
            </a:r>
            <a:r>
              <a:rPr lang="en-US" dirty="0"/>
              <a:t> </a:t>
            </a:r>
            <a:r>
              <a:rPr lang="en-US" dirty="0" err="1"/>
              <a:t>alanlarına</a:t>
            </a:r>
            <a:r>
              <a:rPr lang="en-US" dirty="0"/>
              <a:t> false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geçmemiz</a:t>
            </a:r>
            <a:r>
              <a:rPr lang="en-US" dirty="0"/>
              <a:t> </a:t>
            </a:r>
            <a:r>
              <a:rPr lang="en-US" dirty="0" err="1"/>
              <a:t>gerekmekte</a:t>
            </a:r>
            <a:r>
              <a:rPr lang="en-US" dirty="0"/>
              <a:t>. Bu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yapmamız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hibernate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update </a:t>
            </a:r>
            <a:r>
              <a:rPr lang="en-US" dirty="0" err="1"/>
              <a:t>ve</a:t>
            </a:r>
            <a:r>
              <a:rPr lang="en-US" dirty="0"/>
              <a:t> insert </a:t>
            </a:r>
            <a:r>
              <a:rPr lang="en-US" dirty="0" err="1"/>
              <a:t>sql’leri</a:t>
            </a:r>
            <a:r>
              <a:rPr lang="en-US" dirty="0"/>
              <a:t> </a:t>
            </a:r>
            <a:r>
              <a:rPr lang="en-US" dirty="0" err="1"/>
              <a:t>çalıştırmayacaktır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44906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899BA2-38C5-46FD-93FF-3748AF4A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</a:t>
            </a:r>
            <a:r>
              <a:rPr lang="en-US" dirty="0" err="1"/>
              <a:t>Kullanarak</a:t>
            </a:r>
            <a:r>
              <a:rPr lang="en-US" dirty="0"/>
              <a:t> Tek </a:t>
            </a:r>
            <a:r>
              <a:rPr lang="en-US" dirty="0" err="1"/>
              <a:t>Yönlü</a:t>
            </a:r>
            <a:r>
              <a:rPr lang="en-US" dirty="0"/>
              <a:t> 1:M </a:t>
            </a:r>
            <a:r>
              <a:rPr lang="en-US" dirty="0" err="1"/>
              <a:t>İlişki</a:t>
            </a:r>
            <a:r>
              <a:rPr lang="en-US" dirty="0"/>
              <a:t> </a:t>
            </a:r>
            <a:r>
              <a:rPr lang="en-US" dirty="0" err="1"/>
              <a:t>Kurmak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1DFCDA-15C5-49DC-8EEA-799E4F113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Map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yapısında</a:t>
            </a:r>
            <a:r>
              <a:rPr lang="en-US" dirty="0"/>
              <a:t> </a:t>
            </a:r>
            <a:r>
              <a:rPr lang="en-US" dirty="0" err="1"/>
              <a:t>elemanlar</a:t>
            </a:r>
            <a:r>
              <a:rPr lang="en-US" dirty="0"/>
              <a:t> key value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tutulmaktadır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key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 Bu </a:t>
            </a:r>
            <a:r>
              <a:rPr lang="en-US" dirty="0" err="1"/>
              <a:t>gereksinim</a:t>
            </a:r>
            <a:r>
              <a:rPr lang="en-US" dirty="0"/>
              <a:t> one to many hibernate </a:t>
            </a:r>
            <a:r>
              <a:rPr lang="en-US" dirty="0" err="1"/>
              <a:t>ilişkilerinde</a:t>
            </a:r>
            <a:r>
              <a:rPr lang="en-US" dirty="0"/>
              <a:t> de </a:t>
            </a:r>
            <a:r>
              <a:rPr lang="en-US" dirty="0" err="1"/>
              <a:t>aynen</a:t>
            </a:r>
            <a:r>
              <a:rPr lang="en-US" dirty="0"/>
              <a:t> </a:t>
            </a:r>
            <a:r>
              <a:rPr lang="en-US" dirty="0" err="1"/>
              <a:t>geçerlidir</a:t>
            </a:r>
            <a:r>
              <a:rPr lang="en-US" dirty="0"/>
              <a:t>. Map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elemanların</a:t>
            </a:r>
            <a:r>
              <a:rPr lang="en-US" dirty="0"/>
              <a:t> key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hedef</a:t>
            </a:r>
            <a:r>
              <a:rPr lang="en-US" dirty="0"/>
              <a:t> entity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alandan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edilmelidir</a:t>
            </a:r>
            <a:r>
              <a:rPr lang="en-US" dirty="0"/>
              <a:t>. Bu default </a:t>
            </a:r>
            <a:r>
              <a:rPr lang="en-US" dirty="0" err="1"/>
              <a:t>olarak</a:t>
            </a:r>
            <a:r>
              <a:rPr lang="en-US" dirty="0"/>
              <a:t> primary key </a:t>
            </a:r>
            <a:r>
              <a:rPr lang="en-US" dirty="0" err="1"/>
              <a:t>değeridir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attribute’da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 </a:t>
            </a:r>
            <a:r>
              <a:rPr lang="en-US" dirty="0" err="1"/>
              <a:t>Yeterki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attribute persistent </a:t>
            </a:r>
            <a:r>
              <a:rPr lang="en-US" dirty="0" err="1"/>
              <a:t>ve</a:t>
            </a:r>
            <a:r>
              <a:rPr lang="en-US" dirty="0"/>
              <a:t> unique </a:t>
            </a:r>
            <a:r>
              <a:rPr lang="en-US" dirty="0" err="1"/>
              <a:t>olsun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/>
              <a:t>public class Stock{</a:t>
            </a:r>
          </a:p>
          <a:p>
            <a:pPr marL="457200" lvl="1" indent="0">
              <a:buNone/>
            </a:pPr>
            <a:r>
              <a:rPr lang="en-US" dirty="0"/>
              <a:t>@OneToMany</a:t>
            </a:r>
          </a:p>
          <a:p>
            <a:pPr marL="457200" lvl="1" indent="0">
              <a:buNone/>
            </a:pPr>
            <a:r>
              <a:rPr lang="en-US" dirty="0"/>
              <a:t>@MapKey(name=“filePath”)</a:t>
            </a:r>
          </a:p>
          <a:p>
            <a:pPr marL="457200" lvl="1" indent="0">
              <a:buNone/>
            </a:pPr>
            <a:r>
              <a:rPr lang="en-US" dirty="0"/>
              <a:t>@JoinColumn(name=“stock_id”)</a:t>
            </a:r>
          </a:p>
          <a:p>
            <a:pPr marL="457200" lvl="1" indent="0">
              <a:buNone/>
            </a:pPr>
            <a:r>
              <a:rPr lang="en-US" dirty="0"/>
              <a:t>Private Map&lt;String, Image&gt; </a:t>
            </a:r>
            <a:r>
              <a:rPr lang="en-US" dirty="0" err="1"/>
              <a:t>imagesByFilePath</a:t>
            </a:r>
            <a:r>
              <a:rPr lang="en-US" dirty="0"/>
              <a:t> = new HashMap&lt;&gt;();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9244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9027E4-0CED-46A1-BF15-B64E430E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Yönlü</a:t>
            </a:r>
            <a:r>
              <a:rPr lang="en-US" dirty="0"/>
              <a:t> 1:M </a:t>
            </a:r>
            <a:r>
              <a:rPr lang="en-US" dirty="0" err="1"/>
              <a:t>İlişki</a:t>
            </a:r>
            <a:r>
              <a:rPr lang="en-US" dirty="0"/>
              <a:t> </a:t>
            </a:r>
            <a:r>
              <a:rPr lang="en-US" dirty="0" err="1"/>
              <a:t>Kurmak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8D3C4C-6EC0-4FA2-9D2C-9A6649824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dirty="0"/>
              <a:t>public class Stock{ </a:t>
            </a:r>
          </a:p>
          <a:p>
            <a:pPr marL="457200" lvl="1" indent="0">
              <a:buNone/>
            </a:pPr>
            <a:r>
              <a:rPr lang="en-US" dirty="0"/>
              <a:t>@OneToMany(mappedBy=“stock”)</a:t>
            </a:r>
          </a:p>
          <a:p>
            <a:pPr marL="457200" lvl="1" indent="0">
              <a:buNone/>
            </a:pPr>
            <a:r>
              <a:rPr lang="en-US" dirty="0"/>
              <a:t>@MapKey(name="filePath")</a:t>
            </a:r>
          </a:p>
          <a:p>
            <a:pPr marL="457200" lvl="1" indent="0">
              <a:buNone/>
            </a:pPr>
            <a:r>
              <a:rPr lang="en-US" dirty="0"/>
              <a:t>private Map&lt;String, Image&gt; </a:t>
            </a:r>
            <a:r>
              <a:rPr lang="en-US" dirty="0" err="1"/>
              <a:t>imagesByFilePath</a:t>
            </a:r>
            <a:r>
              <a:rPr lang="en-US" dirty="0"/>
              <a:t> = new HashMap&lt;&gt;();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public class Image{</a:t>
            </a:r>
          </a:p>
          <a:p>
            <a:pPr marL="457200" lvl="1" indent="0">
              <a:buNone/>
            </a:pPr>
            <a:r>
              <a:rPr lang="en-US" dirty="0"/>
              <a:t>Private String </a:t>
            </a:r>
            <a:r>
              <a:rPr lang="en-US" dirty="0" err="1"/>
              <a:t>filePath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@ManyToOne</a:t>
            </a:r>
          </a:p>
          <a:p>
            <a:pPr marL="457200" lvl="1" indent="0">
              <a:buNone/>
            </a:pPr>
            <a:r>
              <a:rPr lang="en-US" dirty="0"/>
              <a:t>@JoinColumn(name=“stock_id”)</a:t>
            </a:r>
          </a:p>
          <a:p>
            <a:pPr marL="457200" lvl="1" indent="0">
              <a:buNone/>
            </a:pPr>
            <a:r>
              <a:rPr lang="en-US" dirty="0"/>
              <a:t>private Stock </a:t>
            </a:r>
            <a:r>
              <a:rPr lang="en-US" dirty="0" err="1"/>
              <a:t>stock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77531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8BA3CE-C9AA-4AD7-A381-1F496D81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 </a:t>
            </a:r>
            <a:r>
              <a:rPr lang="en-US" dirty="0" err="1"/>
              <a:t>Yönlü</a:t>
            </a:r>
            <a:r>
              <a:rPr lang="en-US" dirty="0"/>
              <a:t> M:N </a:t>
            </a:r>
            <a:r>
              <a:rPr lang="en-US" dirty="0" err="1"/>
              <a:t>İlişki</a:t>
            </a:r>
            <a:r>
              <a:rPr lang="en-US" dirty="0"/>
              <a:t> </a:t>
            </a:r>
            <a:r>
              <a:rPr lang="en-US" dirty="0" err="1"/>
              <a:t>Kurmak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7E88F4-5A69-4CFF-BCBB-A0A32637F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1:M </a:t>
            </a:r>
            <a:r>
              <a:rPr lang="en-US" dirty="0" err="1"/>
              <a:t>ve</a:t>
            </a:r>
            <a:r>
              <a:rPr lang="en-US" dirty="0"/>
              <a:t> M:1 </a:t>
            </a:r>
            <a:r>
              <a:rPr lang="en-US" dirty="0" err="1"/>
              <a:t>İlişkilerde</a:t>
            </a:r>
            <a:r>
              <a:rPr lang="en-US" dirty="0"/>
              <a:t> @JoinColumn </a:t>
            </a:r>
            <a:r>
              <a:rPr lang="en-US" dirty="0" err="1"/>
              <a:t>anotasyonunu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association </a:t>
            </a:r>
            <a:r>
              <a:rPr lang="en-US" dirty="0" err="1"/>
              <a:t>tablosu</a:t>
            </a:r>
            <a:r>
              <a:rPr lang="en-US" dirty="0"/>
              <a:t> </a:t>
            </a:r>
            <a:r>
              <a:rPr lang="en-US" dirty="0" err="1"/>
              <a:t>kullanılmasını</a:t>
            </a:r>
            <a:r>
              <a:rPr lang="en-US" dirty="0"/>
              <a:t> </a:t>
            </a:r>
            <a:r>
              <a:rPr lang="en-US" dirty="0" err="1"/>
              <a:t>engellemiştik</a:t>
            </a:r>
            <a:r>
              <a:rPr lang="en-US" dirty="0"/>
              <a:t>.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yapmamızın</a:t>
            </a:r>
            <a:r>
              <a:rPr lang="en-US" dirty="0"/>
              <a:t> </a:t>
            </a:r>
            <a:r>
              <a:rPr lang="en-US" dirty="0" err="1"/>
              <a:t>sebebi</a:t>
            </a:r>
            <a:r>
              <a:rPr lang="en-US" dirty="0"/>
              <a:t> </a:t>
            </a:r>
            <a:r>
              <a:rPr lang="en-US" dirty="0" err="1"/>
              <a:t>sorgu</a:t>
            </a:r>
            <a:r>
              <a:rPr lang="en-US" dirty="0"/>
              <a:t> </a:t>
            </a:r>
            <a:r>
              <a:rPr lang="en-US" dirty="0" err="1"/>
              <a:t>performansını</a:t>
            </a:r>
            <a:r>
              <a:rPr lang="en-US" dirty="0"/>
              <a:t> </a:t>
            </a:r>
            <a:r>
              <a:rPr lang="en-US" dirty="0" err="1"/>
              <a:t>artırmak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association </a:t>
            </a:r>
            <a:r>
              <a:rPr lang="en-US" dirty="0" err="1"/>
              <a:t>tabloya</a:t>
            </a:r>
            <a:r>
              <a:rPr lang="en-US" dirty="0"/>
              <a:t> </a:t>
            </a:r>
            <a:r>
              <a:rPr lang="en-US" dirty="0" err="1"/>
              <a:t>yapılacak</a:t>
            </a:r>
            <a:r>
              <a:rPr lang="en-US" dirty="0"/>
              <a:t> join </a:t>
            </a:r>
            <a:r>
              <a:rPr lang="en-US" dirty="0" err="1"/>
              <a:t>işleminden</a:t>
            </a:r>
            <a:r>
              <a:rPr lang="en-US" dirty="0"/>
              <a:t> </a:t>
            </a:r>
            <a:r>
              <a:rPr lang="en-US" dirty="0" err="1"/>
              <a:t>kurtulmaktı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M:N </a:t>
            </a:r>
            <a:r>
              <a:rPr lang="en-US" dirty="0" err="1"/>
              <a:t>ilişkilerde</a:t>
            </a:r>
            <a:r>
              <a:rPr lang="en-US" dirty="0"/>
              <a:t> association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zorundayız</a:t>
            </a:r>
            <a:r>
              <a:rPr lang="en-US" dirty="0"/>
              <a:t>. Bu </a:t>
            </a:r>
            <a:r>
              <a:rPr lang="en-US" dirty="0" err="1"/>
              <a:t>sebeple</a:t>
            </a:r>
            <a:r>
              <a:rPr lang="en-US" dirty="0"/>
              <a:t> @JoinColumn </a:t>
            </a:r>
            <a:r>
              <a:rPr lang="en-US" dirty="0" err="1"/>
              <a:t>anotasyonunun</a:t>
            </a:r>
            <a:r>
              <a:rPr lang="en-US" dirty="0"/>
              <a:t> M:N </a:t>
            </a:r>
            <a:r>
              <a:rPr lang="en-US" dirty="0" err="1"/>
              <a:t>ilişkilerde</a:t>
            </a:r>
            <a:r>
              <a:rPr lang="en-US" dirty="0"/>
              <a:t> </a:t>
            </a:r>
            <a:r>
              <a:rPr lang="en-US" dirty="0" err="1"/>
              <a:t>kullanılması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</a:p>
          <a:p>
            <a:r>
              <a:rPr lang="en-US" dirty="0"/>
              <a:t>M:N </a:t>
            </a:r>
            <a:r>
              <a:rPr lang="en-US" dirty="0" err="1"/>
              <a:t>ilişkiyi</a:t>
            </a:r>
            <a:r>
              <a:rPr lang="en-US" dirty="0"/>
              <a:t> entity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tanımlamak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@JoinTable </a:t>
            </a:r>
            <a:r>
              <a:rPr lang="en-US" dirty="0" err="1"/>
              <a:t>anotasyonunu</a:t>
            </a:r>
            <a:r>
              <a:rPr lang="en-US" dirty="0"/>
              <a:t> </a:t>
            </a:r>
            <a:r>
              <a:rPr lang="en-US" dirty="0" err="1"/>
              <a:t>kullanıyoruz</a:t>
            </a:r>
            <a:r>
              <a:rPr lang="en-US" dirty="0"/>
              <a:t>. Bu </a:t>
            </a:r>
            <a:r>
              <a:rPr lang="en-US" dirty="0" err="1"/>
              <a:t>anotasyon</a:t>
            </a:r>
            <a:r>
              <a:rPr lang="en-US" dirty="0"/>
              <a:t> database </a:t>
            </a:r>
            <a:r>
              <a:rPr lang="en-US" dirty="0" err="1"/>
              <a:t>tarafında</a:t>
            </a:r>
            <a:r>
              <a:rPr lang="en-US" dirty="0"/>
              <a:t> M:N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association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oluşturulmasını</a:t>
            </a:r>
            <a:r>
              <a:rPr lang="en-US" dirty="0"/>
              <a:t> </a:t>
            </a:r>
            <a:r>
              <a:rPr lang="en-US" dirty="0" err="1"/>
              <a:t>sağlamaktadır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public class Customer{</a:t>
            </a:r>
          </a:p>
          <a:p>
            <a:pPr marL="457200" lvl="1" indent="0">
              <a:buNone/>
            </a:pPr>
            <a:r>
              <a:rPr lang="en-US" dirty="0"/>
              <a:t>@ManyToMany</a:t>
            </a:r>
          </a:p>
          <a:p>
            <a:pPr marL="457200" lvl="1" indent="0">
              <a:buNone/>
            </a:pPr>
            <a:r>
              <a:rPr lang="en-US" dirty="0"/>
              <a:t>@JoinTable(name=“customer_order”, </a:t>
            </a:r>
            <a:r>
              <a:rPr lang="en-US" dirty="0" err="1"/>
              <a:t>joinColumns</a:t>
            </a:r>
            <a:r>
              <a:rPr lang="en-US" dirty="0"/>
              <a:t>=@JoinColumn(name=“customer_id”) , </a:t>
            </a:r>
            <a:r>
              <a:rPr lang="en-US" dirty="0" err="1"/>
              <a:t>inverseJoinColumns</a:t>
            </a:r>
            <a:r>
              <a:rPr lang="en-US" dirty="0"/>
              <a:t>=@JoinColumn(name= “</a:t>
            </a:r>
            <a:r>
              <a:rPr lang="en-US" dirty="0" err="1"/>
              <a:t>order_id</a:t>
            </a:r>
            <a:r>
              <a:rPr lang="en-US" dirty="0"/>
              <a:t>”))</a:t>
            </a:r>
          </a:p>
          <a:p>
            <a:pPr marL="457200" lvl="1" indent="0">
              <a:buNone/>
            </a:pPr>
            <a:r>
              <a:rPr lang="en-US" dirty="0"/>
              <a:t>Private List&lt;Order&gt; orders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579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BDB9BB-E576-42DB-B321-2B6718DA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Yönlü</a:t>
            </a:r>
            <a:r>
              <a:rPr lang="en-US" dirty="0"/>
              <a:t> M:N </a:t>
            </a:r>
            <a:r>
              <a:rPr lang="en-US" dirty="0" err="1"/>
              <a:t>İlişki</a:t>
            </a:r>
            <a:r>
              <a:rPr lang="en-US" dirty="0"/>
              <a:t> </a:t>
            </a:r>
            <a:r>
              <a:rPr lang="en-US" dirty="0" err="1"/>
              <a:t>Kurmak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82A7C9-6101-4558-B04A-75F783240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/>
              <a:t>public class Customer{</a:t>
            </a:r>
          </a:p>
          <a:p>
            <a:pPr marL="457200" lvl="1" indent="0">
              <a:buNone/>
            </a:pPr>
            <a:r>
              <a:rPr lang="en-US" dirty="0"/>
              <a:t>@ManyToMany</a:t>
            </a:r>
          </a:p>
          <a:p>
            <a:pPr marL="457200" lvl="1" indent="0">
              <a:buNone/>
            </a:pPr>
            <a:r>
              <a:rPr lang="en-US" dirty="0"/>
              <a:t>@JoinTable(name=“customer_order”, </a:t>
            </a:r>
            <a:r>
              <a:rPr lang="en-US" dirty="0" err="1"/>
              <a:t>joinColumns</a:t>
            </a:r>
            <a:r>
              <a:rPr lang="en-US" dirty="0"/>
              <a:t>=@JoinColumn(name=“customer_id”) , </a:t>
            </a:r>
            <a:r>
              <a:rPr lang="en-US" dirty="0" err="1"/>
              <a:t>inverseJoinColumns</a:t>
            </a:r>
            <a:r>
              <a:rPr lang="en-US" dirty="0"/>
              <a:t>=@JoinColumn(name= “</a:t>
            </a:r>
            <a:r>
              <a:rPr lang="en-US" dirty="0" err="1"/>
              <a:t>order_id</a:t>
            </a:r>
            <a:r>
              <a:rPr lang="en-US" dirty="0"/>
              <a:t>”))</a:t>
            </a:r>
          </a:p>
          <a:p>
            <a:pPr marL="457200" lvl="1" indent="0">
              <a:buNone/>
            </a:pPr>
            <a:r>
              <a:rPr lang="en-US" dirty="0"/>
              <a:t>private List&lt;Order&gt; orders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public class Order{</a:t>
            </a:r>
          </a:p>
          <a:p>
            <a:pPr marL="457200" lvl="1" indent="0">
              <a:buNone/>
            </a:pPr>
            <a:r>
              <a:rPr lang="en-US" dirty="0"/>
              <a:t>@ManyToMany(mappedBy=“orders”)</a:t>
            </a:r>
          </a:p>
          <a:p>
            <a:pPr marL="457200" lvl="1" indent="0">
              <a:buNone/>
            </a:pPr>
            <a:r>
              <a:rPr lang="en-US" dirty="0"/>
              <a:t>private List&lt;Customer&gt; orders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F6244A-0562-4A7B-ACF8-771031E7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JPA </a:t>
            </a:r>
            <a:r>
              <a:rPr lang="en-US" dirty="0" err="1"/>
              <a:t>ve</a:t>
            </a:r>
            <a:r>
              <a:rPr lang="en-US" dirty="0"/>
              <a:t> Hibernate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7F7E2F-35A2-4FD9-8FE8-6CC39691FE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JPA, </a:t>
            </a:r>
            <a:r>
              <a:rPr lang="en-US" dirty="0" err="1"/>
              <a:t>kurumsal</a:t>
            </a:r>
            <a:r>
              <a:rPr lang="en-US" dirty="0"/>
              <a:t> Java </a:t>
            </a:r>
            <a:r>
              <a:rPr lang="en-US" dirty="0" err="1"/>
              <a:t>dünyasının</a:t>
            </a:r>
            <a:r>
              <a:rPr lang="en-US" dirty="0"/>
              <a:t> ORM </a:t>
            </a:r>
            <a:r>
              <a:rPr lang="en-US" dirty="0" err="1"/>
              <a:t>spesifikasyonudur</a:t>
            </a:r>
            <a:r>
              <a:rPr lang="en-US" dirty="0"/>
              <a:t>.</a:t>
            </a:r>
          </a:p>
          <a:p>
            <a:r>
              <a:rPr lang="en-US" dirty="0"/>
              <a:t>Hibernate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JPA </a:t>
            </a:r>
            <a:r>
              <a:rPr lang="en-US" dirty="0" err="1"/>
              <a:t>gerçekleştirimidir</a:t>
            </a:r>
            <a:r>
              <a:rPr lang="en-US" dirty="0"/>
              <a:t>. (JPA provider)</a:t>
            </a:r>
          </a:p>
          <a:p>
            <a:pPr lvl="1"/>
            <a:r>
              <a:rPr lang="en-US" sz="2000" err="1"/>
              <a:t>Eclipselink</a:t>
            </a:r>
            <a:r>
              <a:rPr lang="en-US" sz="2000"/>
              <a:t>, </a:t>
            </a:r>
            <a:r>
              <a:rPr lang="en-US" sz="2000" err="1"/>
              <a:t>OpenJPA</a:t>
            </a:r>
            <a:r>
              <a:rPr lang="en-US" sz="2000"/>
              <a:t>, </a:t>
            </a:r>
            <a:r>
              <a:rPr lang="en-US" sz="2000" err="1"/>
              <a:t>DataNucleus</a:t>
            </a:r>
            <a:r>
              <a:rPr lang="en-US" sz="2000"/>
              <a:t> </a:t>
            </a:r>
            <a:r>
              <a:rPr lang="en-US" sz="2000" err="1"/>
              <a:t>gibi</a:t>
            </a:r>
            <a:r>
              <a:rPr lang="en-US" sz="200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C149CDE-A733-4915-A079-BC15F6C65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1956324"/>
            <a:ext cx="5242560" cy="4089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742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B2E93A-C483-4D0F-8A03-F005711B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Hibernate ve JPA Nasıl Ortaya Çıktı?</a:t>
            </a:r>
            <a:endParaRPr lang="en-US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0B7F7-CA01-4C2E-AB1B-E761B2E69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J2EE/</a:t>
            </a:r>
            <a:r>
              <a:rPr lang="en-US" dirty="0" err="1"/>
              <a:t>JavaEE</a:t>
            </a:r>
            <a:r>
              <a:rPr lang="en-US" dirty="0"/>
              <a:t> </a:t>
            </a:r>
            <a:r>
              <a:rPr lang="en-US" dirty="0" err="1"/>
              <a:t>dünyasının</a:t>
            </a:r>
            <a:r>
              <a:rPr lang="en-US" dirty="0"/>
              <a:t> ilk ORM </a:t>
            </a:r>
            <a:r>
              <a:rPr lang="en-US" dirty="0" err="1"/>
              <a:t>çözümü</a:t>
            </a:r>
            <a:r>
              <a:rPr lang="en-US" dirty="0"/>
              <a:t> Entity </a:t>
            </a:r>
            <a:r>
              <a:rPr lang="en-US" dirty="0" err="1"/>
              <a:t>Bean’lerdir</a:t>
            </a:r>
            <a:r>
              <a:rPr lang="en-US" dirty="0"/>
              <a:t>.</a:t>
            </a:r>
          </a:p>
          <a:p>
            <a:r>
              <a:rPr lang="en-US" dirty="0"/>
              <a:t>Hibernate Entity </a:t>
            </a:r>
            <a:r>
              <a:rPr lang="en-US" dirty="0" err="1"/>
              <a:t>EJB’lere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ORM </a:t>
            </a:r>
            <a:r>
              <a:rPr lang="en-US" dirty="0" err="1"/>
              <a:t>framework’tür</a:t>
            </a:r>
            <a:r>
              <a:rPr lang="en-US" dirty="0"/>
              <a:t>.</a:t>
            </a:r>
          </a:p>
          <a:p>
            <a:r>
              <a:rPr lang="en-US" dirty="0"/>
              <a:t>Zaman </a:t>
            </a:r>
            <a:r>
              <a:rPr lang="en-US" dirty="0" err="1"/>
              <a:t>içerisinde</a:t>
            </a:r>
            <a:r>
              <a:rPr lang="en-US" dirty="0"/>
              <a:t> Entity </a:t>
            </a:r>
            <a:r>
              <a:rPr lang="en-US" dirty="0" err="1"/>
              <a:t>Bean’lar</a:t>
            </a:r>
            <a:r>
              <a:rPr lang="en-US" dirty="0"/>
              <a:t> </a:t>
            </a:r>
            <a:r>
              <a:rPr lang="en-US" dirty="0" err="1"/>
              <a:t>tasviye</a:t>
            </a:r>
            <a:r>
              <a:rPr lang="en-US" dirty="0"/>
              <a:t> </a:t>
            </a:r>
            <a:r>
              <a:rPr lang="en-US" dirty="0" err="1"/>
              <a:t>edilip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JPA API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çıkmıştır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539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738EE3-0316-4D82-A1E1-D7262B2A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JPA Hibernate </a:t>
            </a:r>
            <a:r>
              <a:rPr lang="en-US" dirty="0" err="1"/>
              <a:t>Versiyon</a:t>
            </a:r>
            <a:r>
              <a:rPr lang="en-US" dirty="0"/>
              <a:t> </a:t>
            </a:r>
            <a:r>
              <a:rPr lang="en-US" dirty="0" err="1"/>
              <a:t>İlişkisi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F58B867-0134-43F0-A29C-E4857AAD2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917" y="2300058"/>
            <a:ext cx="5658640" cy="3286584"/>
          </a:xfrm>
        </p:spPr>
      </p:pic>
    </p:spTree>
    <p:extLst>
      <p:ext uri="{BB962C8B-B14F-4D97-AF65-F5344CB8AC3E}">
        <p14:creationId xmlns:p14="http://schemas.microsoft.com/office/powerpoint/2010/main" val="129348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528660-968F-4D9A-917D-613FAE89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JPA’nın</a:t>
            </a:r>
            <a:r>
              <a:rPr lang="en-US" dirty="0"/>
              <a:t> </a:t>
            </a:r>
            <a:r>
              <a:rPr lang="en-US" dirty="0" err="1"/>
              <a:t>Faydaları</a:t>
            </a:r>
            <a:endParaRPr lang="en-US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17CC572-D6D7-C382-1338-F0949E8DB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250727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405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936</TotalTime>
  <Words>4280</Words>
  <Application>Microsoft Office PowerPoint</Application>
  <PresentationFormat>Geniş ekran</PresentationFormat>
  <Paragraphs>518</Paragraphs>
  <Slides>54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54</vt:i4>
      </vt:variant>
    </vt:vector>
  </HeadingPairs>
  <TitlesOfParts>
    <vt:vector size="59" baseType="lpstr">
      <vt:lpstr>Arial</vt:lpstr>
      <vt:lpstr>Bookman Old Style</vt:lpstr>
      <vt:lpstr>Rockwell</vt:lpstr>
      <vt:lpstr>system-ui</vt:lpstr>
      <vt:lpstr>Damask</vt:lpstr>
      <vt:lpstr>PowerPoint Sunusu</vt:lpstr>
      <vt:lpstr>JPA/Hibernate ile Java Persistence</vt:lpstr>
      <vt:lpstr>ORM Nedir?</vt:lpstr>
      <vt:lpstr>ORM’in Hedefi</vt:lpstr>
      <vt:lpstr>Kurumsal Uygulamalar ve ORM</vt:lpstr>
      <vt:lpstr>JPA ve Hibernate Nedir?</vt:lpstr>
      <vt:lpstr>Hibernate ve JPA Nasıl Ortaya Çıktı?</vt:lpstr>
      <vt:lpstr>JPA Hibernate Versiyon İlişkisi</vt:lpstr>
      <vt:lpstr>JPA’nın Faydaları</vt:lpstr>
      <vt:lpstr>Nesne Model ile İlişkisel Model Arasındaki Paradigma Uyumsuzluğu</vt:lpstr>
      <vt:lpstr>Nesne Model ile İlişkisel Model Arasındaki Paradigma Uyumsuzluğu</vt:lpstr>
      <vt:lpstr>ORM Çözümünün Bölümleri</vt:lpstr>
      <vt:lpstr>Spring Data JPA Nedir?</vt:lpstr>
      <vt:lpstr>Geliştirme Ortamının Hazırlanması</vt:lpstr>
      <vt:lpstr>Domain Model ve Metadata</vt:lpstr>
      <vt:lpstr>ORM Metadata Nedir?</vt:lpstr>
      <vt:lpstr>ORM Metadata Nedir?</vt:lpstr>
      <vt:lpstr>ORM Metadata Formatları</vt:lpstr>
      <vt:lpstr>Domain Sınıflarının Oluşturulması</vt:lpstr>
      <vt:lpstr>Entity Yazılması, Basic Property ve Assigned PK Kullanımı</vt:lpstr>
      <vt:lpstr>Entity Yazılması, Basic Property ve Assigned PK Kullanımı</vt:lpstr>
      <vt:lpstr>Spring Data Commons</vt:lpstr>
      <vt:lpstr>Spring Data nasıl çalışır?</vt:lpstr>
      <vt:lpstr>Spring Data JPA nedir?</vt:lpstr>
      <vt:lpstr>Spring Data JPA kullanımı</vt:lpstr>
      <vt:lpstr>Repository kullanımı</vt:lpstr>
      <vt:lpstr>Repository kullanımı</vt:lpstr>
      <vt:lpstr>Repository kullanımı</vt:lpstr>
      <vt:lpstr>Repository kullanımı</vt:lpstr>
      <vt:lpstr>Repository kullanımı</vt:lpstr>
      <vt:lpstr>Türetilmiş sorgu metodları – Derived query methods</vt:lpstr>
      <vt:lpstr>Türetilmiş sorgu metodları – Derived query methods</vt:lpstr>
      <vt:lpstr>Sınırlama – Limit</vt:lpstr>
      <vt:lpstr>Kayıt sayısı – Count</vt:lpstr>
      <vt:lpstr>Gösterim – Projections</vt:lpstr>
      <vt:lpstr>Özel sorgu kullanımı – Declared queries</vt:lpstr>
      <vt:lpstr>Özel sorgu kullanımı – Declared queries</vt:lpstr>
      <vt:lpstr>Özel sorgu kullanımı – Declared queries</vt:lpstr>
      <vt:lpstr>ACID</vt:lpstr>
      <vt:lpstr>ACID</vt:lpstr>
      <vt:lpstr>İşlem – Transaction</vt:lpstr>
      <vt:lpstr>İşlem – Transaction</vt:lpstr>
      <vt:lpstr>İşlem – Transaction</vt:lpstr>
      <vt:lpstr>Entity İlişkileri</vt:lpstr>
      <vt:lpstr>Entity Sınıflar Arasında İlişkiler </vt:lpstr>
      <vt:lpstr>Tek Yönlü M:1 İlişki Kurmak</vt:lpstr>
      <vt:lpstr>Tek Yönlü 1:M İlişki Kurmak</vt:lpstr>
      <vt:lpstr>Çift Yönlü 1:M İlişki Kurmak</vt:lpstr>
      <vt:lpstr>Tek Yönlü 1:M İlişkilerde Sıralama</vt:lpstr>
      <vt:lpstr>Çift Yönlü M:1 İlişkilerde Sıralama</vt:lpstr>
      <vt:lpstr>Map Kullanarak Tek Yönlü 1:M İlişki Kurmak</vt:lpstr>
      <vt:lpstr>Map Kullanarak Çift Yönlü 1:M İlişki Kurmak</vt:lpstr>
      <vt:lpstr>Tek Yönlü M:N İlişki Kurmak</vt:lpstr>
      <vt:lpstr>Çift Yönlü M:N İlişki Kurmak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Burak GÜL</dc:creator>
  <cp:lastModifiedBy>Burak Duman (BilgeAdam Akademi)</cp:lastModifiedBy>
  <cp:revision>32</cp:revision>
  <dcterms:created xsi:type="dcterms:W3CDTF">2022-02-12T14:21:12Z</dcterms:created>
  <dcterms:modified xsi:type="dcterms:W3CDTF">2022-06-17T19:27:12Z</dcterms:modified>
</cp:coreProperties>
</file>