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3" r:id="rId7"/>
    <p:sldId id="264" r:id="rId8"/>
    <p:sldId id="268" r:id="rId9"/>
    <p:sldId id="269" r:id="rId10"/>
    <p:sldId id="270" r:id="rId11"/>
    <p:sldId id="267" r:id="rId12"/>
    <p:sldId id="271" r:id="rId13"/>
    <p:sldId id="257" r:id="rId14"/>
    <p:sldId id="286" r:id="rId15"/>
    <p:sldId id="287" r:id="rId16"/>
    <p:sldId id="290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8" r:id="rId27"/>
    <p:sldId id="289" r:id="rId28"/>
    <p:sldId id="291" r:id="rId29"/>
    <p:sldId id="292" r:id="rId30"/>
    <p:sldId id="284" r:id="rId31"/>
    <p:sldId id="261" r:id="rId32"/>
    <p:sldId id="262" r:id="rId33"/>
    <p:sldId id="293" r:id="rId34"/>
    <p:sldId id="294" r:id="rId35"/>
    <p:sldId id="265" r:id="rId36"/>
    <p:sldId id="266" r:id="rId37"/>
    <p:sldId id="316" r:id="rId38"/>
    <p:sldId id="317" r:id="rId39"/>
    <p:sldId id="321" r:id="rId40"/>
    <p:sldId id="318" r:id="rId41"/>
    <p:sldId id="319" r:id="rId42"/>
    <p:sldId id="295" r:id="rId43"/>
    <p:sldId id="296" r:id="rId44"/>
    <p:sldId id="297" r:id="rId45"/>
    <p:sldId id="298" r:id="rId46"/>
    <p:sldId id="299" r:id="rId47"/>
    <p:sldId id="283" r:id="rId48"/>
    <p:sldId id="272" r:id="rId49"/>
    <p:sldId id="300" r:id="rId50"/>
    <p:sldId id="273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5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F7720-293E-496F-BE6E-4009C43D8472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1EB5DB-CC4C-4209-BFA4-89EE9B7A92F4}">
      <dgm:prSet/>
      <dgm:spPr/>
      <dgm:t>
        <a:bodyPr/>
        <a:lstStyle/>
        <a:p>
          <a:r>
            <a:rPr lang="en-US"/>
            <a:t>DataGrip aracılığı ile oluşturmuş olduğumu DB’I SQL sorgusu yardımı ile silebiliriz.</a:t>
          </a:r>
        </a:p>
      </dgm:t>
    </dgm:pt>
    <dgm:pt modelId="{E3C52918-5CCF-41C8-BC9A-1E7EAD80D49C}" cxnId="{1196C428-43F1-4904-B418-47388D1FE544}" type="parTrans">
      <dgm:prSet/>
      <dgm:spPr/>
      <dgm:t>
        <a:bodyPr/>
        <a:lstStyle/>
        <a:p>
          <a:endParaRPr lang="en-US"/>
        </a:p>
      </dgm:t>
    </dgm:pt>
    <dgm:pt modelId="{B4600186-6B78-46AF-80A3-A43E9D4D2AB2}" cxnId="{1196C428-43F1-4904-B418-47388D1FE544}" type="sibTrans">
      <dgm:prSet/>
      <dgm:spPr/>
      <dgm:t>
        <a:bodyPr/>
        <a:lstStyle/>
        <a:p>
          <a:endParaRPr lang="en-US"/>
        </a:p>
      </dgm:t>
    </dgm:pt>
    <dgm:pt modelId="{C47515EA-98DD-45AF-904B-D0A736E3E5D7}">
      <dgm:prSet/>
      <dgm:spPr/>
      <dgm:t>
        <a:bodyPr/>
        <a:lstStyle/>
        <a:p>
          <a:r>
            <a:rPr lang="en-US"/>
            <a:t>“drop database test” komutu ile database silinebilir.</a:t>
          </a:r>
        </a:p>
      </dgm:t>
    </dgm:pt>
    <dgm:pt modelId="{B1E2BE8A-BE6B-4466-9418-85BCE7595262}" cxnId="{7336F2A7-938A-4452-9561-8F6E9F941E52}" type="parTrans">
      <dgm:prSet/>
      <dgm:spPr/>
      <dgm:t>
        <a:bodyPr/>
        <a:lstStyle/>
        <a:p>
          <a:endParaRPr lang="en-US"/>
        </a:p>
      </dgm:t>
    </dgm:pt>
    <dgm:pt modelId="{61FD71DD-0026-464B-B36A-0D6B6A010C21}" cxnId="{7336F2A7-938A-4452-9561-8F6E9F941E52}" type="sibTrans">
      <dgm:prSet/>
      <dgm:spPr/>
      <dgm:t>
        <a:bodyPr/>
        <a:lstStyle/>
        <a:p>
          <a:endParaRPr lang="en-US"/>
        </a:p>
      </dgm:t>
    </dgm:pt>
    <dgm:pt modelId="{6ADA262E-60A3-4BBF-906E-FD9F08C48008}" type="pres">
      <dgm:prSet presAssocID="{17AF7720-293E-496F-BE6E-4009C43D8472}" presName="linear" presStyleCnt="0">
        <dgm:presLayoutVars>
          <dgm:animLvl val="lvl"/>
          <dgm:resizeHandles val="exact"/>
        </dgm:presLayoutVars>
      </dgm:prSet>
      <dgm:spPr/>
    </dgm:pt>
    <dgm:pt modelId="{9916E557-9C79-4CCD-8F56-54A9F058F580}" type="pres">
      <dgm:prSet presAssocID="{0E1EB5DB-CC4C-4209-BFA4-89EE9B7A92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E76626-E352-4A22-8158-5F69752A079C}" type="pres">
      <dgm:prSet presAssocID="{B4600186-6B78-46AF-80A3-A43E9D4D2AB2}" presName="spacer" presStyleCnt="0"/>
      <dgm:spPr/>
    </dgm:pt>
    <dgm:pt modelId="{0F54ED42-96A8-4EE7-A505-816F5F5A5E5E}" type="pres">
      <dgm:prSet presAssocID="{C47515EA-98DD-45AF-904B-D0A736E3E5D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196C428-43F1-4904-B418-47388D1FE544}" srcId="{17AF7720-293E-496F-BE6E-4009C43D8472}" destId="{0E1EB5DB-CC4C-4209-BFA4-89EE9B7A92F4}" srcOrd="0" destOrd="0" parTransId="{E3C52918-5CCF-41C8-BC9A-1E7EAD80D49C}" sibTransId="{B4600186-6B78-46AF-80A3-A43E9D4D2AB2}"/>
    <dgm:cxn modelId="{A8A00C57-8F23-439B-BF1B-CB34DA74DB89}" type="presOf" srcId="{17AF7720-293E-496F-BE6E-4009C43D8472}" destId="{6ADA262E-60A3-4BBF-906E-FD9F08C48008}" srcOrd="0" destOrd="0" presId="urn:microsoft.com/office/officeart/2005/8/layout/vList2"/>
    <dgm:cxn modelId="{7336F2A7-938A-4452-9561-8F6E9F941E52}" srcId="{17AF7720-293E-496F-BE6E-4009C43D8472}" destId="{C47515EA-98DD-45AF-904B-D0A736E3E5D7}" srcOrd="1" destOrd="0" parTransId="{B1E2BE8A-BE6B-4466-9418-85BCE7595262}" sibTransId="{61FD71DD-0026-464B-B36A-0D6B6A010C21}"/>
    <dgm:cxn modelId="{16B1F6AE-14BC-4F60-A97E-75637C342B1D}" type="presOf" srcId="{0E1EB5DB-CC4C-4209-BFA4-89EE9B7A92F4}" destId="{9916E557-9C79-4CCD-8F56-54A9F058F580}" srcOrd="0" destOrd="0" presId="urn:microsoft.com/office/officeart/2005/8/layout/vList2"/>
    <dgm:cxn modelId="{5E37FBB8-A379-47D4-93DE-CF0D1CD33208}" type="presOf" srcId="{C47515EA-98DD-45AF-904B-D0A736E3E5D7}" destId="{0F54ED42-96A8-4EE7-A505-816F5F5A5E5E}" srcOrd="0" destOrd="0" presId="urn:microsoft.com/office/officeart/2005/8/layout/vList2"/>
    <dgm:cxn modelId="{C3FE3B42-3303-4AD4-859D-5BE97488F419}" type="presParOf" srcId="{6ADA262E-60A3-4BBF-906E-FD9F08C48008}" destId="{9916E557-9C79-4CCD-8F56-54A9F058F580}" srcOrd="0" destOrd="0" presId="urn:microsoft.com/office/officeart/2005/8/layout/vList2"/>
    <dgm:cxn modelId="{7DC41B0C-F47D-496F-95D4-B3AB88A80704}" type="presParOf" srcId="{6ADA262E-60A3-4BBF-906E-FD9F08C48008}" destId="{DFE76626-E352-4A22-8158-5F69752A079C}" srcOrd="1" destOrd="0" presId="urn:microsoft.com/office/officeart/2005/8/layout/vList2"/>
    <dgm:cxn modelId="{27D2DF7D-483A-4B41-A683-FCF2228FC057}" type="presParOf" srcId="{6ADA262E-60A3-4BBF-906E-FD9F08C48008}" destId="{0F54ED42-96A8-4EE7-A505-816F5F5A5E5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659110" cy="4351338"/>
        <a:chOff x="0" y="0"/>
        <a:chExt cx="10659110" cy="4351338"/>
      </a:xfrm>
    </dsp:grpSpPr>
    <dsp:sp modelId="{9916E557-9C79-4CCD-8F56-54A9F058F580}">
      <dsp:nvSpPr>
        <dsp:cNvPr id="3" name="Rounded Rectangle 2"/>
        <dsp:cNvSpPr/>
      </dsp:nvSpPr>
      <dsp:spPr bwMode="white">
        <a:xfrm>
          <a:off x="0" y="203329"/>
          <a:ext cx="10659110" cy="190754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DataGrip aracılığı ile oluşturmuş olduğumu DB’I SQL sorgusu yardımı ile silebiliriz.</a:t>
          </a:r>
        </a:p>
      </dsp:txBody>
      <dsp:txXfrm>
        <a:off x="0" y="203329"/>
        <a:ext cx="10659110" cy="1907540"/>
      </dsp:txXfrm>
    </dsp:sp>
    <dsp:sp modelId="{0F54ED42-96A8-4EE7-A505-816F5F5A5E5E}">
      <dsp:nvSpPr>
        <dsp:cNvPr id="4" name="Rounded Rectangle 3"/>
        <dsp:cNvSpPr/>
      </dsp:nvSpPr>
      <dsp:spPr bwMode="white">
        <a:xfrm>
          <a:off x="0" y="2240469"/>
          <a:ext cx="10659110" cy="190754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“drop database test” komutu ile database silinebilir.</a:t>
          </a:r>
        </a:p>
      </dsp:txBody>
      <dsp:txXfrm>
        <a:off x="0" y="2240469"/>
        <a:ext cx="10659110" cy="1907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/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/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6A1-4052-4BFE-909D-8B73B201D64E}" type="slidenum">
              <a:rPr lang="en-US" smtClean="0"/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r.wikipedia.org/wiki/Veri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nsi.org/search#q=sql&amp;sort=relevancy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PostgreSQL Veri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Programlama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(Structured Query Language)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+mn-lt"/>
              </a:rPr>
              <a:t>SQL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Veritabanları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Arasında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Nasıl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Seçim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Yapmalıyız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sektörde</a:t>
            </a:r>
            <a:r>
              <a:rPr lang="en-US" dirty="0"/>
              <a:t> </a:t>
            </a:r>
            <a:r>
              <a:rPr lang="en-US" dirty="0" err="1"/>
              <a:t>ilerleyecekseniz</a:t>
            </a:r>
            <a:r>
              <a:rPr lang="en-US" dirty="0"/>
              <a:t> Oracle, SQL Server </a:t>
            </a:r>
            <a:r>
              <a:rPr lang="en-US" dirty="0" err="1"/>
              <a:t>sıklıkla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teknolojileri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karşınıza</a:t>
            </a:r>
            <a:r>
              <a:rPr lang="en-US" dirty="0"/>
              <a:t> </a:t>
            </a:r>
            <a:r>
              <a:rPr lang="en-US" dirty="0" err="1"/>
              <a:t>çıkacaktır</a:t>
            </a:r>
            <a:r>
              <a:rPr lang="en-US" dirty="0"/>
              <a:t>. Bunun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teknolojilerin</a:t>
            </a:r>
            <a:r>
              <a:rPr lang="en-US" dirty="0"/>
              <a:t> </a:t>
            </a:r>
            <a:r>
              <a:rPr lang="en-US" dirty="0" err="1"/>
              <a:t>arkasında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bilinen</a:t>
            </a:r>
            <a:r>
              <a:rPr lang="en-US" dirty="0"/>
              <a:t> </a:t>
            </a:r>
            <a:r>
              <a:rPr lang="en-US" dirty="0" err="1"/>
              <a:t>firmaların</a:t>
            </a:r>
            <a:r>
              <a:rPr lang="en-US" dirty="0"/>
              <a:t> </a:t>
            </a:r>
            <a:r>
              <a:rPr lang="en-US" dirty="0" err="1"/>
              <a:t>olmasıdır</a:t>
            </a:r>
            <a:r>
              <a:rPr lang="en-US" dirty="0"/>
              <a:t>.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firmalarda</a:t>
            </a:r>
            <a:r>
              <a:rPr lang="en-US" dirty="0"/>
              <a:t> </a:t>
            </a:r>
            <a:r>
              <a:rPr lang="en-US" dirty="0" err="1"/>
              <a:t>işleyiş</a:t>
            </a:r>
            <a:r>
              <a:rPr lang="en-US" dirty="0"/>
              <a:t> </a:t>
            </a:r>
            <a:r>
              <a:rPr lang="en-US" dirty="0" err="1"/>
              <a:t>startuplara</a:t>
            </a:r>
            <a:r>
              <a:rPr lang="en-US" dirty="0"/>
              <a:t> </a:t>
            </a:r>
            <a:r>
              <a:rPr lang="en-US" dirty="0" err="1"/>
              <a:t>oranla</a:t>
            </a:r>
            <a:r>
              <a:rPr lang="en-US" dirty="0"/>
              <a:t> </a:t>
            </a:r>
            <a:r>
              <a:rPr lang="en-US" dirty="0" err="1"/>
              <a:t>yavaştır</a:t>
            </a:r>
            <a:r>
              <a:rPr lang="en-US" dirty="0"/>
              <a:t>. </a:t>
            </a:r>
            <a:r>
              <a:rPr lang="en-US" dirty="0" err="1"/>
              <a:t>Yıllar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yöndeki</a:t>
            </a:r>
            <a:r>
              <a:rPr lang="en-US" dirty="0"/>
              <a:t> </a:t>
            </a:r>
            <a:r>
              <a:rPr lang="en-US" dirty="0" err="1"/>
              <a:t>tercihlerin</a:t>
            </a:r>
            <a:r>
              <a:rPr lang="en-US" dirty="0"/>
              <a:t> </a:t>
            </a:r>
            <a:r>
              <a:rPr lang="en-US" dirty="0" err="1"/>
              <a:t>değişimi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risklidir</a:t>
            </a:r>
            <a:r>
              <a:rPr lang="en-US" dirty="0"/>
              <a:t>. Bu </a:t>
            </a:r>
            <a:r>
              <a:rPr lang="en-US" dirty="0" err="1"/>
              <a:t>sebeple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firmalar</a:t>
            </a:r>
            <a:r>
              <a:rPr lang="en-US" dirty="0"/>
              <a:t> </a:t>
            </a:r>
            <a:r>
              <a:rPr lang="en-US" dirty="0" err="1"/>
              <a:t>teknoloji</a:t>
            </a:r>
            <a:r>
              <a:rPr lang="en-US" dirty="0"/>
              <a:t> </a:t>
            </a:r>
            <a:r>
              <a:rPr lang="en-US" dirty="0" err="1"/>
              <a:t>değişimi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istemezler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Oracle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süredir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bilinmektedir</a:t>
            </a:r>
            <a:r>
              <a:rPr lang="en-US" dirty="0"/>
              <a:t>. SQL Server </a:t>
            </a:r>
            <a:r>
              <a:rPr lang="en-US" dirty="0" err="1"/>
              <a:t>ise</a:t>
            </a:r>
            <a:r>
              <a:rPr lang="en-US" dirty="0"/>
              <a:t> 2017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çıkarılan</a:t>
            </a:r>
            <a:r>
              <a:rPr lang="en-US" dirty="0"/>
              <a:t> </a:t>
            </a:r>
            <a:r>
              <a:rPr lang="en-US" dirty="0" err="1"/>
              <a:t>sürümle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Cloud </a:t>
            </a:r>
            <a:r>
              <a:rPr lang="en-US" dirty="0" err="1"/>
              <a:t>ortamını</a:t>
            </a:r>
            <a:r>
              <a:rPr lang="en-US" dirty="0"/>
              <a:t> da </a:t>
            </a:r>
            <a:r>
              <a:rPr lang="en-US" dirty="0" err="1"/>
              <a:t>desteklemeye</a:t>
            </a:r>
            <a:r>
              <a:rPr lang="en-US" dirty="0"/>
              <a:t> </a:t>
            </a:r>
            <a:r>
              <a:rPr lang="en-US" dirty="0" err="1"/>
              <a:t>başlamasıyla</a:t>
            </a:r>
            <a:r>
              <a:rPr lang="en-US" dirty="0"/>
              <a:t> </a:t>
            </a:r>
            <a:r>
              <a:rPr lang="en-US" dirty="0" err="1"/>
              <a:t>Microsoft’un</a:t>
            </a:r>
            <a:r>
              <a:rPr lang="en-US" dirty="0"/>
              <a:t> </a:t>
            </a:r>
            <a:r>
              <a:rPr lang="en-US" dirty="0" err="1"/>
              <a:t>yatırımlarının</a:t>
            </a:r>
            <a:r>
              <a:rPr lang="en-US" dirty="0"/>
              <a:t> da </a:t>
            </a:r>
            <a:r>
              <a:rPr lang="en-US" dirty="0" err="1"/>
              <a:t>artmasıyla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tarafta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ivme</a:t>
            </a:r>
            <a:r>
              <a:rPr lang="en-US" dirty="0"/>
              <a:t> </a:t>
            </a:r>
            <a:r>
              <a:rPr lang="en-US" dirty="0" err="1"/>
              <a:t>kazandı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database </a:t>
            </a:r>
            <a:r>
              <a:rPr lang="en-US" dirty="0" err="1"/>
              <a:t>sistemlerinin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tarafta</a:t>
            </a:r>
            <a:r>
              <a:rPr lang="en-US" dirty="0"/>
              <a:t> </a:t>
            </a:r>
            <a:r>
              <a:rPr lang="en-US" dirty="0" err="1"/>
              <a:t>seçilme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oldukları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firmaların</a:t>
            </a:r>
            <a:r>
              <a:rPr lang="en-US" dirty="0"/>
              <a:t> </a:t>
            </a:r>
            <a:r>
              <a:rPr lang="en-US" dirty="0" err="1"/>
              <a:t>arkalarında</a:t>
            </a:r>
            <a:r>
              <a:rPr lang="en-US" dirty="0"/>
              <a:t> </a:t>
            </a:r>
            <a:r>
              <a:rPr lang="en-US" dirty="0" err="1"/>
              <a:t>bulunması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teknolojilere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sağlamasıdır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teknolojilerin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edilmemesinin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oranda</a:t>
            </a:r>
            <a:r>
              <a:rPr lang="en-US" dirty="0"/>
              <a:t> </a:t>
            </a:r>
            <a:r>
              <a:rPr lang="en-US" dirty="0" err="1"/>
              <a:t>lisans</a:t>
            </a:r>
            <a:r>
              <a:rPr lang="en-US" dirty="0"/>
              <a:t> </a:t>
            </a:r>
            <a:r>
              <a:rPr lang="en-US" dirty="0" err="1"/>
              <a:t>ücretleridir</a:t>
            </a:r>
            <a:r>
              <a:rPr lang="en-US" dirty="0"/>
              <a:t>. Bu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pahalı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kullanıcısını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hale </a:t>
            </a:r>
            <a:r>
              <a:rPr lang="en-US" dirty="0" err="1"/>
              <a:t>getirerek</a:t>
            </a:r>
            <a:r>
              <a:rPr lang="en-US" dirty="0"/>
              <a:t> </a:t>
            </a:r>
            <a:r>
              <a:rPr lang="en-US" dirty="0" err="1"/>
              <a:t>orta</a:t>
            </a:r>
            <a:r>
              <a:rPr lang="en-US" dirty="0"/>
              <a:t> </a:t>
            </a:r>
            <a:r>
              <a:rPr lang="en-US" dirty="0" err="1"/>
              <a:t>vadede</a:t>
            </a:r>
            <a:r>
              <a:rPr lang="en-US" dirty="0"/>
              <a:t> de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maliyetin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etmesini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+mn-lt"/>
              </a:rPr>
              <a:t>SQL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Veritabanları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Arasında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Nasıl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Seçim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+mn-lt"/>
              </a:rPr>
              <a:t>Yapmalıyız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Burada</a:t>
            </a:r>
            <a:r>
              <a:rPr lang="en-US" dirty="0"/>
              <a:t> PostgreSQL hem </a:t>
            </a:r>
            <a:r>
              <a:rPr lang="en-US" dirty="0" err="1"/>
              <a:t>özgür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hem de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Oracle </a:t>
            </a:r>
            <a:r>
              <a:rPr lang="en-US" dirty="0" err="1"/>
              <a:t>ve</a:t>
            </a:r>
            <a:r>
              <a:rPr lang="en-US" dirty="0"/>
              <a:t> SQL Server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sektör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database </a:t>
            </a:r>
            <a:r>
              <a:rPr lang="en-US" dirty="0" err="1"/>
              <a:t>sistemidir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MySQL’in</a:t>
            </a:r>
            <a:r>
              <a:rPr lang="en-US" dirty="0"/>
              <a:t> </a:t>
            </a:r>
            <a:r>
              <a:rPr lang="en-US" dirty="0" err="1"/>
              <a:t>PostgreSQL’e</a:t>
            </a:r>
            <a:r>
              <a:rPr lang="en-US" dirty="0"/>
              <a:t> </a:t>
            </a:r>
            <a:r>
              <a:rPr lang="en-US" dirty="0" err="1"/>
              <a:t>oranla</a:t>
            </a:r>
            <a:r>
              <a:rPr lang="en-US" dirty="0"/>
              <a:t> </a:t>
            </a:r>
            <a:r>
              <a:rPr lang="en-US" dirty="0" err="1"/>
              <a:t>gücü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düşüktür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sebeple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da </a:t>
            </a:r>
            <a:r>
              <a:rPr lang="en-US" dirty="0" err="1"/>
              <a:t>orta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düşüktür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Fakat</a:t>
            </a:r>
            <a:r>
              <a:rPr lang="en-US" dirty="0"/>
              <a:t> biz </a:t>
            </a:r>
            <a:r>
              <a:rPr lang="en-US" dirty="0" err="1"/>
              <a:t>dersimizde</a:t>
            </a:r>
            <a:r>
              <a:rPr lang="en-US" dirty="0"/>
              <a:t> </a:t>
            </a:r>
            <a:r>
              <a:rPr lang="en-US" dirty="0" err="1"/>
              <a:t>sizleri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database </a:t>
            </a:r>
            <a:r>
              <a:rPr lang="en-US" dirty="0" err="1"/>
              <a:t>teknolojisinde</a:t>
            </a:r>
            <a:r>
              <a:rPr lang="en-US" dirty="0"/>
              <a:t> </a:t>
            </a:r>
            <a:r>
              <a:rPr lang="en-US" dirty="0" err="1"/>
              <a:t>uzmanlaştımak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ANSI SQL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uzmanlaştırarak</a:t>
            </a:r>
            <a:r>
              <a:rPr lang="en-US" dirty="0"/>
              <a:t> </a:t>
            </a:r>
            <a:r>
              <a:rPr lang="en-US" dirty="0" err="1"/>
              <a:t>ileride</a:t>
            </a:r>
            <a:r>
              <a:rPr lang="en-US" dirty="0"/>
              <a:t> </a:t>
            </a:r>
            <a:r>
              <a:rPr lang="en-US" dirty="0" err="1"/>
              <a:t>çalışacağınız</a:t>
            </a:r>
            <a:r>
              <a:rPr lang="en-US" dirty="0"/>
              <a:t> </a:t>
            </a:r>
            <a:r>
              <a:rPr lang="en-US" dirty="0" err="1"/>
              <a:t>firmlarda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databaselere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olabilmenizi</a:t>
            </a:r>
            <a:r>
              <a:rPr lang="en-US" dirty="0"/>
              <a:t> </a:t>
            </a:r>
            <a:r>
              <a:rPr lang="en-US" dirty="0" err="1"/>
              <a:t>amaçlıyoruz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SQL NEDİR?</a:t>
            </a:r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/>
              <a:t>SQL, VERİTABANI SORGU DİLİDİR.</a:t>
            </a:r>
            <a:endParaRPr lang="tr-TR"/>
          </a:p>
          <a:p>
            <a:pPr>
              <a:lnSpc>
                <a:spcPct val="90000"/>
              </a:lnSpc>
            </a:pPr>
            <a:r>
              <a:rPr lang="tr-TR"/>
              <a:t>SQL İLE VERİTABANINA YENİ TABLOLAR, YENİ KAYITLAR EKLEYİP SİLEBİLİR, VAR OLAN ALANLAR ÜZERİNDE DÜZENLEMELER VE SORGULAR YAPABİLİRSİNİZ.</a:t>
            </a:r>
            <a:endParaRPr lang="tr-TR"/>
          </a:p>
          <a:p>
            <a:pPr>
              <a:lnSpc>
                <a:spcPct val="90000"/>
              </a:lnSpc>
            </a:pPr>
            <a:r>
              <a:rPr lang="tr-TR"/>
              <a:t>SQL İLE </a:t>
            </a:r>
            <a:r>
              <a:rPr lang="en-US"/>
              <a:t>Oracle, DB2, Sybase, Informix, Microsoft SQL Server, Access</a:t>
            </a:r>
            <a:r>
              <a:rPr lang="tr-TR"/>
              <a:t> GİBİ VERİTABANI YÖNETİM SİSTEMLERİNDE ÇALIŞABİLİRSİNİZ.</a:t>
            </a:r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SQL BİR STANDARTTIR</a:t>
            </a:r>
            <a:endParaRPr lang="tr-T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SQL, STANDARD BİR VERİTABANI SORGU DİLİDİR.</a:t>
            </a:r>
            <a:endParaRPr lang="tr-TR"/>
          </a:p>
          <a:p>
            <a:r>
              <a:rPr lang="tr-TR"/>
              <a:t>BÜTÜN GELİŞMİŞ VERİTABANI UTGULAMALARINDA KULLANILIR.</a:t>
            </a:r>
            <a:endParaRPr lang="tr-TR"/>
          </a:p>
          <a:p>
            <a:r>
              <a:rPr lang="en-US"/>
              <a:t>Access, DB2, Informix, Microsoft SQL Server, Oracle, Sybase </a:t>
            </a:r>
            <a:r>
              <a:rPr lang="tr-TR"/>
              <a:t>GİBİ TİM GELİŞMİŞ VERİTABANI PROGRAMLARI İLE ÇALIŞIR.</a:t>
            </a:r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SQL KOMUTLARI</a:t>
            </a:r>
            <a:endParaRPr lang="tr-T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SQL KOMUTLARI ÇEŞİTLİ BAŞLIKLAR ALTINDA DÜZENLENEBİLİR.</a:t>
            </a:r>
            <a:endParaRPr lang="tr-TR"/>
          </a:p>
          <a:p>
            <a:r>
              <a:rPr lang="tr-TR"/>
              <a:t>GENELDE SQL KOMUTLARI İKİYE AYRILIR:</a:t>
            </a:r>
            <a:endParaRPr lang="tr-TR"/>
          </a:p>
          <a:p>
            <a:pPr lvl="1"/>
            <a:r>
              <a:rPr lang="tr-TR"/>
              <a:t>DDL:VERİ TANIMLAMA KOMUTLARI.</a:t>
            </a:r>
            <a:endParaRPr lang="tr-TR"/>
          </a:p>
          <a:p>
            <a:pPr lvl="1"/>
            <a:r>
              <a:rPr lang="tr-TR"/>
              <a:t>DML:VERİ İŞLEME KOMUTLARI.</a:t>
            </a:r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YARDIMCI DEYİMLER</a:t>
            </a:r>
            <a:endParaRPr lang="tr-T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600"/>
              <a:t>YUKARIDA BAHSİ GEÇEN DEYİMLER TEK BAŞLARINA KULLANILAMAZLAR.</a:t>
            </a:r>
            <a:endParaRPr lang="tr-TR" sz="2600"/>
          </a:p>
          <a:p>
            <a:r>
              <a:rPr lang="tr-TR" sz="2600"/>
              <a:t>KOMUTLARIN İŞLEVLERİNİ YERİNE GETİRMELERİ İÇİN BAZI YARDIMCI DEYİMLER VARDIR. BUNLAR;</a:t>
            </a:r>
            <a:endParaRPr lang="tr-TR" sz="2600"/>
          </a:p>
          <a:p>
            <a:pPr lvl="1"/>
            <a:r>
              <a:rPr lang="tr-TR" sz="2200"/>
              <a:t>FROM</a:t>
            </a:r>
            <a:endParaRPr lang="tr-TR" sz="2200"/>
          </a:p>
          <a:p>
            <a:pPr lvl="1"/>
            <a:r>
              <a:rPr lang="tr-TR" sz="2200"/>
              <a:t>WHERE</a:t>
            </a:r>
            <a:endParaRPr lang="tr-TR" sz="2200"/>
          </a:p>
          <a:p>
            <a:pPr lvl="1"/>
            <a:r>
              <a:rPr lang="tr-TR" sz="2200"/>
              <a:t>GROUP BY</a:t>
            </a:r>
            <a:endParaRPr lang="tr-TR" sz="2200"/>
          </a:p>
          <a:p>
            <a:pPr lvl="1"/>
            <a:r>
              <a:rPr lang="tr-TR" sz="2200"/>
              <a:t>HAVING</a:t>
            </a:r>
            <a:endParaRPr lang="tr-TR" sz="2200"/>
          </a:p>
          <a:p>
            <a:pPr lvl="1"/>
            <a:r>
              <a:rPr lang="tr-TR" sz="2200"/>
              <a:t>ORDER BY</a:t>
            </a:r>
            <a:endParaRPr lang="tr-TR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/>
          <a:p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Tanıtım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Tablo </a:t>
            </a:r>
            <a:r>
              <a:rPr lang="en-US" dirty="0" err="1"/>
              <a:t>Nedir</a:t>
            </a:r>
            <a:r>
              <a:rPr lang="en-US" dirty="0"/>
              <a:t>?</a:t>
            </a:r>
            <a:endParaRPr lang="en-US" dirty="0"/>
          </a:p>
        </p:txBody>
      </p:sp>
      <p:graphicFrame>
        <p:nvGraphicFramePr>
          <p:cNvPr id="4" name="Tablo 4"/>
          <p:cNvGraphicFramePr>
            <a:graphicFrameLocks noGrp="1"/>
          </p:cNvGraphicFramePr>
          <p:nvPr>
            <p:ph idx="1"/>
          </p:nvPr>
        </p:nvGraphicFramePr>
        <p:xfrm>
          <a:off x="777875" y="1825625"/>
          <a:ext cx="10658475" cy="188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825"/>
                <a:gridCol w="3552825"/>
                <a:gridCol w="3552825"/>
              </a:tblGrid>
              <a:tr h="4011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Ağılkaya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Durmaz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Gül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811109" y="4351867"/>
            <a:ext cx="10659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tablolarının</a:t>
            </a:r>
            <a:r>
              <a:rPr lang="en-US" dirty="0"/>
              <a:t> </a:t>
            </a:r>
            <a:r>
              <a:rPr lang="en-US" dirty="0" err="1"/>
              <a:t>sıradan</a:t>
            </a:r>
            <a:r>
              <a:rPr lang="en-US" dirty="0"/>
              <a:t> </a:t>
            </a:r>
            <a:r>
              <a:rPr lang="en-US" dirty="0" err="1"/>
              <a:t>tablolardan</a:t>
            </a:r>
            <a:r>
              <a:rPr lang="en-US" dirty="0"/>
              <a:t> </a:t>
            </a:r>
            <a:r>
              <a:rPr lang="en-US" dirty="0" err="1"/>
              <a:t>mantık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farkı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Tablo “table”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“row”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sütün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“column”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 </a:t>
            </a:r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tabloda</a:t>
            </a:r>
            <a:r>
              <a:rPr lang="en-US" dirty="0"/>
              <a:t> id, name </a:t>
            </a:r>
            <a:r>
              <a:rPr lang="en-US" dirty="0" err="1"/>
              <a:t>ve</a:t>
            </a:r>
            <a:r>
              <a:rPr lang="en-US" dirty="0"/>
              <a:t> surname </a:t>
            </a:r>
            <a:r>
              <a:rPr lang="en-US" dirty="0" err="1"/>
              <a:t>isimli</a:t>
            </a:r>
            <a:r>
              <a:rPr lang="en-US" dirty="0"/>
              <a:t> 3 </a:t>
            </a:r>
            <a:r>
              <a:rPr lang="en-US" dirty="0" err="1"/>
              <a:t>adet</a:t>
            </a:r>
            <a:r>
              <a:rPr lang="en-US" dirty="0"/>
              <a:t> “column” </a:t>
            </a:r>
            <a:r>
              <a:rPr lang="en-US" dirty="0" err="1"/>
              <a:t>bulunmaktadır</a:t>
            </a:r>
            <a:r>
              <a:rPr lang="en-US" dirty="0"/>
              <a:t>. 4 </a:t>
            </a:r>
            <a:r>
              <a:rPr lang="en-US" dirty="0" err="1"/>
              <a:t>adet’de</a:t>
            </a:r>
            <a:r>
              <a:rPr lang="en-US" dirty="0"/>
              <a:t> “row” </a:t>
            </a:r>
            <a:r>
              <a:rPr lang="en-US" dirty="0" err="1"/>
              <a:t>bulunmaktadır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tabloyu</a:t>
            </a:r>
            <a:r>
              <a:rPr lang="en-US" dirty="0"/>
              <a:t> </a:t>
            </a:r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oluşturalım</a:t>
            </a:r>
            <a:r>
              <a:rPr lang="en-US" dirty="0"/>
              <a:t>.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tabloyu</a:t>
            </a:r>
            <a:r>
              <a:rPr lang="en-US" dirty="0"/>
              <a:t> </a:t>
            </a:r>
            <a:r>
              <a:rPr lang="en-US" dirty="0" err="1"/>
              <a:t>silelim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Veri </a:t>
            </a:r>
            <a:r>
              <a:rPr lang="en-US" dirty="0" err="1"/>
              <a:t>Tipleri</a:t>
            </a:r>
            <a:endParaRPr lang="en-US" dirty="0"/>
          </a:p>
        </p:txBody>
      </p:sp>
      <p:graphicFrame>
        <p:nvGraphicFramePr>
          <p:cNvPr id="7" name="Tablo 7"/>
          <p:cNvGraphicFramePr>
            <a:graphicFrameLocks noGrp="1"/>
          </p:cNvGraphicFramePr>
          <p:nvPr>
            <p:ph idx="1"/>
          </p:nvPr>
        </p:nvGraphicFramePr>
        <p:xfrm>
          <a:off x="777875" y="1825625"/>
          <a:ext cx="10658475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9277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Açıklama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byte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saklamak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için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kullanılır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byte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 Bu n </a:t>
                      </a:r>
                      <a:r>
                        <a:rPr lang="en-US" dirty="0" err="1"/>
                        <a:t>ifadesi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sabittir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  <a:p>
                      <a:r>
                        <a:rPr lang="en-US" dirty="0"/>
                        <a:t>Char(n) </a:t>
                      </a:r>
                      <a:r>
                        <a:rPr lang="en-US" dirty="0" err="1"/>
                        <a:t>kullanımı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senaryoda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mantıksızdır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Char(5) </a:t>
                      </a:r>
                      <a:r>
                        <a:rPr lang="en-US" dirty="0" err="1"/>
                        <a:t>olduğunu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hayal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edin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  <a:p>
                      <a:r>
                        <a:rPr lang="en-US" dirty="0" err="1"/>
                        <a:t>İçersine</a:t>
                      </a:r>
                      <a:r>
                        <a:rPr lang="en-US" dirty="0"/>
                        <a:t> “F” </a:t>
                      </a:r>
                      <a:r>
                        <a:rPr lang="en-US" dirty="0" err="1"/>
                        <a:t>ifadesini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yazıp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saklarsak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geriye</a:t>
                      </a:r>
                      <a:r>
                        <a:rPr lang="en-US" dirty="0"/>
                        <a:t> 4 </a:t>
                      </a:r>
                      <a:r>
                        <a:rPr lang="en-US" dirty="0" err="1"/>
                        <a:t>byte’lık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kalacaktır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  <a:p>
                      <a:r>
                        <a:rPr lang="en-US" dirty="0"/>
                        <a:t>Char(n) </a:t>
                      </a:r>
                      <a:r>
                        <a:rPr lang="en-US" dirty="0" err="1"/>
                        <a:t>sabit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uzunlukta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veriler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saklanacağında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mantıklı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olabilir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</a:t>
                      </a:r>
                      <a:r>
                        <a:rPr lang="en-US" dirty="0" err="1"/>
                        <a:t>byte’a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 1 GB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sınırlıdır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  <a:p>
                      <a:r>
                        <a:rPr lang="en-US" dirty="0"/>
                        <a:t>Char(n) </a:t>
                      </a:r>
                      <a:r>
                        <a:rPr lang="en-US" dirty="0" err="1"/>
                        <a:t>yerine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bunu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senaryoda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mantıklı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olacaktır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PostgreSQL’de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verileri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birbirine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etmek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için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operatörü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kullanılır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Aşağıdaki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kullanılır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'F'::varchar(5)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vc5; 'F'::char(5)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c5;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verinin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boyutu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birbirinden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farklıdır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vc5’de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yalnızca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F’in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boyutu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kadar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gerekli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c5’de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sabit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değer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byte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kadar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açılır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Veri </a:t>
            </a:r>
            <a:r>
              <a:rPr lang="en-US" dirty="0" err="1"/>
              <a:t>Tipleri</a:t>
            </a:r>
            <a:endParaRPr lang="en-US" dirty="0"/>
          </a:p>
        </p:txBody>
      </p:sp>
      <p:graphicFrame>
        <p:nvGraphicFramePr>
          <p:cNvPr id="4" name="Tablo 4"/>
          <p:cNvGraphicFramePr>
            <a:graphicFrameLocks noGrp="1"/>
          </p:cNvGraphicFramePr>
          <p:nvPr>
            <p:ph idx="1"/>
          </p:nvPr>
        </p:nvGraphicFramePr>
        <p:xfrm>
          <a:off x="777875" y="1825625"/>
          <a:ext cx="10658474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525"/>
                <a:gridCol w="86169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Açıklama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GB’a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kadar</a:t>
                      </a:r>
                      <a:r>
                        <a:rPr lang="en-US" dirty="0"/>
                        <a:t> string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int2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byte’lık</a:t>
                      </a:r>
                      <a:r>
                        <a:rPr lang="en-US" dirty="0"/>
                        <a:t> integer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  <a:p>
                      <a:r>
                        <a:rPr lang="en-US" dirty="0" err="1"/>
                        <a:t>smallint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int2 </a:t>
                      </a:r>
                      <a:r>
                        <a:rPr lang="en-US" dirty="0" err="1"/>
                        <a:t>ifadeleri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birbirinin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alias’ı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durumundadır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integer, int4, int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byte’lık</a:t>
                      </a:r>
                      <a:r>
                        <a:rPr lang="en-US" dirty="0"/>
                        <a:t> integer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int8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en-US" dirty="0" err="1"/>
                        <a:t>byte’lık</a:t>
                      </a:r>
                      <a:r>
                        <a:rPr lang="en-US" dirty="0"/>
                        <a:t> integer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precission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 </a:t>
                      </a:r>
                      <a:r>
                        <a:rPr lang="en-US" dirty="0" err="1"/>
                        <a:t>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kaplar</a:t>
                      </a:r>
                      <a:r>
                        <a:rPr lang="en-US" dirty="0"/>
                        <a:t>. 15 </a:t>
                      </a:r>
                      <a:r>
                        <a:rPr lang="en-US" dirty="0" err="1"/>
                        <a:t>ondalık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basamaklı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Reel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 </a:t>
                      </a:r>
                      <a:r>
                        <a:rPr lang="en-US" dirty="0" err="1"/>
                        <a:t>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kaplar</a:t>
                      </a:r>
                      <a:r>
                        <a:rPr lang="en-US" dirty="0"/>
                        <a:t>. 6 </a:t>
                      </a:r>
                      <a:r>
                        <a:rPr lang="en-US" dirty="0" err="1"/>
                        <a:t>ondalıklı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basamaklı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r>
                        <a:rPr lang="en-US" dirty="0" err="1"/>
                        <a:t>ondalık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basamaklı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  <a:r>
                        <a:rPr lang="en-US" dirty="0" err="1"/>
                        <a:t>ya</a:t>
                      </a:r>
                      <a:r>
                        <a:rPr lang="en-US" dirty="0"/>
                        <a:t> da false </a:t>
                      </a:r>
                      <a:r>
                        <a:rPr lang="en-US" dirty="0" err="1"/>
                        <a:t>değer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tutmak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Oluşturulurken</a:t>
                      </a:r>
                      <a:r>
                        <a:rPr lang="en-US" dirty="0"/>
                        <a:t>; Y, N, y, n, true, false, T, F, 1, 0 </a:t>
                      </a:r>
                      <a:r>
                        <a:rPr lang="en-US" dirty="0" err="1"/>
                        <a:t>verilebilir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içerde</a:t>
                      </a:r>
                      <a:r>
                        <a:rPr lang="en-US" dirty="0"/>
                        <a:t> true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false’a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dönüştürülür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Veritabanı</a:t>
            </a:r>
            <a:r>
              <a:rPr lang="tr-TR" sz="4000" dirty="0"/>
              <a:t> Teknolojilerine </a:t>
            </a:r>
            <a:br>
              <a:rPr lang="tr-TR" sz="4000" dirty="0"/>
            </a:br>
            <a:r>
              <a:rPr lang="tr-TR" sz="4000" dirty="0"/>
              <a:t>Genel Bakış</a:t>
            </a:r>
            <a:endParaRPr lang="tr-TR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Veri </a:t>
            </a:r>
            <a:r>
              <a:rPr lang="en-US" dirty="0" err="1"/>
              <a:t>Tipleri</a:t>
            </a:r>
            <a:endParaRPr lang="en-US" dirty="0"/>
          </a:p>
        </p:txBody>
      </p:sp>
      <p:graphicFrame>
        <p:nvGraphicFramePr>
          <p:cNvPr id="4" name="Tablo 4"/>
          <p:cNvGraphicFramePr>
            <a:graphicFrameLocks noGrp="1"/>
          </p:cNvGraphicFramePr>
          <p:nvPr>
            <p:ph idx="1"/>
          </p:nvPr>
        </p:nvGraphicFramePr>
        <p:xfrm>
          <a:off x="777875" y="1825625"/>
          <a:ext cx="1065847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258"/>
                <a:gridCol w="9184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Açıklama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Tarih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tutmak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amacıyla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Varsayılan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olarak</a:t>
                      </a:r>
                      <a:r>
                        <a:rPr lang="en-US" dirty="0"/>
                        <a:t> Y/M/D </a:t>
                      </a:r>
                      <a:r>
                        <a:rPr lang="en-US" dirty="0" err="1"/>
                        <a:t>formatındadır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Gösterim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şekli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değiştiribilir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içindir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Time </a:t>
                      </a:r>
                      <a:r>
                        <a:rPr lang="en-US" dirty="0" err="1"/>
                        <a:t>saklamak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içindir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Timezone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bulunmaz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Timestamptz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Timestamp’a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Timezone’un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eklenmiş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halidir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Sorgular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Tablo </a:t>
            </a:r>
            <a:r>
              <a:rPr lang="en-US" dirty="0" err="1"/>
              <a:t>Oluşturma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öncesinde</a:t>
            </a:r>
            <a:r>
              <a:rPr lang="en-US" dirty="0"/>
              <a:t> </a:t>
            </a:r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Tablo </a:t>
            </a:r>
            <a:r>
              <a:rPr lang="en-US" dirty="0" err="1"/>
              <a:t>oluşturmuştuk</a:t>
            </a:r>
            <a:r>
              <a:rPr lang="en-US" dirty="0"/>
              <a:t> </a:t>
            </a: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tabloyu</a:t>
            </a:r>
            <a:r>
              <a:rPr lang="en-US" dirty="0"/>
              <a:t> 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oluşturalım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“create table users(id integer primary key not null, name varchar(50) not null, surname varchar(50) not null)”</a:t>
            </a:r>
            <a:endParaRPr lang="en-US" dirty="0"/>
          </a:p>
          <a:p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SQL </a:t>
            </a:r>
            <a:r>
              <a:rPr lang="en-US" dirty="0" err="1"/>
              <a:t>Querysi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tabloyu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çalıştırarak</a:t>
            </a:r>
            <a:r>
              <a:rPr lang="en-US" dirty="0"/>
              <a:t> da </a:t>
            </a:r>
            <a:r>
              <a:rPr lang="en-US" dirty="0" err="1"/>
              <a:t>oluşturabiliriz</a:t>
            </a:r>
            <a:r>
              <a:rPr lang="en-US" dirty="0"/>
              <a:t>.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DataGrip’de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yapmaktadır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Tablo </a:t>
            </a:r>
            <a:r>
              <a:rPr lang="en-US" dirty="0" err="1"/>
              <a:t>Silme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oluşturmuş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user </a:t>
            </a:r>
            <a:r>
              <a:rPr lang="en-US" dirty="0" err="1"/>
              <a:t>tablosunu</a:t>
            </a:r>
            <a:r>
              <a:rPr lang="en-US" dirty="0"/>
              <a:t>, 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silmemiz</a:t>
            </a:r>
            <a:r>
              <a:rPr lang="en-US" dirty="0"/>
              <a:t> </a:t>
            </a:r>
            <a:r>
              <a:rPr lang="en-US" dirty="0" err="1"/>
              <a:t>mümkündür</a:t>
            </a:r>
            <a:r>
              <a:rPr lang="en-US" dirty="0"/>
              <a:t>. Bunun </a:t>
            </a:r>
            <a:r>
              <a:rPr lang="en-US" dirty="0" err="1"/>
              <a:t>için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/>
              <a:t>“DROP TABLE USERS;” </a:t>
            </a:r>
            <a:r>
              <a:rPr lang="en-US" dirty="0" err="1"/>
              <a:t>komutunu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SQL </a:t>
            </a:r>
            <a:r>
              <a:rPr lang="en-US" dirty="0" err="1"/>
              <a:t>sorguları</a:t>
            </a:r>
            <a:r>
              <a:rPr lang="en-US" dirty="0"/>
              <a:t> non case-sensitive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harf</a:t>
            </a:r>
            <a:r>
              <a:rPr lang="en-US" dirty="0"/>
              <a:t> </a:t>
            </a:r>
            <a:r>
              <a:rPr lang="en-US" dirty="0" err="1"/>
              <a:t>duyarsızdır</a:t>
            </a:r>
            <a:r>
              <a:rPr lang="en-US" dirty="0"/>
              <a:t>. </a:t>
            </a:r>
            <a:r>
              <a:rPr lang="en-US" dirty="0" err="1"/>
              <a:t>İstediğiniz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halde</a:t>
            </a:r>
            <a:r>
              <a:rPr lang="en-US" dirty="0"/>
              <a:t> </a:t>
            </a:r>
            <a:r>
              <a:rPr lang="en-US" dirty="0" err="1"/>
              <a:t>yazabilirsiniz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Drop </a:t>
            </a:r>
            <a:r>
              <a:rPr lang="en-US" dirty="0" err="1"/>
              <a:t>Komutu</a:t>
            </a:r>
            <a:r>
              <a:rPr lang="en-US" dirty="0"/>
              <a:t> İle DB </a:t>
            </a:r>
            <a:r>
              <a:rPr lang="en-US" dirty="0" err="1"/>
              <a:t>Silme</a:t>
            </a:r>
            <a:endParaRPr lang="en-US" dirty="0"/>
          </a:p>
        </p:txBody>
      </p:sp>
      <p:graphicFrame>
        <p:nvGraphicFramePr>
          <p:cNvPr id="5" name="İçerik Yer Tutucusu 2"/>
          <p:cNvGraphicFramePr>
            <a:graphicFrameLocks noGrp="1"/>
          </p:cNvGraphicFramePr>
          <p:nvPr>
            <p:ph idx="1"/>
          </p:nvPr>
        </p:nvGraphicFramePr>
        <p:xfrm>
          <a:off x="777240" y="1825625"/>
          <a:ext cx="106591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Komutu</a:t>
            </a:r>
            <a:r>
              <a:rPr lang="en-US" dirty="0"/>
              <a:t> İle DB </a:t>
            </a:r>
            <a:r>
              <a:rPr lang="en-US" dirty="0" err="1"/>
              <a:t>Oluşturma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oluşturmuş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DB’yi</a:t>
            </a:r>
            <a:r>
              <a:rPr lang="en-US" dirty="0"/>
              <a:t> 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oluşturabiliriz</a:t>
            </a:r>
            <a:r>
              <a:rPr lang="en-US" dirty="0"/>
              <a:t>. Ne </a:t>
            </a:r>
            <a:r>
              <a:rPr lang="en-US" dirty="0" err="1"/>
              <a:t>demiştik</a:t>
            </a:r>
            <a:r>
              <a:rPr lang="en-US" dirty="0"/>
              <a:t> </a:t>
            </a:r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PostgreSQL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çalıştırır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“create database test”</a:t>
            </a:r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çalıştırıp</a:t>
            </a:r>
            <a:r>
              <a:rPr lang="en-US" dirty="0"/>
              <a:t> </a:t>
            </a:r>
            <a:r>
              <a:rPr lang="en-US" dirty="0" err="1"/>
              <a:t>database’I</a:t>
            </a:r>
            <a:r>
              <a:rPr lang="en-US" dirty="0"/>
              <a:t> </a:t>
            </a:r>
            <a:r>
              <a:rPr lang="en-US" dirty="0" err="1"/>
              <a:t>oluşturduktan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database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çalıştırabilmek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database’e</a:t>
            </a:r>
            <a:r>
              <a:rPr lang="en-US" dirty="0"/>
              <a:t> </a:t>
            </a:r>
            <a:r>
              <a:rPr lang="en-US" dirty="0" err="1"/>
              <a:t>bağlanmamız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Bunun </a:t>
            </a:r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yapıldığını</a:t>
            </a:r>
            <a:r>
              <a:rPr lang="en-US" dirty="0"/>
              <a:t> </a:t>
            </a:r>
            <a:r>
              <a:rPr lang="en-US" dirty="0" err="1"/>
              <a:t>görelim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DDL KOMUTLARI</a:t>
            </a:r>
            <a:endParaRPr lang="tr-T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TABLO OLUŞTURMA, TABLO SİLME, TABLOYA YENİ ALANLAR EKLEME V.B. İŞLERİ YAPAN KOMUTLARDIR. BUNLAR;</a:t>
            </a:r>
            <a:endParaRPr lang="tr-TR"/>
          </a:p>
          <a:p>
            <a:pPr lvl="1"/>
            <a:r>
              <a:rPr lang="tr-TR"/>
              <a:t>CREATE TABLE</a:t>
            </a:r>
            <a:endParaRPr lang="tr-TR"/>
          </a:p>
          <a:p>
            <a:pPr lvl="1"/>
            <a:r>
              <a:rPr lang="tr-TR"/>
              <a:t>CREATE INDEX</a:t>
            </a:r>
            <a:endParaRPr lang="tr-TR"/>
          </a:p>
          <a:p>
            <a:pPr lvl="1"/>
            <a:r>
              <a:rPr lang="tr-TR"/>
              <a:t>DROP TABLE</a:t>
            </a:r>
            <a:endParaRPr lang="tr-TR"/>
          </a:p>
          <a:p>
            <a:pPr lvl="1"/>
            <a:r>
              <a:rPr lang="tr-TR"/>
              <a:t>ALTER TABLE</a:t>
            </a:r>
            <a:endParaRPr lang="tr-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DML KOMUTLARI</a:t>
            </a:r>
            <a:endParaRPr lang="tr-T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TABLOLARDAKİ ALANLAR ÜZERİNDE İŞLEM YAPAN KOMUTLARDIR. BUNLAR;</a:t>
            </a:r>
            <a:endParaRPr lang="tr-TR"/>
          </a:p>
          <a:p>
            <a:pPr lvl="1"/>
            <a:r>
              <a:rPr lang="tr-TR"/>
              <a:t>SELECT</a:t>
            </a:r>
            <a:endParaRPr lang="tr-TR"/>
          </a:p>
          <a:p>
            <a:pPr lvl="1"/>
            <a:r>
              <a:rPr lang="tr-TR"/>
              <a:t>INSERT</a:t>
            </a:r>
            <a:endParaRPr lang="tr-TR"/>
          </a:p>
          <a:p>
            <a:pPr lvl="1"/>
            <a:r>
              <a:rPr lang="tr-TR"/>
              <a:t>UPDATE</a:t>
            </a:r>
            <a:endParaRPr lang="tr-TR"/>
          </a:p>
          <a:p>
            <a:pPr lvl="1"/>
            <a:r>
              <a:rPr lang="tr-TR"/>
              <a:t>DELETE</a:t>
            </a:r>
            <a:endParaRPr 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TEMEL YAPI</a:t>
            </a:r>
            <a:endParaRPr lang="tr-T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DML KOMUTLARINDA TEMEL YAPI AŞAĞIDAKİ GİBİDİR.</a:t>
            </a:r>
            <a:endParaRPr lang="tr-TR"/>
          </a:p>
          <a:p>
            <a:pPr lvl="1"/>
            <a:r>
              <a:rPr lang="tr-TR"/>
              <a:t>SELECT ALAN(LAR)</a:t>
            </a:r>
            <a:endParaRPr lang="tr-TR"/>
          </a:p>
          <a:p>
            <a:pPr lvl="2"/>
            <a:r>
              <a:rPr lang="tr-TR"/>
              <a:t>FROM TABLO ADI IN VERİTABANI</a:t>
            </a:r>
            <a:endParaRPr lang="tr-TR"/>
          </a:p>
          <a:p>
            <a:pPr lvl="2"/>
            <a:r>
              <a:rPr lang="tr-TR"/>
              <a:t>WHERE KOŞUL</a:t>
            </a:r>
            <a:endParaRPr lang="tr-TR"/>
          </a:p>
          <a:p>
            <a:pPr lvl="2"/>
            <a:r>
              <a:rPr lang="tr-TR"/>
              <a:t>GROUP BY ALAN LİSTESİ</a:t>
            </a:r>
            <a:endParaRPr lang="tr-TR"/>
          </a:p>
          <a:p>
            <a:pPr lvl="2"/>
            <a:r>
              <a:rPr lang="tr-TR"/>
              <a:t>HAVING GRUP KISTASI</a:t>
            </a:r>
            <a:endParaRPr lang="tr-TR"/>
          </a:p>
          <a:p>
            <a:pPr lvl="2"/>
            <a:r>
              <a:rPr lang="tr-TR"/>
              <a:t>ORDER BY ALAN LİSTESİ</a:t>
            </a:r>
            <a:endParaRPr 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SELECT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EN ÇOK KULLANILAN KOMUTLARDAN BİRİDİR.</a:t>
            </a:r>
            <a:endParaRPr lang="tr-TR"/>
          </a:p>
          <a:p>
            <a:r>
              <a:rPr lang="tr-TR"/>
              <a:t>VERİTABANINDAN BİR ALAN SEÇMEYE YARAR.</a:t>
            </a:r>
            <a:endParaRPr lang="tr-TR"/>
          </a:p>
          <a:p>
            <a:r>
              <a:rPr lang="tr-TR"/>
              <a:t>SEÇİLEN ALANI BİR SONUÇ TABLOSUNDA SAKLAR.</a:t>
            </a:r>
            <a:endParaRPr lang="tr-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Sorgusu</a:t>
            </a:r>
            <a:r>
              <a:rPr lang="en-US" dirty="0"/>
              <a:t> İle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Getirmek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Tablolardan</a:t>
            </a:r>
            <a:r>
              <a:rPr lang="en-US" dirty="0"/>
              <a:t> </a:t>
            </a:r>
            <a:r>
              <a:rPr lang="en-US" dirty="0" err="1"/>
              <a:t>verilerimizi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“row” </a:t>
            </a:r>
            <a:r>
              <a:rPr lang="en-US" dirty="0" err="1"/>
              <a:t>larımızın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barındırmış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select </a:t>
            </a:r>
            <a:r>
              <a:rPr lang="en-US" dirty="0" err="1"/>
              <a:t>sorgularını</a:t>
            </a:r>
            <a:r>
              <a:rPr lang="en-US" dirty="0"/>
              <a:t> </a:t>
            </a:r>
            <a:r>
              <a:rPr lang="en-US" dirty="0" err="1"/>
              <a:t>yazıyoruz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tıklayıp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içeriğini</a:t>
            </a:r>
            <a:r>
              <a:rPr lang="en-US" dirty="0"/>
              <a:t> </a:t>
            </a:r>
            <a:r>
              <a:rPr lang="en-US" dirty="0" err="1"/>
              <a:t>görüntülediğimiz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select </a:t>
            </a:r>
            <a:r>
              <a:rPr lang="en-US" dirty="0" err="1"/>
              <a:t>sorgusuydu</a:t>
            </a:r>
            <a:r>
              <a:rPr lang="en-US" dirty="0"/>
              <a:t>. </a:t>
            </a: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yazıyoruz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bakalım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/>
              <a:t>“select id, name, surname from users”</a:t>
            </a:r>
            <a:endParaRPr lang="en-US" dirty="0"/>
          </a:p>
          <a:p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sorguyu</a:t>
            </a:r>
            <a:r>
              <a:rPr lang="en-US" dirty="0"/>
              <a:t> </a:t>
            </a:r>
            <a:r>
              <a:rPr lang="en-US" dirty="0" err="1"/>
              <a:t>konsolda</a:t>
            </a:r>
            <a:r>
              <a:rPr lang="en-US" dirty="0"/>
              <a:t> </a:t>
            </a:r>
            <a:r>
              <a:rPr lang="en-US" dirty="0" err="1"/>
              <a:t>çalıştırdığımızda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tablodaki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dataları</a:t>
            </a:r>
            <a:r>
              <a:rPr lang="en-US" dirty="0"/>
              <a:t> </a:t>
            </a:r>
            <a:r>
              <a:rPr lang="en-US" dirty="0" err="1"/>
              <a:t>görüntüleyebiliriz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select’den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vermis </a:t>
            </a:r>
            <a:r>
              <a:rPr lang="en-US" dirty="0" err="1"/>
              <a:t>olduklarımız</a:t>
            </a:r>
            <a:r>
              <a:rPr lang="en-US" dirty="0"/>
              <a:t> “column” </a:t>
            </a:r>
            <a:r>
              <a:rPr lang="en-US" dirty="0" err="1"/>
              <a:t>isimleri</a:t>
            </a:r>
            <a:r>
              <a:rPr lang="en-US" dirty="0"/>
              <a:t> from dan </a:t>
            </a:r>
            <a:r>
              <a:rPr lang="en-US" dirty="0" err="1"/>
              <a:t>sonra</a:t>
            </a:r>
            <a:r>
              <a:rPr lang="en-US" dirty="0"/>
              <a:t> vermis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adıdır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Burad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column’ları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istediğimizde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* </a:t>
            </a:r>
            <a:r>
              <a:rPr lang="en-US" dirty="0" err="1"/>
              <a:t>ifadesini</a:t>
            </a:r>
            <a:r>
              <a:rPr lang="en-US" dirty="0"/>
              <a:t> de </a:t>
            </a:r>
            <a:r>
              <a:rPr lang="en-US" dirty="0" err="1"/>
              <a:t>kullanabilir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“select * from users”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Veri </a:t>
            </a:r>
            <a:r>
              <a:rPr lang="tr-TR" sz="3200" i="1" dirty="0"/>
              <a:t>ve</a:t>
            </a:r>
            <a:r>
              <a:rPr lang="tr-TR" sz="4000" dirty="0"/>
              <a:t> Bilgi Nedir?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Veri</a:t>
            </a:r>
            <a:endParaRPr lang="tr-TR" b="1" dirty="0"/>
          </a:p>
          <a:p>
            <a:pPr lvl="1"/>
            <a:r>
              <a:rPr lang="tr-TR" sz="1600" b="1" dirty="0"/>
              <a:t>Veri</a:t>
            </a:r>
            <a:r>
              <a:rPr lang="tr-TR" sz="1600" i="1" dirty="0"/>
              <a:t>(</a:t>
            </a:r>
            <a:r>
              <a:rPr lang="tr-TR" sz="1600" i="1" dirty="0" err="1"/>
              <a:t>ing.</a:t>
            </a:r>
            <a:r>
              <a:rPr lang="tr-TR" sz="1600" i="1" dirty="0"/>
              <a:t> ve </a:t>
            </a:r>
            <a:r>
              <a:rPr lang="tr-TR" sz="1600" i="1" dirty="0" err="1"/>
              <a:t>lat.</a:t>
            </a:r>
            <a:r>
              <a:rPr lang="tr-TR" sz="1600" i="1" dirty="0"/>
              <a:t> </a:t>
            </a:r>
            <a:r>
              <a:rPr lang="tr-TR" sz="1600" i="1" dirty="0" err="1"/>
              <a:t>datum</a:t>
            </a:r>
            <a:r>
              <a:rPr lang="tr-TR" sz="1600" i="1" dirty="0"/>
              <a:t>; ç. data)</a:t>
            </a:r>
            <a:r>
              <a:rPr lang="tr-TR" sz="1600" dirty="0"/>
              <a:t>, </a:t>
            </a:r>
            <a:r>
              <a:rPr lang="tr-TR" sz="1600" b="1" dirty="0"/>
              <a:t>ham</a:t>
            </a:r>
            <a:r>
              <a:rPr lang="tr-TR" sz="1600" i="1" dirty="0"/>
              <a:t>(işlenmemiş)</a:t>
            </a:r>
            <a:r>
              <a:rPr lang="tr-TR" sz="1600" dirty="0"/>
              <a:t> gerçek enformasyon parçacığına verilen isimdir. Veriler ölçüm, sayım, deney, gözlem ya da araştırma yolu ile elde edilmektedir. </a:t>
            </a:r>
            <a:r>
              <a:rPr lang="tr-TR" sz="1600" i="1" dirty="0"/>
              <a:t>(</a:t>
            </a:r>
            <a:r>
              <a:rPr lang="tr-TR" sz="1600" i="1" dirty="0">
                <a:hlinkClick r:id="rId1"/>
              </a:rPr>
              <a:t>https://tr.wikipedia.org/wiki/Veri</a:t>
            </a:r>
            <a:r>
              <a:rPr lang="tr-TR" sz="1600" i="1" dirty="0"/>
              <a:t>)</a:t>
            </a:r>
            <a:endParaRPr lang="tr-TR" sz="1600" i="1" dirty="0"/>
          </a:p>
          <a:p>
            <a:r>
              <a:rPr lang="tr-TR" b="1" dirty="0"/>
              <a:t>Bilgi</a:t>
            </a:r>
            <a:endParaRPr lang="tr-TR" b="1" dirty="0"/>
          </a:p>
          <a:p>
            <a:pPr lvl="1"/>
            <a:r>
              <a:rPr lang="tr-TR" sz="1600" dirty="0"/>
              <a:t>Toplanan </a:t>
            </a:r>
            <a:r>
              <a:rPr lang="tr-TR" sz="1600" b="1" dirty="0"/>
              <a:t>verilerin işlenmesi sonucunda ortaya çıkan</a:t>
            </a:r>
            <a:r>
              <a:rPr lang="tr-TR" sz="1600" dirty="0"/>
              <a:t> anlamlandırılmış </a:t>
            </a:r>
            <a:r>
              <a:rPr lang="tr-TR" sz="1600" b="1" dirty="0"/>
              <a:t>veri bütünü</a:t>
            </a:r>
            <a:r>
              <a:rPr lang="tr-TR" sz="1600" dirty="0"/>
              <a:t>dür.</a:t>
            </a:r>
            <a:endParaRPr lang="tr-TR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Sorgusu</a:t>
            </a:r>
            <a:r>
              <a:rPr lang="en-US" dirty="0"/>
              <a:t> İle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Getirmek</a:t>
            </a:r>
            <a:endParaRPr lang="tr-T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SELECT ALAN(ALANLAR)  FROM TABLO</a:t>
            </a:r>
            <a:endParaRPr lang="tr-TR" dirty="0"/>
          </a:p>
          <a:p>
            <a:r>
              <a:rPr lang="tr-TR" dirty="0"/>
              <a:t>ÖRNEĞİN “</a:t>
            </a:r>
            <a:r>
              <a:rPr lang="en-US" dirty="0"/>
              <a:t>Employee</a:t>
            </a:r>
            <a:r>
              <a:rPr lang="tr-TR" dirty="0"/>
              <a:t>” İSİMLİ BİR TABLO OLDUĞUNU DÜŞÜNELİM.</a:t>
            </a:r>
            <a:endParaRPr lang="tr-TR" dirty="0"/>
          </a:p>
          <a:p>
            <a:r>
              <a:rPr lang="tr-TR" dirty="0"/>
              <a:t>BU TABLODA “</a:t>
            </a:r>
            <a:r>
              <a:rPr lang="en-US" dirty="0"/>
              <a:t>surname</a:t>
            </a:r>
            <a:r>
              <a:rPr lang="tr-TR" dirty="0"/>
              <a:t>”, “</a:t>
            </a:r>
            <a:r>
              <a:rPr lang="en-US" dirty="0"/>
              <a:t>name</a:t>
            </a:r>
            <a:r>
              <a:rPr lang="tr-TR" dirty="0"/>
              <a:t>”, “</a:t>
            </a:r>
            <a:r>
              <a:rPr lang="en-US" dirty="0"/>
              <a:t>address</a:t>
            </a:r>
            <a:r>
              <a:rPr lang="tr-TR" dirty="0"/>
              <a:t>” VE “</a:t>
            </a:r>
            <a:r>
              <a:rPr lang="en-US" dirty="0"/>
              <a:t>city</a:t>
            </a:r>
            <a:r>
              <a:rPr lang="tr-TR" dirty="0"/>
              <a:t>” ALANLARI OLSUN.</a:t>
            </a:r>
            <a:endParaRPr lang="tr-T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SELECT KULLANIMI</a:t>
            </a: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tr-TR" dirty="0"/>
              <a:t>u tabloda personelin sadece adlarını ve soyadlarını görmek istiyorsak şu kodu yazmalıyız.</a:t>
            </a:r>
            <a:endParaRPr lang="tr-TR" dirty="0"/>
          </a:p>
          <a:p>
            <a:pPr lvl="1"/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en-US" dirty="0"/>
              <a:t>name</a:t>
            </a:r>
            <a:r>
              <a:rPr lang="tr-TR" dirty="0"/>
              <a:t>, </a:t>
            </a:r>
            <a:r>
              <a:rPr lang="en-US" dirty="0"/>
              <a:t>surname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en-US" dirty="0"/>
              <a:t>employee</a:t>
            </a:r>
            <a:endParaRPr lang="tr-TR" dirty="0"/>
          </a:p>
          <a:p>
            <a:r>
              <a:rPr lang="tr-TR" dirty="0"/>
              <a:t>tüm alanları seçmek için şu kodlar yazılmalı:</a:t>
            </a:r>
            <a:endParaRPr lang="tr-TR" dirty="0"/>
          </a:p>
          <a:p>
            <a:pPr lvl="1"/>
            <a:r>
              <a:rPr lang="tr-TR" dirty="0" err="1"/>
              <a:t>select</a:t>
            </a:r>
            <a:r>
              <a:rPr lang="tr-TR" dirty="0"/>
              <a:t> *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WHERE</a:t>
            </a:r>
            <a:endParaRPr lang="tr-T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tr-TR" dirty="0"/>
              <a:t>u komut alanlardan belli koşullara uyan verileri seçer.</a:t>
            </a:r>
            <a:endParaRPr lang="tr-TR" dirty="0"/>
          </a:p>
          <a:p>
            <a:pPr lvl="1"/>
            <a:r>
              <a:rPr lang="tr-TR" dirty="0" err="1"/>
              <a:t>select</a:t>
            </a:r>
            <a:r>
              <a:rPr lang="tr-TR" dirty="0"/>
              <a:t> alan(</a:t>
            </a:r>
            <a:r>
              <a:rPr lang="tr-TR" dirty="0" err="1"/>
              <a:t>lar</a:t>
            </a:r>
            <a:r>
              <a:rPr lang="tr-TR" dirty="0"/>
              <a:t>) </a:t>
            </a:r>
            <a:r>
              <a:rPr lang="tr-TR" dirty="0" err="1"/>
              <a:t>from</a:t>
            </a:r>
            <a:r>
              <a:rPr lang="tr-TR" dirty="0"/>
              <a:t> tablo </a:t>
            </a:r>
            <a:r>
              <a:rPr lang="tr-TR" dirty="0" err="1"/>
              <a:t>where</a:t>
            </a:r>
            <a:r>
              <a:rPr lang="tr-TR" dirty="0"/>
              <a:t> koşul</a:t>
            </a:r>
            <a:endParaRPr lang="tr-TR" dirty="0"/>
          </a:p>
          <a:p>
            <a:r>
              <a:rPr lang="tr-TR" dirty="0"/>
              <a:t>şeklinde kullanılır.</a:t>
            </a:r>
            <a:endParaRPr lang="tr-T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KULLANILAN İŞLEÇLER</a:t>
            </a:r>
            <a:endParaRPr lang="tr-T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=</a:t>
            </a:r>
            <a:endParaRPr lang="tr-TR" dirty="0"/>
          </a:p>
          <a:p>
            <a:r>
              <a:rPr lang="tr-TR" dirty="0"/>
              <a:t>&lt;&gt;</a:t>
            </a:r>
            <a:endParaRPr lang="tr-TR" dirty="0"/>
          </a:p>
          <a:p>
            <a:r>
              <a:rPr lang="tr-TR" dirty="0"/>
              <a:t>&lt;</a:t>
            </a:r>
            <a:endParaRPr lang="tr-TR" dirty="0"/>
          </a:p>
          <a:p>
            <a:r>
              <a:rPr lang="tr-TR" dirty="0"/>
              <a:t>&gt;</a:t>
            </a:r>
            <a:endParaRPr lang="tr-TR" dirty="0"/>
          </a:p>
          <a:p>
            <a:r>
              <a:rPr lang="tr-TR" dirty="0"/>
              <a:t>&gt;=</a:t>
            </a:r>
            <a:endParaRPr lang="tr-TR" dirty="0"/>
          </a:p>
          <a:p>
            <a:r>
              <a:rPr lang="tr-TR" dirty="0"/>
              <a:t>&lt;=</a:t>
            </a:r>
            <a:endParaRPr lang="tr-TR" dirty="0"/>
          </a:p>
          <a:p>
            <a:r>
              <a:rPr lang="tr-TR" dirty="0"/>
              <a:t>BEETWEEN</a:t>
            </a:r>
            <a:endParaRPr lang="tr-TR" dirty="0"/>
          </a:p>
          <a:p>
            <a:r>
              <a:rPr lang="tr-TR" dirty="0"/>
              <a:t>LIKE</a:t>
            </a:r>
            <a:endParaRPr lang="en-US" dirty="0"/>
          </a:p>
          <a:p>
            <a:r>
              <a:rPr lang="en-US" dirty="0"/>
              <a:t>IN</a:t>
            </a:r>
            <a:endParaRPr lang="en-US" dirty="0"/>
          </a:p>
          <a:p>
            <a:r>
              <a:rPr lang="en-US" dirty="0"/>
              <a:t>NOT IN</a:t>
            </a:r>
            <a:endParaRPr lang="en-US" dirty="0"/>
          </a:p>
          <a:p>
            <a:r>
              <a:rPr lang="en-US" dirty="0"/>
              <a:t>Is Null</a:t>
            </a:r>
            <a:endParaRPr lang="en-US" dirty="0"/>
          </a:p>
          <a:p>
            <a:r>
              <a:rPr lang="en-US" dirty="0"/>
              <a:t>Is Not Null</a:t>
            </a:r>
            <a:endParaRPr lang="tr-T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WHERE</a:t>
            </a:r>
            <a:endParaRPr lang="tr-T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</a:t>
            </a:r>
            <a:r>
              <a:rPr lang="tr-TR" dirty="0"/>
              <a:t> </a:t>
            </a:r>
            <a:r>
              <a:rPr lang="en-US" dirty="0" err="1"/>
              <a:t>tablosunda</a:t>
            </a:r>
            <a:r>
              <a:rPr lang="tr-TR" dirty="0"/>
              <a:t> </a:t>
            </a:r>
            <a:r>
              <a:rPr lang="en-US" dirty="0" err="1"/>
              <a:t>Ankara’da</a:t>
            </a:r>
            <a:r>
              <a:rPr lang="tr-TR" dirty="0"/>
              <a:t> </a:t>
            </a:r>
            <a:r>
              <a:rPr lang="en-US" dirty="0" err="1"/>
              <a:t>oturan</a:t>
            </a:r>
            <a:r>
              <a:rPr lang="en-US" dirty="0"/>
              <a:t> </a:t>
            </a:r>
            <a:r>
              <a:rPr lang="en-US" dirty="0" err="1"/>
              <a:t>elemanları</a:t>
            </a:r>
            <a:r>
              <a:rPr lang="en-US" dirty="0"/>
              <a:t> </a:t>
            </a:r>
            <a:r>
              <a:rPr lang="en-US" dirty="0" err="1"/>
              <a:t>seçmek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tr-TR" dirty="0"/>
              <a:t>:</a:t>
            </a:r>
            <a:endParaRPr lang="tr-TR" dirty="0"/>
          </a:p>
          <a:p>
            <a:pPr lvl="1"/>
            <a:r>
              <a:rPr lang="tr-TR" dirty="0"/>
              <a:t>SELECT * FROM </a:t>
            </a:r>
            <a:r>
              <a:rPr lang="en-US" dirty="0"/>
              <a:t>employee</a:t>
            </a:r>
            <a:r>
              <a:rPr lang="tr-TR" dirty="0"/>
              <a:t> WHERE </a:t>
            </a:r>
            <a:r>
              <a:rPr lang="en-US" dirty="0"/>
              <a:t>city</a:t>
            </a:r>
            <a:r>
              <a:rPr lang="tr-TR" dirty="0"/>
              <a:t>=“</a:t>
            </a:r>
            <a:r>
              <a:rPr lang="en-US" dirty="0"/>
              <a:t>Ankara</a:t>
            </a:r>
            <a:r>
              <a:rPr lang="tr-TR" dirty="0"/>
              <a:t>”</a:t>
            </a:r>
            <a:r>
              <a:rPr lang="en-US" dirty="0"/>
              <a:t>;</a:t>
            </a:r>
            <a:endParaRPr lang="tr-TR" dirty="0"/>
          </a:p>
          <a:p>
            <a:r>
              <a:rPr lang="en-US" dirty="0" err="1"/>
              <a:t>Yazılmalıdır</a:t>
            </a:r>
            <a:r>
              <a:rPr lang="en-US" dirty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AND &amp; OR</a:t>
            </a:r>
            <a:endParaRPr lang="tr-T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WHERE </a:t>
            </a:r>
            <a:r>
              <a:rPr lang="en-US" dirty="0" err="1"/>
              <a:t>komutunda</a:t>
            </a:r>
            <a:r>
              <a:rPr lang="tr-TR" dirty="0"/>
              <a:t>  2 </a:t>
            </a:r>
            <a:r>
              <a:rPr lang="en-US" dirty="0" err="1"/>
              <a:t>veya</a:t>
            </a:r>
            <a:r>
              <a:rPr lang="tr-TR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koşulun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pPr lvl="1"/>
            <a:r>
              <a:rPr lang="tr-TR" dirty="0"/>
              <a:t>SELECT * FROM </a:t>
            </a:r>
            <a:r>
              <a:rPr lang="en-US" dirty="0"/>
              <a:t>Employee</a:t>
            </a:r>
            <a:endParaRPr lang="tr-TR" dirty="0"/>
          </a:p>
          <a:p>
            <a:pPr lvl="1"/>
            <a:r>
              <a:rPr lang="tr-TR" dirty="0"/>
              <a:t>WHERE </a:t>
            </a:r>
            <a:r>
              <a:rPr lang="en-US" dirty="0"/>
              <a:t>name</a:t>
            </a:r>
            <a:r>
              <a:rPr lang="tr-TR" dirty="0"/>
              <a:t>=“</a:t>
            </a:r>
            <a:r>
              <a:rPr lang="en-US" dirty="0"/>
              <a:t>Burak</a:t>
            </a:r>
            <a:r>
              <a:rPr lang="tr-TR" dirty="0"/>
              <a:t>” AND </a:t>
            </a:r>
            <a:r>
              <a:rPr lang="en-US" dirty="0" err="1"/>
              <a:t>soyad</a:t>
            </a:r>
            <a:r>
              <a:rPr lang="tr-TR" dirty="0"/>
              <a:t>=“</a:t>
            </a:r>
            <a:r>
              <a:rPr lang="en-US" dirty="0"/>
              <a:t>Gül</a:t>
            </a:r>
            <a:r>
              <a:rPr lang="tr-TR" dirty="0"/>
              <a:t>”</a:t>
            </a:r>
            <a:endParaRPr lang="tr-T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&amp; </a:t>
            </a:r>
            <a:r>
              <a:rPr lang="en-US" dirty="0" err="1"/>
              <a:t>ilike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650" y="1436158"/>
            <a:ext cx="10659110" cy="5704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LIKE  </a:t>
            </a:r>
            <a:r>
              <a:rPr lang="en-US" dirty="0" err="1"/>
              <a:t>ifadesi</a:t>
            </a:r>
            <a:r>
              <a:rPr lang="en-US" dirty="0"/>
              <a:t>  </a:t>
            </a:r>
            <a:r>
              <a:rPr lang="en-US" dirty="0" err="1"/>
              <a:t>verilerde</a:t>
            </a:r>
            <a:r>
              <a:rPr lang="en-US" dirty="0"/>
              <a:t> her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aratmak</a:t>
            </a:r>
            <a:r>
              <a:rPr lang="en-US" dirty="0"/>
              <a:t> </a:t>
            </a:r>
            <a:r>
              <a:rPr lang="en-US" dirty="0" err="1"/>
              <a:t>istersek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ifadeyi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r>
              <a:rPr lang="en-US" dirty="0"/>
              <a:t>. ILIKE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bulunmayan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o 4"/>
          <p:cNvGraphicFramePr>
            <a:graphicFrameLocks noGrp="1"/>
          </p:cNvGraphicFramePr>
          <p:nvPr/>
        </p:nvGraphicFramePr>
        <p:xfrm>
          <a:off x="777240" y="2006600"/>
          <a:ext cx="1065911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/>
                <a:gridCol w="5329555"/>
              </a:tblGrid>
              <a:tr h="340018">
                <a:tc>
                  <a:txBody>
                    <a:bodyPr/>
                    <a:lstStyle/>
                    <a:p>
                      <a:r>
                        <a:rPr lang="en-US" dirty="0" err="1"/>
                        <a:t>Sorgu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Açıklama</a:t>
                      </a:r>
                      <a:endParaRPr lang="en-US" dirty="0"/>
                    </a:p>
                  </a:txBody>
                  <a:tcPr/>
                </a:tc>
              </a:tr>
              <a:tr h="340018">
                <a:tc>
                  <a:txBody>
                    <a:bodyPr/>
                    <a:lstStyle/>
                    <a:p>
                      <a:r>
                        <a:rPr lang="en-US" dirty="0"/>
                        <a:t>where 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‘% 200’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tr-TR" altLang="en-US" dirty="0" err="1"/>
                        <a:t>biten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40018">
                <a:tc>
                  <a:txBody>
                    <a:bodyPr/>
                    <a:lstStyle/>
                    <a:p>
                      <a:r>
                        <a:rPr lang="en-US" dirty="0"/>
                        <a:t>where 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‘% 200%’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altLang="en-US" dirty="0"/>
                        <a:t>içerisinde 200 olan değerleri bulur</a:t>
                      </a:r>
                      <a:endParaRPr lang="tr-TR" altLang="en-US" dirty="0"/>
                    </a:p>
                  </a:txBody>
                  <a:tcPr/>
                </a:tc>
              </a:tr>
              <a:tr h="595032">
                <a:tc>
                  <a:txBody>
                    <a:bodyPr/>
                    <a:lstStyle/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‘_00%’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İkinci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üçüncü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pozisyonlarda</a:t>
                      </a:r>
                      <a:r>
                        <a:rPr lang="en-US" dirty="0"/>
                        <a:t> 00 </a:t>
                      </a:r>
                      <a:r>
                        <a:rPr lang="en-US" dirty="0" err="1"/>
                        <a:t>olan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95032">
                <a:tc>
                  <a:txBody>
                    <a:bodyPr/>
                    <a:lstStyle/>
                    <a:p>
                      <a:r>
                        <a:rPr lang="en-US" dirty="0"/>
                        <a:t>where 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‘2 _% _%’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başlar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uzunluk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az</a:t>
                      </a:r>
                      <a:r>
                        <a:rPr lang="en-US" dirty="0"/>
                        <a:t> 3 </a:t>
                      </a:r>
                      <a:r>
                        <a:rPr lang="en-US" dirty="0" err="1"/>
                        <a:t>karakter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40018">
                <a:tc>
                  <a:txBody>
                    <a:bodyPr/>
                    <a:lstStyle/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‘% 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tr-TR" altLang="en-US" dirty="0" err="1"/>
                        <a:t>başlayan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95032">
                <a:tc>
                  <a:txBody>
                    <a:bodyPr/>
                    <a:lstStyle/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‘_2% 3’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Ikinci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konumda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bir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3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sona</a:t>
                      </a:r>
                      <a:r>
                        <a:rPr lang="tr-TR" altLang="en-US" dirty="0" err="1"/>
                        <a:t> eren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herhangi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95032">
                <a:tc>
                  <a:txBody>
                    <a:bodyPr/>
                    <a:lstStyle/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metin</a:t>
                      </a:r>
                      <a:r>
                        <a:rPr lang="en-US" dirty="0"/>
                        <a:t> LIKE ‘2___3’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başlayan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3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basamaklı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sayı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içindeki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değerleri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bulur</a:t>
                      </a:r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40018">
                <a:tc>
                  <a:txBody>
                    <a:bodyPr/>
                    <a:lstStyle/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ilike</a:t>
                      </a:r>
                      <a:r>
                        <a:rPr lang="en-US" dirty="0"/>
                        <a:t> ‘</a:t>
                      </a:r>
                      <a:r>
                        <a:rPr lang="en-US" dirty="0" err="1"/>
                        <a:t>ahmet</a:t>
                      </a:r>
                      <a:r>
                        <a:rPr lang="en-US" dirty="0"/>
                        <a:t>%’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Ahmet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başlayanları</a:t>
                      </a:r>
                      <a:r>
                        <a:rPr lang="en-US" dirty="0"/>
                        <a:t> arar.</a:t>
                      </a:r>
                      <a:r>
                        <a:rPr lang="tr-TR" altLang="en-US" dirty="0"/>
                        <a:t>(ignore case)</a:t>
                      </a:r>
                      <a:endParaRPr lang="tr-TR" altLang="en-US" dirty="0"/>
                    </a:p>
                  </a:txBody>
                  <a:tcPr/>
                </a:tc>
              </a:tr>
              <a:tr h="340018">
                <a:tc>
                  <a:txBody>
                    <a:bodyPr/>
                    <a:lstStyle/>
                    <a:p>
                      <a:r>
                        <a:rPr lang="en-US" dirty="0"/>
                        <a:t> where </a:t>
                      </a:r>
                      <a:r>
                        <a:rPr lang="en-US" dirty="0" err="1"/>
                        <a:t>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ilike</a:t>
                      </a:r>
                      <a:r>
                        <a:rPr lang="en-US" dirty="0"/>
                        <a:t> ‘%</a:t>
                      </a:r>
                      <a:r>
                        <a:rPr lang="en-US" dirty="0" err="1"/>
                        <a:t>ahmet</a:t>
                      </a:r>
                      <a:r>
                        <a:rPr lang="en-US" dirty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Ahmet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bitenleri</a:t>
                      </a:r>
                      <a:r>
                        <a:rPr lang="en-US" dirty="0"/>
                        <a:t> arar.</a:t>
                      </a:r>
                      <a:r>
                        <a:rPr lang="tr-TR" altLang="en-US" sz="1800" dirty="0">
                          <a:sym typeface="+mn-ea"/>
                        </a:rPr>
                        <a:t>(ignore case)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operatörü</a:t>
            </a:r>
            <a:r>
              <a:rPr lang="en-US" dirty="0"/>
              <a:t> bize </a:t>
            </a:r>
            <a:r>
              <a:rPr lang="en-US" dirty="0" err="1"/>
              <a:t>sorgularımızı</a:t>
            </a:r>
            <a:r>
              <a:rPr lang="en-US" dirty="0"/>
              <a:t> </a:t>
            </a:r>
            <a:r>
              <a:rPr lang="en-US" dirty="0" err="1"/>
              <a:t>yazarken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alanın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 </a:t>
            </a:r>
            <a:r>
              <a:rPr lang="en-US" dirty="0" err="1"/>
              <a:t>içerisinden</a:t>
            </a:r>
            <a:r>
              <a:rPr lang="en-US" dirty="0"/>
              <a:t> </a:t>
            </a:r>
            <a:r>
              <a:rPr lang="en-US" dirty="0" err="1"/>
              <a:t>çekmemize</a:t>
            </a:r>
            <a:r>
              <a:rPr lang="en-US" dirty="0"/>
              <a:t> </a:t>
            </a:r>
            <a:r>
              <a:rPr lang="en-US" dirty="0" err="1"/>
              <a:t>imkân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kolon_isimleri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tablo_adi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kolon_adi</a:t>
            </a:r>
            <a:r>
              <a:rPr lang="en-US" dirty="0"/>
              <a:t> IN (değer1,değer2,…);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</p:nvPr>
        </p:nvGraphicFramePr>
        <p:xfrm>
          <a:off x="381000" y="2034540"/>
          <a:ext cx="5715000" cy="278892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ID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B04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604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ISIM</a:t>
                      </a:r>
                      <a:endParaRPr lang="en-US" b="0" dirty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B04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4F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05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YAS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704F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7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405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1</a:t>
                      </a:r>
                      <a:endParaRPr lang="en-US" b="0" dirty="0">
                        <a:effectLst/>
                      </a:endParaRP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105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4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5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Ali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105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5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22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2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5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5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2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B05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5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5F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Veli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B05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5F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18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605F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5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C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3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702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5F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4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Selami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702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76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19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D07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C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C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C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4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307E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81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Ayşe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307E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76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82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26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B07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C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86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5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08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81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8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Ahmet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F08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D5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82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C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18</a:t>
                      </a:r>
                      <a:endParaRPr lang="en-US" b="0" dirty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00D5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6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86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C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/>
        </p:nvGraphicFramePr>
        <p:xfrm>
          <a:off x="6106795" y="1592580"/>
          <a:ext cx="5715000" cy="3672840"/>
        </p:xfrm>
        <a:graphic>
          <a:graphicData uri="http://schemas.openxmlformats.org/drawingml/2006/table">
            <a:tbl>
              <a:tblPr/>
              <a:tblGrid>
                <a:gridCol w="2857500"/>
                <a:gridCol w="28575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Select ISIM, YAS FROM UYE WHERE YAS IN(18,19)</a:t>
                      </a:r>
                      <a:endParaRPr lang="en-US" b="0">
                        <a:effectLst/>
                      </a:endParaRPr>
                    </a:p>
                    <a:p>
                      <a:pPr algn="l" fontAlgn="base"/>
                      <a:r>
                        <a:rPr lang="en-US" b="0" i="1">
                          <a:effectLst/>
                        </a:rPr>
                        <a:t>*Bu sorgu ile 18 ve 19 yaşında olan kişilerin isim ve yaş değerlerini öğreniyoruz.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204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4E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i-FI" b="0" dirty="0">
                          <a:effectLst/>
                        </a:rPr>
                        <a:t>Veli 18</a:t>
                      </a:r>
                      <a:endParaRPr lang="fi-FI" b="0" dirty="0">
                        <a:effectLst/>
                      </a:endParaRPr>
                    </a:p>
                    <a:p>
                      <a:pPr algn="l" fontAlgn="base"/>
                      <a:r>
                        <a:rPr lang="fi-FI" b="0" dirty="0">
                          <a:effectLst/>
                        </a:rPr>
                        <a:t>Selami 19</a:t>
                      </a:r>
                      <a:endParaRPr lang="fi-FI" b="0" dirty="0">
                        <a:effectLst/>
                      </a:endParaRPr>
                    </a:p>
                    <a:p>
                      <a:pPr algn="l" fontAlgn="base"/>
                      <a:r>
                        <a:rPr lang="fi-FI" b="0" dirty="0">
                          <a:effectLst/>
                        </a:rPr>
                        <a:t>Ahmet 18</a:t>
                      </a:r>
                      <a:endParaRPr lang="fi-FI" b="0" dirty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204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0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704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Select ISIM, YAS FROM UYE WHERE ISIM IN(‘Ali’,’Ahmet’)</a:t>
                      </a:r>
                      <a:endParaRPr lang="en-US" b="0">
                        <a:effectLst/>
                      </a:endParaRPr>
                    </a:p>
                    <a:p>
                      <a:pPr algn="l" fontAlgn="base"/>
                      <a:r>
                        <a:rPr lang="en-US" b="0" i="1">
                          <a:effectLst/>
                        </a:rPr>
                        <a:t>*Bu sorgu ile ismi Ali ve Ahmet olan kişilerin isim ve yaş değerlerini öğreniyoruz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405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E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Ali 22</a:t>
                      </a:r>
                      <a:endParaRPr lang="en-US" b="0" dirty="0">
                        <a:effectLst/>
                      </a:endParaRPr>
                    </a:p>
                    <a:p>
                      <a:pPr algn="l" fontAlgn="base"/>
                      <a:r>
                        <a:rPr lang="en-US" b="0" dirty="0">
                          <a:effectLst/>
                        </a:rPr>
                        <a:t>Ahmet 18</a:t>
                      </a:r>
                      <a:endParaRPr lang="en-US" b="0" dirty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405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C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4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5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in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dışındaki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kolon_isimleri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tablo_adi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kolon_adi</a:t>
            </a:r>
            <a:r>
              <a:rPr lang="en-US" dirty="0"/>
              <a:t> NOT IN (değer1,değer2,…);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Veritabanı</a:t>
            </a:r>
            <a:r>
              <a:rPr lang="tr-TR" sz="4000" dirty="0"/>
              <a:t> Nedir?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Birbiriyle </a:t>
            </a:r>
            <a:r>
              <a:rPr lang="tr-TR" sz="1600" b="1" dirty="0"/>
              <a:t>ilişkili</a:t>
            </a:r>
            <a:r>
              <a:rPr lang="tr-TR" sz="1600" dirty="0"/>
              <a:t> ya da </a:t>
            </a:r>
            <a:r>
              <a:rPr lang="tr-TR" sz="1600" b="1" dirty="0"/>
              <a:t>ilişkisiz</a:t>
            </a:r>
            <a:r>
              <a:rPr lang="tr-TR" sz="1600" dirty="0"/>
              <a:t> verilerin </a:t>
            </a:r>
            <a:r>
              <a:rPr lang="tr-TR" sz="1600" b="1" dirty="0"/>
              <a:t>belirli bir düzen içerisinde depolandığı</a:t>
            </a:r>
            <a:r>
              <a:rPr lang="tr-TR" sz="1600" dirty="0"/>
              <a:t> özel yazılımlardır.</a:t>
            </a:r>
            <a:endParaRPr lang="tr-TR" sz="1600" dirty="0"/>
          </a:p>
          <a:p>
            <a:r>
              <a:rPr lang="tr-TR" sz="1600" dirty="0"/>
              <a:t>Ticari bir </a:t>
            </a:r>
            <a:r>
              <a:rPr lang="tr-TR" sz="1600" dirty="0" err="1"/>
              <a:t>veritabanı</a:t>
            </a:r>
            <a:r>
              <a:rPr lang="tr-TR" sz="1600" dirty="0"/>
              <a:t> yazılımı en temel seviyede </a:t>
            </a:r>
            <a:r>
              <a:rPr lang="tr-TR" sz="1600" b="1" dirty="0"/>
              <a:t>ANSI-SQL standardı</a:t>
            </a:r>
            <a:r>
              <a:rPr lang="tr-TR" sz="1600" dirty="0"/>
              <a:t>nı desteklemek zorundadır.</a:t>
            </a:r>
            <a:endParaRPr lang="tr-TR" sz="1600" dirty="0"/>
          </a:p>
          <a:p>
            <a:r>
              <a:rPr lang="tr-TR" sz="1600" dirty="0" err="1"/>
              <a:t>Veritabanlarındaki</a:t>
            </a:r>
            <a:r>
              <a:rPr lang="tr-TR" sz="1600" dirty="0"/>
              <a:t> veriler </a:t>
            </a:r>
            <a:r>
              <a:rPr lang="tr-TR" sz="1600" b="1" dirty="0"/>
              <a:t>sorgulanabilir</a:t>
            </a:r>
            <a:r>
              <a:rPr lang="tr-TR" sz="1600" dirty="0"/>
              <a:t>, </a:t>
            </a:r>
            <a:r>
              <a:rPr lang="tr-TR" sz="1600" b="1" dirty="0"/>
              <a:t>değiştirilebilir</a:t>
            </a:r>
            <a:r>
              <a:rPr lang="tr-TR" sz="1600" dirty="0"/>
              <a:t> ve </a:t>
            </a:r>
            <a:r>
              <a:rPr lang="tr-TR" sz="1600" b="1" dirty="0"/>
              <a:t>silinebilirlerdir</a:t>
            </a:r>
            <a:r>
              <a:rPr lang="tr-TR" sz="1600" dirty="0"/>
              <a:t>.</a:t>
            </a:r>
            <a:endParaRPr lang="tr-TR" sz="1600" dirty="0"/>
          </a:p>
          <a:p>
            <a:r>
              <a:rPr lang="tr-TR" sz="1600" dirty="0" err="1"/>
              <a:t>Veritabanı</a:t>
            </a:r>
            <a:r>
              <a:rPr lang="tr-TR" sz="1600" dirty="0"/>
              <a:t> veriyi </a:t>
            </a:r>
            <a:r>
              <a:rPr lang="tr-TR" sz="1600" b="1" dirty="0"/>
              <a:t>disk üzerinde tutar</a:t>
            </a:r>
            <a:r>
              <a:rPr lang="tr-TR" sz="1600" dirty="0"/>
              <a:t>. Yani </a:t>
            </a:r>
            <a:r>
              <a:rPr lang="tr-TR" sz="1600" b="1" dirty="0"/>
              <a:t>veriler bilgisayara kayıtlıdır</a:t>
            </a:r>
            <a:r>
              <a:rPr lang="tr-TR" sz="1600" dirty="0"/>
              <a:t>. Ancak bunlar normal dosya formatında olmadığı için kullanıcılar tarafından bu verilere erişilemez. Bu verilere sadece ilgili </a:t>
            </a:r>
            <a:r>
              <a:rPr lang="tr-TR" sz="1600" b="1" dirty="0" err="1"/>
              <a:t>veritabanı</a:t>
            </a:r>
            <a:r>
              <a:rPr lang="tr-TR" sz="1600" b="1" dirty="0"/>
              <a:t> yazılımının SQL motoru tarafından erişilebilir</a:t>
            </a:r>
            <a:r>
              <a:rPr lang="tr-TR" sz="1600" dirty="0"/>
              <a:t>.</a:t>
            </a:r>
            <a:endParaRPr lang="tr-TR" sz="1600" dirty="0"/>
          </a:p>
          <a:p>
            <a:r>
              <a:rPr lang="tr-TR" sz="1600" dirty="0"/>
              <a:t>Bir </a:t>
            </a:r>
            <a:r>
              <a:rPr lang="tr-TR" sz="1600" dirty="0" err="1"/>
              <a:t>veritabanı</a:t>
            </a:r>
            <a:r>
              <a:rPr lang="tr-TR" sz="1600" dirty="0"/>
              <a:t> sistemi kendi SQL sorgu betiğiyle sorgulanabileceği gibi, dış sistemlere entegre amacıyla geliştirilen erişim araçlarıyla</a:t>
            </a:r>
            <a:r>
              <a:rPr lang="tr-TR" sz="1600" i="1" dirty="0"/>
              <a:t>(</a:t>
            </a:r>
            <a:r>
              <a:rPr lang="tr-TR" sz="1600" i="1" dirty="0" err="1"/>
              <a:t>driver</a:t>
            </a:r>
            <a:r>
              <a:rPr lang="tr-TR" sz="1600" i="1" dirty="0"/>
              <a:t>)</a:t>
            </a:r>
            <a:r>
              <a:rPr lang="tr-TR" sz="1600" dirty="0"/>
              <a:t> da sorgulanabilir.</a:t>
            </a:r>
            <a:endParaRPr lang="tr-TR" sz="1600" dirty="0"/>
          </a:p>
          <a:p>
            <a:r>
              <a:rPr lang="tr-TR" sz="1600" dirty="0"/>
              <a:t>Bir </a:t>
            </a:r>
            <a:r>
              <a:rPr lang="tr-TR" sz="1600" dirty="0" err="1"/>
              <a:t>veritabanı</a:t>
            </a:r>
            <a:r>
              <a:rPr lang="tr-TR" sz="1600" dirty="0"/>
              <a:t> programlarken en temel nesnelerden birisi </a:t>
            </a:r>
            <a:r>
              <a:rPr lang="tr-TR" sz="1600" b="1" dirty="0" err="1"/>
              <a:t>connection</a:t>
            </a:r>
            <a:r>
              <a:rPr lang="tr-TR" sz="1600" dirty="0" err="1"/>
              <a:t>’dır</a:t>
            </a:r>
            <a:r>
              <a:rPr lang="tr-TR" sz="1600" dirty="0"/>
              <a:t>. Bu </a:t>
            </a:r>
            <a:r>
              <a:rPr lang="tr-TR" sz="1600" b="1" dirty="0"/>
              <a:t>bağlantı nesnesi</a:t>
            </a:r>
            <a:r>
              <a:rPr lang="tr-TR" sz="1600" dirty="0"/>
              <a:t> sayesinde </a:t>
            </a:r>
            <a:r>
              <a:rPr lang="tr-TR" sz="1600" b="1" dirty="0" err="1"/>
              <a:t>veritabanı</a:t>
            </a:r>
            <a:r>
              <a:rPr lang="tr-TR" sz="1600" b="1" dirty="0"/>
              <a:t> motoruna erişim iznine sahip oluruz</a:t>
            </a:r>
            <a:r>
              <a:rPr lang="tr-TR" sz="1600" dirty="0"/>
              <a:t>. Bu bir sorgu editörü de olabilir, harici ve kendi geliştirdiğiniz bir uygulama da olabilir. Hepsi </a:t>
            </a:r>
            <a:r>
              <a:rPr lang="tr-TR" sz="1600" dirty="0" err="1"/>
              <a:t>veritabanı</a:t>
            </a:r>
            <a:r>
              <a:rPr lang="tr-TR" sz="1600" dirty="0"/>
              <a:t> motoru üzerinde bir bağlantı açar ve tüm işlemler bu bağlantı üzerinden yönetilir.</a:t>
            </a:r>
            <a:endParaRPr lang="tr-TR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Null &amp; Is Not Null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NULL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bulundurmayan</a:t>
            </a:r>
            <a:r>
              <a:rPr lang="en-US" dirty="0"/>
              <a:t> </a:t>
            </a:r>
            <a:r>
              <a:rPr lang="en-US" dirty="0" err="1"/>
              <a:t>sütunlardır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sütuna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girilmezse</a:t>
            </a:r>
            <a:r>
              <a:rPr lang="en-US" dirty="0"/>
              <a:t> o </a:t>
            </a:r>
            <a:r>
              <a:rPr lang="en-US" dirty="0" err="1"/>
              <a:t>sütunun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 NULL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 </a:t>
            </a:r>
            <a:r>
              <a:rPr lang="en-US" dirty="0" err="1"/>
              <a:t>Sütuna</a:t>
            </a:r>
            <a:r>
              <a:rPr lang="en-US" dirty="0"/>
              <a:t> </a:t>
            </a:r>
            <a:r>
              <a:rPr lang="en-US" dirty="0" err="1"/>
              <a:t>boşluk</a:t>
            </a:r>
            <a:r>
              <a:rPr lang="en-US" dirty="0"/>
              <a:t> </a:t>
            </a:r>
            <a:r>
              <a:rPr lang="en-US" dirty="0" err="1"/>
              <a:t>girilirse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görülse</a:t>
            </a:r>
            <a:r>
              <a:rPr lang="en-US" dirty="0"/>
              <a:t> </a:t>
            </a:r>
            <a:r>
              <a:rPr lang="en-US" dirty="0" err="1"/>
              <a:t>dahi</a:t>
            </a:r>
            <a:r>
              <a:rPr lang="en-US" dirty="0"/>
              <a:t> o </a:t>
            </a:r>
            <a:r>
              <a:rPr lang="en-US" dirty="0" err="1"/>
              <a:t>sütun</a:t>
            </a:r>
            <a:r>
              <a:rPr lang="en-US" dirty="0"/>
              <a:t> NULL  </a:t>
            </a:r>
            <a:r>
              <a:rPr lang="en-US" dirty="0" err="1"/>
              <a:t>olmaktan</a:t>
            </a:r>
            <a:r>
              <a:rPr lang="en-US" dirty="0"/>
              <a:t> </a:t>
            </a:r>
            <a:r>
              <a:rPr lang="en-US" dirty="0" err="1"/>
              <a:t>çıkacaktır</a:t>
            </a:r>
            <a:r>
              <a:rPr lang="en-US" dirty="0"/>
              <a:t>.  SQL de NULL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kayıtları</a:t>
            </a:r>
            <a:r>
              <a:rPr lang="en-US" dirty="0"/>
              <a:t> </a:t>
            </a:r>
            <a:r>
              <a:rPr lang="en-US" dirty="0" err="1"/>
              <a:t>sorgulamada</a:t>
            </a:r>
            <a:r>
              <a:rPr lang="en-US" dirty="0"/>
              <a:t> </a:t>
            </a:r>
            <a:r>
              <a:rPr lang="en-US" dirty="0" err="1"/>
              <a:t>karşılaştırma</a:t>
            </a:r>
            <a:r>
              <a:rPr lang="en-US" dirty="0"/>
              <a:t> </a:t>
            </a:r>
            <a:r>
              <a:rPr lang="en-US" dirty="0" err="1"/>
              <a:t>operatörü</a:t>
            </a:r>
            <a:r>
              <a:rPr lang="en-US" dirty="0"/>
              <a:t> </a:t>
            </a:r>
            <a:r>
              <a:rPr lang="en-US" dirty="0" err="1"/>
              <a:t>kullanılmaz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tabloda</a:t>
            </a:r>
            <a:r>
              <a:rPr lang="en-US" dirty="0"/>
              <a:t> NULL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kayıtlar</a:t>
            </a:r>
            <a:r>
              <a:rPr lang="en-US" dirty="0"/>
              <a:t> </a:t>
            </a:r>
            <a:r>
              <a:rPr lang="en-US" dirty="0" err="1"/>
              <a:t>bulunmak</a:t>
            </a:r>
            <a:r>
              <a:rPr lang="en-US" dirty="0"/>
              <a:t> </a:t>
            </a:r>
            <a:r>
              <a:rPr lang="en-US" dirty="0" err="1"/>
              <a:t>isteniyorsa</a:t>
            </a:r>
            <a:r>
              <a:rPr lang="en-US" dirty="0"/>
              <a:t> </a:t>
            </a:r>
            <a:r>
              <a:rPr lang="en-US" dirty="0" err="1"/>
              <a:t>sorguda</a:t>
            </a:r>
            <a:r>
              <a:rPr lang="en-US" dirty="0"/>
              <a:t>  IS NULL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NULL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içermeyen</a:t>
            </a:r>
            <a:r>
              <a:rPr lang="en-US" dirty="0"/>
              <a:t> </a:t>
            </a:r>
            <a:r>
              <a:rPr lang="en-US" dirty="0" err="1"/>
              <a:t>kayıtlar</a:t>
            </a:r>
            <a:r>
              <a:rPr lang="en-US" dirty="0"/>
              <a:t> </a:t>
            </a:r>
            <a:r>
              <a:rPr lang="en-US" dirty="0" err="1"/>
              <a:t>listelenmek</a:t>
            </a:r>
            <a:r>
              <a:rPr lang="en-US" dirty="0"/>
              <a:t> </a:t>
            </a:r>
            <a:r>
              <a:rPr lang="en-US" dirty="0" err="1"/>
              <a:t>isteniyorsa</a:t>
            </a:r>
            <a:r>
              <a:rPr lang="en-US" dirty="0"/>
              <a:t> da IS NOT NULL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SELECT *FROM </a:t>
            </a:r>
            <a:r>
              <a:rPr lang="en-US" dirty="0" err="1"/>
              <a:t>tablo_adi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kolon_adi</a:t>
            </a:r>
            <a:r>
              <a:rPr lang="en-US" dirty="0"/>
              <a:t> IS NULL</a:t>
            </a:r>
            <a:endParaRPr lang="en-US" dirty="0"/>
          </a:p>
          <a:p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kolon_adi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kolonu</a:t>
            </a:r>
            <a:r>
              <a:rPr lang="en-US" dirty="0"/>
              <a:t> null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kayıtları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*FROM </a:t>
            </a:r>
            <a:r>
              <a:rPr lang="en-US" dirty="0" err="1"/>
              <a:t>tablo_adi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kolon_adi</a:t>
            </a:r>
            <a:r>
              <a:rPr lang="en-US" dirty="0"/>
              <a:t> IS NOT NULL</a:t>
            </a:r>
            <a:endParaRPr lang="en-US" dirty="0"/>
          </a:p>
          <a:p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kolon_adi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kolonu</a:t>
            </a:r>
            <a:r>
              <a:rPr lang="en-US" dirty="0"/>
              <a:t> null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kayıtları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BETWEEN ... AND</a:t>
            </a:r>
            <a:endParaRPr lang="tr-T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B</a:t>
            </a:r>
            <a:r>
              <a:rPr lang="tr-TR" sz="2800" dirty="0" err="1"/>
              <a:t>elirtilen</a:t>
            </a:r>
            <a:r>
              <a:rPr lang="tr-TR" sz="2800" dirty="0"/>
              <a:t> değerler arasındaki verileri seçer.</a:t>
            </a:r>
            <a:endParaRPr lang="tr-TR" sz="2800" dirty="0"/>
          </a:p>
          <a:p>
            <a:r>
              <a:rPr lang="en-US" sz="2600" dirty="0"/>
              <a:t>Ö</a:t>
            </a:r>
            <a:r>
              <a:rPr lang="tr-TR" sz="2600" dirty="0" err="1"/>
              <a:t>rneğin</a:t>
            </a:r>
            <a:r>
              <a:rPr lang="tr-TR" sz="2600" dirty="0"/>
              <a:t> adı </a:t>
            </a:r>
            <a:r>
              <a:rPr lang="en-US" sz="2600" dirty="0" err="1"/>
              <a:t>burak</a:t>
            </a:r>
            <a:r>
              <a:rPr lang="tr-TR" sz="2600" dirty="0"/>
              <a:t>,..., </a:t>
            </a:r>
            <a:r>
              <a:rPr lang="en-US" sz="2600" dirty="0" err="1"/>
              <a:t>ziya</a:t>
            </a:r>
            <a:r>
              <a:rPr lang="tr-TR" sz="2600" dirty="0"/>
              <a:t> arasında olan elemanları seçmek için:</a:t>
            </a:r>
            <a:endParaRPr lang="tr-TR" sz="2600" dirty="0"/>
          </a:p>
          <a:p>
            <a:pPr lvl="1"/>
            <a:r>
              <a:rPr lang="tr-TR" sz="2200" dirty="0" err="1"/>
              <a:t>select</a:t>
            </a:r>
            <a:r>
              <a:rPr lang="tr-TR" sz="2200" dirty="0"/>
              <a:t> * </a:t>
            </a:r>
            <a:r>
              <a:rPr lang="tr-TR" sz="2200" dirty="0" err="1"/>
              <a:t>from</a:t>
            </a:r>
            <a:r>
              <a:rPr lang="tr-TR" sz="2200" dirty="0"/>
              <a:t> </a:t>
            </a:r>
            <a:r>
              <a:rPr lang="en-US" sz="2200" dirty="0"/>
              <a:t>employee</a:t>
            </a:r>
            <a:endParaRPr lang="tr-TR" sz="2200" dirty="0"/>
          </a:p>
          <a:p>
            <a:pPr lvl="1"/>
            <a:r>
              <a:rPr lang="tr-TR" sz="2200" dirty="0" err="1"/>
              <a:t>where</a:t>
            </a:r>
            <a:r>
              <a:rPr lang="tr-TR" sz="2200" dirty="0"/>
              <a:t> </a:t>
            </a:r>
            <a:r>
              <a:rPr lang="en-US" sz="2200" dirty="0"/>
              <a:t>name</a:t>
            </a:r>
            <a:r>
              <a:rPr lang="tr-TR" sz="2200" dirty="0"/>
              <a:t> </a:t>
            </a:r>
            <a:r>
              <a:rPr lang="tr-TR" sz="2200" dirty="0" err="1"/>
              <a:t>between</a:t>
            </a:r>
            <a:r>
              <a:rPr lang="tr-TR" sz="2200" dirty="0"/>
              <a:t> “</a:t>
            </a:r>
            <a:r>
              <a:rPr lang="en-US" sz="2200" dirty="0" err="1"/>
              <a:t>burak</a:t>
            </a:r>
            <a:r>
              <a:rPr lang="tr-TR" sz="2200" dirty="0"/>
              <a:t>” </a:t>
            </a:r>
            <a:r>
              <a:rPr lang="tr-TR" sz="2200" dirty="0" err="1"/>
              <a:t>and</a:t>
            </a:r>
            <a:r>
              <a:rPr lang="tr-TR" sz="2200" dirty="0"/>
              <a:t> “</a:t>
            </a:r>
            <a:r>
              <a:rPr lang="en-US" sz="2200" dirty="0" err="1"/>
              <a:t>ziya</a:t>
            </a:r>
            <a:r>
              <a:rPr lang="tr-TR" sz="2200" dirty="0"/>
              <a:t>”</a:t>
            </a:r>
            <a:endParaRPr lang="tr-TR" sz="2200" dirty="0"/>
          </a:p>
          <a:p>
            <a:r>
              <a:rPr lang="tr-TR" sz="2600" dirty="0"/>
              <a:t>ya da tam tersi için;</a:t>
            </a:r>
            <a:endParaRPr lang="tr-TR" sz="2600" dirty="0"/>
          </a:p>
          <a:p>
            <a:pPr lvl="1"/>
            <a:r>
              <a:rPr lang="tr-TR" sz="2200" dirty="0" err="1"/>
              <a:t>select</a:t>
            </a:r>
            <a:r>
              <a:rPr lang="tr-TR" sz="2200" dirty="0"/>
              <a:t> * </a:t>
            </a:r>
            <a:r>
              <a:rPr lang="tr-TR" sz="2200" dirty="0" err="1"/>
              <a:t>from</a:t>
            </a:r>
            <a:r>
              <a:rPr lang="tr-TR" sz="2200" dirty="0"/>
              <a:t> </a:t>
            </a:r>
            <a:r>
              <a:rPr lang="en-US" sz="2200" dirty="0"/>
              <a:t>employee</a:t>
            </a:r>
            <a:endParaRPr lang="tr-TR" sz="2200" dirty="0"/>
          </a:p>
          <a:p>
            <a:pPr lvl="1"/>
            <a:r>
              <a:rPr lang="tr-TR" sz="2200" dirty="0" err="1"/>
              <a:t>where</a:t>
            </a:r>
            <a:r>
              <a:rPr lang="tr-TR" sz="2200" dirty="0"/>
              <a:t> </a:t>
            </a:r>
            <a:r>
              <a:rPr lang="en-US" sz="2200" dirty="0"/>
              <a:t>name</a:t>
            </a:r>
            <a:r>
              <a:rPr lang="tr-TR" sz="2200" dirty="0"/>
              <a:t> not </a:t>
            </a:r>
            <a:r>
              <a:rPr lang="tr-TR" sz="2200" dirty="0" err="1"/>
              <a:t>between</a:t>
            </a:r>
            <a:r>
              <a:rPr lang="tr-TR" sz="2200" dirty="0"/>
              <a:t> “</a:t>
            </a:r>
            <a:r>
              <a:rPr lang="en-US" sz="2200" dirty="0" err="1"/>
              <a:t>burak</a:t>
            </a:r>
            <a:r>
              <a:rPr lang="tr-TR" sz="2200" dirty="0"/>
              <a:t>” </a:t>
            </a:r>
            <a:r>
              <a:rPr lang="tr-TR" sz="2200" dirty="0" err="1"/>
              <a:t>and</a:t>
            </a:r>
            <a:r>
              <a:rPr lang="tr-TR" sz="2200" dirty="0"/>
              <a:t> “</a:t>
            </a:r>
            <a:r>
              <a:rPr lang="en-US" sz="2200" dirty="0" err="1"/>
              <a:t>ziya</a:t>
            </a:r>
            <a:r>
              <a:rPr lang="tr-TR" sz="2200" dirty="0"/>
              <a:t>”</a:t>
            </a:r>
            <a:endParaRPr lang="tr-TR" sz="2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ORDER BY</a:t>
            </a:r>
            <a:endParaRPr lang="tr-T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tr-TR" dirty="0"/>
              <a:t>orgu sonucunun sıralanması için kullanılır.</a:t>
            </a:r>
            <a:endParaRPr lang="tr-TR" dirty="0"/>
          </a:p>
          <a:p>
            <a:pPr lvl="1"/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en-US" dirty="0"/>
              <a:t>name</a:t>
            </a:r>
            <a:r>
              <a:rPr lang="tr-TR" dirty="0"/>
              <a:t>, </a:t>
            </a:r>
            <a:r>
              <a:rPr lang="en-US" dirty="0"/>
              <a:t>surname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en-US" dirty="0"/>
              <a:t> employee</a:t>
            </a:r>
            <a:endParaRPr lang="tr-TR" dirty="0"/>
          </a:p>
          <a:p>
            <a:pPr lvl="1"/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en-US" dirty="0"/>
              <a:t>name </a:t>
            </a:r>
            <a:r>
              <a:rPr lang="en-US" dirty="0" err="1"/>
              <a:t>asc</a:t>
            </a:r>
            <a:endParaRPr lang="tr-TR" dirty="0"/>
          </a:p>
          <a:p>
            <a:r>
              <a:rPr lang="tr-TR" dirty="0"/>
              <a:t>ya da iç içe sıralama için</a:t>
            </a:r>
            <a:endParaRPr lang="tr-TR" dirty="0"/>
          </a:p>
          <a:p>
            <a:pPr lvl="1"/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en-US" dirty="0"/>
              <a:t>name, surname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en-US" dirty="0"/>
              <a:t>employee</a:t>
            </a:r>
            <a:endParaRPr lang="tr-TR" dirty="0"/>
          </a:p>
          <a:p>
            <a:pPr lvl="1"/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en-US" dirty="0"/>
              <a:t>name, surname </a:t>
            </a:r>
            <a:r>
              <a:rPr lang="en-US" dirty="0" err="1"/>
              <a:t>asc</a:t>
            </a:r>
            <a:endParaRPr lang="tr-T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ORDER BY</a:t>
            </a:r>
            <a:endParaRPr lang="tr-T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tr-TR" dirty="0"/>
              <a:t>ıralamayı azalan yapmak için ufak bir ekleme yapılır;</a:t>
            </a:r>
            <a:endParaRPr lang="tr-TR" dirty="0"/>
          </a:p>
          <a:p>
            <a:pPr lvl="2"/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en-US" dirty="0"/>
              <a:t>name, surname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en-US" dirty="0"/>
              <a:t>employee</a:t>
            </a:r>
            <a:endParaRPr lang="tr-TR" dirty="0"/>
          </a:p>
          <a:p>
            <a:pPr lvl="2"/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en-US" dirty="0"/>
              <a:t>name</a:t>
            </a:r>
            <a:r>
              <a:rPr lang="tr-TR" dirty="0"/>
              <a:t> </a:t>
            </a:r>
            <a:r>
              <a:rPr lang="tr-TR" dirty="0" err="1"/>
              <a:t>desc</a:t>
            </a:r>
            <a:endParaRPr lang="tr-T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INSERT INTO</a:t>
            </a:r>
            <a:endParaRPr lang="tr-T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tabloya yeni kayıtlar ekler.</a:t>
            </a:r>
            <a:endParaRPr lang="tr-TR" dirty="0"/>
          </a:p>
          <a:p>
            <a:pPr lvl="1"/>
            <a:r>
              <a:rPr lang="en-US" dirty="0"/>
              <a:t>i</a:t>
            </a:r>
            <a:r>
              <a:rPr lang="tr-TR" dirty="0" err="1"/>
              <a:t>nsert</a:t>
            </a:r>
            <a:r>
              <a:rPr lang="tr-TR" dirty="0"/>
              <a:t> </a:t>
            </a:r>
            <a:r>
              <a:rPr lang="en-US" dirty="0"/>
              <a:t>i</a:t>
            </a:r>
            <a:r>
              <a:rPr lang="tr-TR" dirty="0" err="1"/>
              <a:t>nto</a:t>
            </a:r>
            <a:r>
              <a:rPr lang="tr-TR" dirty="0"/>
              <a:t> tablo</a:t>
            </a:r>
            <a:endParaRPr lang="tr-TR" dirty="0"/>
          </a:p>
          <a:p>
            <a:pPr lvl="1"/>
            <a:r>
              <a:rPr lang="tr-TR" dirty="0" err="1"/>
              <a:t>values</a:t>
            </a:r>
            <a:r>
              <a:rPr lang="tr-TR" dirty="0"/>
              <a:t> (deger1, deger2,..) </a:t>
            </a:r>
            <a:endParaRPr lang="tr-T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INSERT INTO</a:t>
            </a:r>
            <a:endParaRPr lang="tr-T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ayrıca yeni değerlerin hangi sütunlara ekleneceği belirtilebilir.</a:t>
            </a:r>
            <a:endParaRPr lang="tr-TR" dirty="0"/>
          </a:p>
          <a:p>
            <a:pPr lvl="1"/>
            <a:r>
              <a:rPr lang="en-US" dirty="0"/>
              <a:t>i</a:t>
            </a:r>
            <a:r>
              <a:rPr lang="tr-TR" dirty="0" err="1"/>
              <a:t>nsert</a:t>
            </a:r>
            <a:r>
              <a:rPr lang="tr-TR" dirty="0"/>
              <a:t> </a:t>
            </a:r>
            <a:r>
              <a:rPr lang="en-US" dirty="0"/>
              <a:t>i</a:t>
            </a:r>
            <a:r>
              <a:rPr lang="tr-TR" dirty="0" err="1"/>
              <a:t>nto</a:t>
            </a:r>
            <a:r>
              <a:rPr lang="tr-TR" dirty="0"/>
              <a:t> tablo (alan1, alan2,...)</a:t>
            </a:r>
            <a:endParaRPr lang="tr-TR" dirty="0"/>
          </a:p>
          <a:p>
            <a:pPr lvl="1"/>
            <a:r>
              <a:rPr lang="tr-TR" dirty="0" err="1"/>
              <a:t>values</a:t>
            </a:r>
            <a:r>
              <a:rPr lang="tr-TR" dirty="0"/>
              <a:t> (deger1, deger2,..)</a:t>
            </a:r>
            <a:endParaRPr lang="tr-T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SQL </a:t>
            </a:r>
            <a:r>
              <a:rPr lang="en-US" dirty="0" err="1"/>
              <a:t>Sorgusu</a:t>
            </a:r>
            <a:r>
              <a:rPr lang="en-US" dirty="0"/>
              <a:t> İle </a:t>
            </a:r>
            <a:r>
              <a:rPr lang="en-US" dirty="0" err="1"/>
              <a:t>Tabloya</a:t>
            </a:r>
            <a:r>
              <a:rPr lang="en-US" dirty="0"/>
              <a:t> Veri </a:t>
            </a:r>
            <a:r>
              <a:rPr lang="en-US" dirty="0" err="1"/>
              <a:t>Girişi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DataGrip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tabloya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yapılıyor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inceleyelim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SQL </a:t>
            </a:r>
            <a:r>
              <a:rPr lang="en-US" dirty="0" err="1"/>
              <a:t>Sorgusu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“insert into users (</a:t>
            </a:r>
            <a:r>
              <a:rPr lang="en-US" dirty="0" err="1"/>
              <a:t>id,name,surname</a:t>
            </a:r>
            <a:r>
              <a:rPr lang="en-US" dirty="0"/>
              <a:t>) values (1,’Burak’,Duman’);</a:t>
            </a:r>
            <a:endParaRPr lang="en-US" dirty="0"/>
          </a:p>
          <a:p>
            <a:r>
              <a:rPr lang="en-US" dirty="0"/>
              <a:t>“insert into users (</a:t>
            </a:r>
            <a:r>
              <a:rPr lang="en-US" dirty="0" err="1"/>
              <a:t>id,name,surname</a:t>
            </a:r>
            <a:r>
              <a:rPr lang="en-US" dirty="0"/>
              <a:t>) values (2,’Burak’,GÜL’);</a:t>
            </a:r>
            <a:endParaRPr lang="en-US" dirty="0"/>
          </a:p>
          <a:p>
            <a:r>
              <a:rPr lang="en-US" dirty="0"/>
              <a:t>“insert into users (</a:t>
            </a:r>
            <a:r>
              <a:rPr lang="en-US" dirty="0" err="1"/>
              <a:t>id,name,surname</a:t>
            </a:r>
            <a:r>
              <a:rPr lang="en-US" dirty="0"/>
              <a:t>) values (3,’Alp’,’Durmaz’);</a:t>
            </a:r>
            <a:endParaRPr lang="en-US" dirty="0"/>
          </a:p>
          <a:p>
            <a:r>
              <a:rPr lang="en-US" dirty="0"/>
              <a:t>“insert into users (</a:t>
            </a:r>
            <a:r>
              <a:rPr lang="en-US" dirty="0" err="1"/>
              <a:t>id,name,surname</a:t>
            </a:r>
            <a:r>
              <a:rPr lang="en-US" dirty="0"/>
              <a:t>) values (4,’Ahmet’,’Ağılkaya’);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INSERT INTO</a:t>
            </a:r>
            <a:endParaRPr lang="tr-T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tr-TR" dirty="0" err="1"/>
              <a:t>ınsert</a:t>
            </a:r>
            <a:r>
              <a:rPr lang="tr-TR" dirty="0"/>
              <a:t> </a:t>
            </a:r>
            <a:r>
              <a:rPr lang="tr-TR" dirty="0" err="1"/>
              <a:t>ınto</a:t>
            </a:r>
            <a:r>
              <a:rPr lang="tr-TR" dirty="0"/>
              <a:t> </a:t>
            </a:r>
            <a:r>
              <a:rPr lang="en-US" dirty="0"/>
              <a:t>users</a:t>
            </a:r>
            <a:r>
              <a:rPr lang="tr-TR" dirty="0"/>
              <a:t> (</a:t>
            </a:r>
            <a:r>
              <a:rPr lang="en-US" dirty="0"/>
              <a:t>id</a:t>
            </a:r>
            <a:r>
              <a:rPr lang="tr-TR" dirty="0"/>
              <a:t>, </a:t>
            </a:r>
            <a:r>
              <a:rPr lang="en-US" dirty="0"/>
              <a:t>name, surname</a:t>
            </a:r>
            <a:r>
              <a:rPr lang="tr-TR" dirty="0"/>
              <a:t>)</a:t>
            </a:r>
            <a:endParaRPr lang="tr-TR" dirty="0"/>
          </a:p>
          <a:p>
            <a:pPr lvl="1"/>
            <a:r>
              <a:rPr lang="tr-TR" dirty="0" err="1"/>
              <a:t>values</a:t>
            </a:r>
            <a:r>
              <a:rPr lang="tr-TR" dirty="0"/>
              <a:t> (</a:t>
            </a:r>
            <a:r>
              <a:rPr lang="en-US" dirty="0"/>
              <a:t>1,</a:t>
            </a:r>
            <a:r>
              <a:rPr lang="tr-TR" dirty="0"/>
              <a:t>“</a:t>
            </a:r>
            <a:r>
              <a:rPr lang="en-US" dirty="0" err="1"/>
              <a:t>burak</a:t>
            </a:r>
            <a:r>
              <a:rPr lang="tr-TR" dirty="0"/>
              <a:t>”, ”</a:t>
            </a:r>
            <a:r>
              <a:rPr lang="en-US" dirty="0" err="1"/>
              <a:t>duman</a:t>
            </a:r>
            <a:r>
              <a:rPr lang="tr-TR" dirty="0"/>
              <a:t>”)</a:t>
            </a:r>
            <a:endParaRPr lang="tr-TR" dirty="0"/>
          </a:p>
          <a:p>
            <a:r>
              <a:rPr lang="tr-TR" dirty="0"/>
              <a:t>veri girilmeyen alanlar boş kalır!!!!</a:t>
            </a:r>
            <a:endParaRPr lang="tr-T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UPDATE</a:t>
            </a:r>
            <a:endParaRPr lang="tr-T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tr-TR" dirty="0" err="1"/>
              <a:t>lanları</a:t>
            </a:r>
            <a:r>
              <a:rPr lang="tr-TR" dirty="0"/>
              <a:t> güncelleştirmeye veya değiştirmeye yarar.</a:t>
            </a:r>
            <a:endParaRPr lang="tr-TR" dirty="0"/>
          </a:p>
          <a:p>
            <a:pPr lvl="1"/>
            <a:r>
              <a:rPr lang="tr-TR" dirty="0" err="1"/>
              <a:t>update</a:t>
            </a:r>
            <a:r>
              <a:rPr lang="tr-TR" dirty="0"/>
              <a:t> </a:t>
            </a:r>
            <a:r>
              <a:rPr lang="tr-TR" dirty="0" err="1"/>
              <a:t>tabloadı</a:t>
            </a:r>
            <a:r>
              <a:rPr lang="tr-TR" dirty="0"/>
              <a:t> set alanadı1=deger1</a:t>
            </a:r>
            <a:endParaRPr lang="tr-TR" dirty="0"/>
          </a:p>
          <a:p>
            <a:pPr lvl="1"/>
            <a:r>
              <a:rPr lang="tr-TR" dirty="0" err="1"/>
              <a:t>where</a:t>
            </a:r>
            <a:r>
              <a:rPr lang="tr-TR" dirty="0"/>
              <a:t> alanadı2=değer2</a:t>
            </a:r>
            <a:endParaRPr lang="tr-T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UPDATE</a:t>
            </a:r>
            <a:endParaRPr lang="tr-TR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tr-TR" dirty="0" err="1"/>
              <a:t>oyadı</a:t>
            </a:r>
            <a:r>
              <a:rPr lang="tr-TR" dirty="0"/>
              <a:t> </a:t>
            </a:r>
            <a:r>
              <a:rPr lang="en-US" dirty="0" err="1"/>
              <a:t>Duman</a:t>
            </a:r>
            <a:r>
              <a:rPr lang="tr-TR" dirty="0"/>
              <a:t> olan personelin adını </a:t>
            </a:r>
            <a:r>
              <a:rPr lang="en-US" dirty="0" err="1"/>
              <a:t>Merve</a:t>
            </a:r>
            <a:r>
              <a:rPr lang="tr-TR" dirty="0"/>
              <a:t> yapmak için;</a:t>
            </a:r>
            <a:endParaRPr lang="tr-TR" dirty="0"/>
          </a:p>
          <a:p>
            <a:pPr lvl="1"/>
            <a:r>
              <a:rPr lang="en-US" dirty="0"/>
              <a:t>update employee</a:t>
            </a:r>
            <a:endParaRPr lang="tr-TR" dirty="0"/>
          </a:p>
          <a:p>
            <a:pPr lvl="1"/>
            <a:r>
              <a:rPr lang="en-US" dirty="0"/>
              <a:t>set name = ‘</a:t>
            </a:r>
            <a:r>
              <a:rPr lang="en-US" dirty="0" err="1"/>
              <a:t>Merve</a:t>
            </a:r>
            <a:r>
              <a:rPr lang="en-US" dirty="0"/>
              <a:t>‘</a:t>
            </a:r>
            <a:endParaRPr lang="tr-TR" dirty="0"/>
          </a:p>
          <a:p>
            <a:pPr lvl="1"/>
            <a:r>
              <a:rPr lang="en-US" dirty="0"/>
              <a:t> where surname = ‘</a:t>
            </a:r>
            <a:r>
              <a:rPr lang="en-US" dirty="0" err="1"/>
              <a:t>Duman</a:t>
            </a:r>
            <a:r>
              <a:rPr lang="en-US" dirty="0"/>
              <a:t>’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Standart SQL </a:t>
            </a:r>
            <a:r>
              <a:rPr lang="tr-TR" i="1" dirty="0"/>
              <a:t>ve</a:t>
            </a:r>
            <a:r>
              <a:rPr lang="tr-TR" dirty="0"/>
              <a:t> Diğer SQL’ler Arasındaki Farklar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SQL</a:t>
            </a:r>
            <a:r>
              <a:rPr lang="tr-TR" dirty="0"/>
              <a:t> ve </a:t>
            </a:r>
            <a:r>
              <a:rPr lang="tr-TR" b="1" dirty="0"/>
              <a:t>SQL Standardı</a:t>
            </a:r>
            <a:r>
              <a:rPr lang="tr-TR" dirty="0"/>
              <a:t> Nedir?</a:t>
            </a:r>
            <a:endParaRPr lang="en-US" dirty="0"/>
          </a:p>
          <a:p>
            <a:pPr lvl="1"/>
            <a:r>
              <a:rPr lang="en-US" sz="2000" dirty="0"/>
              <a:t>ANSI(American National Standard Institute) </a:t>
            </a:r>
            <a:r>
              <a:rPr lang="en-US" sz="2000" dirty="0" err="1"/>
              <a:t>tarafından</a:t>
            </a:r>
            <a:r>
              <a:rPr lang="en-US" sz="2000" dirty="0"/>
              <a:t> </a:t>
            </a:r>
            <a:r>
              <a:rPr lang="en-US" sz="2000" dirty="0" err="1"/>
              <a:t>oluşturulan</a:t>
            </a:r>
            <a:r>
              <a:rPr lang="en-US" sz="2000" dirty="0"/>
              <a:t> </a:t>
            </a:r>
            <a:r>
              <a:rPr lang="en-US" sz="2000" dirty="0" err="1"/>
              <a:t>kurallar</a:t>
            </a:r>
            <a:r>
              <a:rPr lang="en-US" sz="2000" dirty="0"/>
              <a:t> </a:t>
            </a:r>
            <a:r>
              <a:rPr lang="en-US" sz="2000" dirty="0" err="1"/>
              <a:t>bütünü</a:t>
            </a:r>
            <a:r>
              <a:rPr lang="en-US" sz="2000" dirty="0"/>
              <a:t> SQL’I </a:t>
            </a:r>
            <a:r>
              <a:rPr lang="en-US" sz="2000" dirty="0" err="1"/>
              <a:t>ifade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 </a:t>
            </a:r>
            <a:r>
              <a:rPr lang="en-US" sz="2000" dirty="0">
                <a:hlinkClick r:id="rId1"/>
              </a:rPr>
              <a:t>https://www.ansi.org/search#q=sql&amp;sort=relevancy</a:t>
            </a:r>
            <a:r>
              <a:rPr lang="en-US" sz="2000" dirty="0"/>
              <a:t> </a:t>
            </a:r>
            <a:r>
              <a:rPr lang="en-US" sz="2000" dirty="0" err="1"/>
              <a:t>adresi</a:t>
            </a:r>
            <a:r>
              <a:rPr lang="en-US" sz="2000" dirty="0"/>
              <a:t> </a:t>
            </a:r>
            <a:r>
              <a:rPr lang="en-US" sz="2000" dirty="0" err="1"/>
              <a:t>üzerinden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standart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ilgili</a:t>
            </a:r>
            <a:r>
              <a:rPr lang="en-US" sz="2000" dirty="0"/>
              <a:t> </a:t>
            </a:r>
            <a:r>
              <a:rPr lang="en-US" sz="2000" dirty="0" err="1"/>
              <a:t>dökümanlara</a:t>
            </a:r>
            <a:r>
              <a:rPr lang="en-US" sz="2000" dirty="0"/>
              <a:t> </a:t>
            </a:r>
            <a:r>
              <a:rPr lang="en-US" sz="2000" dirty="0" err="1"/>
              <a:t>ulaşılabilir</a:t>
            </a:r>
            <a:r>
              <a:rPr lang="en-US" sz="2000" dirty="0"/>
              <a:t>.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Diğer </a:t>
            </a:r>
            <a:r>
              <a:rPr lang="tr-TR" b="1" dirty="0"/>
              <a:t>SQL</a:t>
            </a:r>
            <a:r>
              <a:rPr lang="tr-TR" dirty="0"/>
              <a:t> türleri…</a:t>
            </a:r>
            <a:endParaRPr lang="tr-TR" dirty="0"/>
          </a:p>
          <a:p>
            <a:pPr lvl="1"/>
            <a:r>
              <a:rPr lang="tr-TR" sz="1600" b="1" dirty="0"/>
              <a:t>SQL Server	:</a:t>
            </a:r>
            <a:r>
              <a:rPr lang="tr-TR" sz="1600" dirty="0"/>
              <a:t> </a:t>
            </a:r>
            <a:r>
              <a:rPr lang="tr-TR" sz="1600" dirty="0" err="1"/>
              <a:t>Transact</a:t>
            </a:r>
            <a:r>
              <a:rPr lang="tr-TR" sz="1600" dirty="0"/>
              <a:t>-SQL </a:t>
            </a:r>
            <a:r>
              <a:rPr lang="tr-TR" sz="1600" i="1" dirty="0"/>
              <a:t>(T-SQL)</a:t>
            </a:r>
            <a:endParaRPr lang="tr-TR" sz="1600" i="1" dirty="0"/>
          </a:p>
          <a:p>
            <a:pPr lvl="1"/>
            <a:r>
              <a:rPr lang="tr-TR" sz="1600" b="1" dirty="0" err="1"/>
              <a:t>Oracle</a:t>
            </a:r>
            <a:r>
              <a:rPr lang="tr-TR" sz="1600" b="1" dirty="0"/>
              <a:t>	:</a:t>
            </a:r>
            <a:r>
              <a:rPr lang="tr-TR" sz="1600" dirty="0"/>
              <a:t> </a:t>
            </a:r>
            <a:r>
              <a:rPr lang="tr-TR" sz="1600" dirty="0" err="1"/>
              <a:t>Procedurel</a:t>
            </a:r>
            <a:r>
              <a:rPr lang="tr-TR" sz="1600" dirty="0"/>
              <a:t> SQL </a:t>
            </a:r>
            <a:r>
              <a:rPr lang="tr-TR" sz="1600" i="1" dirty="0"/>
              <a:t>(PL/SQL)</a:t>
            </a:r>
            <a:endParaRPr lang="tr-TR" sz="1600" i="1" dirty="0"/>
          </a:p>
          <a:p>
            <a:pPr lvl="1"/>
            <a:r>
              <a:rPr lang="tr-TR" sz="1600" b="1" dirty="0" err="1"/>
              <a:t>PostgreSQL</a:t>
            </a:r>
            <a:r>
              <a:rPr lang="tr-TR" sz="1600" b="1" dirty="0"/>
              <a:t>	:</a:t>
            </a:r>
            <a:r>
              <a:rPr lang="tr-TR" sz="1600" dirty="0"/>
              <a:t> PL/</a:t>
            </a:r>
            <a:r>
              <a:rPr lang="tr-TR" sz="1600" dirty="0" err="1"/>
              <a:t>pgSQL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 err="1"/>
              <a:t>Burada</a:t>
            </a:r>
            <a:r>
              <a:rPr lang="en-US" sz="1600" dirty="0"/>
              <a:t> </a:t>
            </a:r>
            <a:r>
              <a:rPr lang="en-US" sz="1600" dirty="0" err="1"/>
              <a:t>bulunan</a:t>
            </a:r>
            <a:r>
              <a:rPr lang="en-US" sz="1600" dirty="0"/>
              <a:t> </a:t>
            </a:r>
            <a:r>
              <a:rPr lang="en-US" sz="1600" dirty="0" err="1"/>
              <a:t>diğer</a:t>
            </a:r>
            <a:r>
              <a:rPr lang="en-US" sz="1600" dirty="0"/>
              <a:t> </a:t>
            </a:r>
            <a:r>
              <a:rPr lang="en-US" sz="1600" dirty="0" err="1"/>
              <a:t>türler</a:t>
            </a:r>
            <a:r>
              <a:rPr lang="en-US" sz="1600" dirty="0"/>
              <a:t> </a:t>
            </a:r>
            <a:r>
              <a:rPr lang="en-US" sz="1600" dirty="0" err="1"/>
              <a:t>aslında</a:t>
            </a:r>
            <a:r>
              <a:rPr lang="en-US" sz="1600" dirty="0"/>
              <a:t> </a:t>
            </a:r>
            <a:r>
              <a:rPr lang="en-US" sz="1600" dirty="0" err="1"/>
              <a:t>standart</a:t>
            </a:r>
            <a:r>
              <a:rPr lang="en-US" sz="1600" dirty="0"/>
              <a:t> SQL’I </a:t>
            </a:r>
            <a:r>
              <a:rPr lang="en-US" sz="1600" dirty="0" err="1"/>
              <a:t>genişletmek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oluşturulan</a:t>
            </a:r>
            <a:r>
              <a:rPr lang="en-US" sz="1600" dirty="0"/>
              <a:t> </a:t>
            </a:r>
            <a:r>
              <a:rPr lang="en-US" sz="1600" dirty="0" err="1"/>
              <a:t>dillerdir</a:t>
            </a:r>
            <a:r>
              <a:rPr lang="en-US" sz="1600" dirty="0"/>
              <a:t>. </a:t>
            </a:r>
            <a:r>
              <a:rPr lang="en-US" sz="1600" dirty="0" err="1"/>
              <a:t>Mesela</a:t>
            </a:r>
            <a:r>
              <a:rPr lang="en-US" sz="1600" dirty="0"/>
              <a:t> SQL </a:t>
            </a:r>
            <a:r>
              <a:rPr lang="en-US" sz="1600" dirty="0" err="1"/>
              <a:t>Server’da</a:t>
            </a:r>
            <a:r>
              <a:rPr lang="en-US" sz="1600" dirty="0"/>
              <a:t> hem T-SQL </a:t>
            </a:r>
            <a:r>
              <a:rPr lang="en-US" sz="1600" dirty="0" err="1"/>
              <a:t>yazılabilirken</a:t>
            </a:r>
            <a:r>
              <a:rPr lang="en-US" sz="1600" dirty="0"/>
              <a:t> hem de </a:t>
            </a:r>
            <a:r>
              <a:rPr lang="en-US" sz="1600" dirty="0" err="1"/>
              <a:t>Temel</a:t>
            </a:r>
            <a:r>
              <a:rPr lang="en-US" sz="1600" dirty="0"/>
              <a:t> SQL </a:t>
            </a:r>
            <a:r>
              <a:rPr lang="en-US" sz="1600" dirty="0" err="1"/>
              <a:t>yazılabilir</a:t>
            </a:r>
            <a:r>
              <a:rPr lang="en-US" sz="1600" dirty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UPDATE</a:t>
            </a:r>
            <a:endParaRPr lang="tr-T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tr-TR" dirty="0" err="1"/>
              <a:t>ğer</a:t>
            </a:r>
            <a:r>
              <a:rPr lang="tr-TR" dirty="0"/>
              <a:t> soyadı </a:t>
            </a:r>
            <a:r>
              <a:rPr lang="en-US" dirty="0" err="1"/>
              <a:t>Duman</a:t>
            </a:r>
            <a:r>
              <a:rPr lang="tr-TR" dirty="0"/>
              <a:t> olan personelin adres ve şehrini değiştirmek isterseniz;</a:t>
            </a:r>
            <a:endParaRPr lang="tr-TR" dirty="0"/>
          </a:p>
          <a:p>
            <a:pPr lvl="1"/>
            <a:r>
              <a:rPr lang="en-US" dirty="0"/>
              <a:t>update employee</a:t>
            </a:r>
            <a:endParaRPr lang="tr-TR" dirty="0"/>
          </a:p>
          <a:p>
            <a:pPr lvl="1"/>
            <a:r>
              <a:rPr lang="en-US" dirty="0"/>
              <a:t>set address = ‘</a:t>
            </a:r>
            <a:r>
              <a:rPr lang="en-US" dirty="0" err="1"/>
              <a:t>Ahlatlıbel</a:t>
            </a:r>
            <a:r>
              <a:rPr lang="en-US" dirty="0"/>
              <a:t>, 1746. Sk. No:1', </a:t>
            </a:r>
            <a:r>
              <a:rPr lang="tr-TR" dirty="0"/>
              <a:t>şehir</a:t>
            </a:r>
            <a:r>
              <a:rPr lang="en-US" dirty="0"/>
              <a:t> = ‘Ankara‘</a:t>
            </a:r>
            <a:endParaRPr lang="tr-TR" dirty="0"/>
          </a:p>
          <a:p>
            <a:pPr lvl="1"/>
            <a:r>
              <a:rPr lang="en-US" dirty="0"/>
              <a:t> where surname = ‘</a:t>
            </a:r>
            <a:r>
              <a:rPr lang="en-US" dirty="0" err="1"/>
              <a:t>Duman</a:t>
            </a:r>
            <a:r>
              <a:rPr lang="en-US" dirty="0"/>
              <a:t>‘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ad=“</a:t>
            </a:r>
            <a:r>
              <a:rPr lang="en-US" dirty="0"/>
              <a:t>Burak</a:t>
            </a:r>
            <a:r>
              <a:rPr lang="tr-TR" dirty="0"/>
              <a:t>”</a:t>
            </a:r>
            <a:r>
              <a:rPr lang="en-US" dirty="0"/>
              <a:t> </a:t>
            </a:r>
            <a:endParaRPr lang="tr-T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</a:t>
            </a:r>
            <a:endParaRPr lang="tr-T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tr-TR" dirty="0" err="1"/>
              <a:t>ablodan</a:t>
            </a:r>
            <a:r>
              <a:rPr lang="tr-TR" dirty="0"/>
              <a:t> satır silmek için kullanılır.</a:t>
            </a:r>
            <a:endParaRPr lang="tr-TR" dirty="0"/>
          </a:p>
          <a:p>
            <a:r>
              <a:rPr lang="en-US" dirty="0"/>
              <a:t>Gül</a:t>
            </a:r>
            <a:r>
              <a:rPr lang="tr-TR" dirty="0"/>
              <a:t> soyadlı personeli tablodan silmek için;</a:t>
            </a:r>
            <a:endParaRPr lang="tr-TR" dirty="0"/>
          </a:p>
          <a:p>
            <a:pPr lvl="1"/>
            <a:r>
              <a:rPr lang="en-US" dirty="0"/>
              <a:t>delete from employee</a:t>
            </a:r>
            <a:endParaRPr lang="tr-TR" dirty="0"/>
          </a:p>
          <a:p>
            <a:pPr lvl="1"/>
            <a:r>
              <a:rPr lang="en-US" dirty="0"/>
              <a:t>where surname = ‘GÜL' </a:t>
            </a:r>
            <a:endParaRPr lang="tr-T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DDL İŞLEMLERİ</a:t>
            </a:r>
            <a:endParaRPr lang="tr-T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tr-TR" dirty="0"/>
              <a:t>u işlemler yardımıyla </a:t>
            </a:r>
            <a:r>
              <a:rPr lang="tr-TR" dirty="0" err="1"/>
              <a:t>veritabanı</a:t>
            </a:r>
            <a:r>
              <a:rPr lang="tr-TR" dirty="0"/>
              <a:t> içinde tabloların oluşturulması ve düzenlenmesi sağlanır.</a:t>
            </a:r>
            <a:endParaRPr lang="tr-TR" dirty="0"/>
          </a:p>
          <a:p>
            <a:r>
              <a:rPr lang="en-US" dirty="0"/>
              <a:t>T</a:t>
            </a:r>
            <a:r>
              <a:rPr lang="tr-TR" dirty="0" err="1"/>
              <a:t>abloların</a:t>
            </a:r>
            <a:r>
              <a:rPr lang="tr-TR" dirty="0"/>
              <a:t> silinmesi, yeni sütunların eklenmesi yada silinmesi, dizinlerin eklenmesi ve silinmesi işlemleri bu komutlarla yapılır.</a:t>
            </a:r>
            <a:endParaRPr lang="tr-T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CREATE TABLE</a:t>
            </a:r>
            <a:endParaRPr lang="tr-T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tr-TR" dirty="0" err="1"/>
              <a:t>ablo</a:t>
            </a:r>
            <a:r>
              <a:rPr lang="tr-TR" dirty="0"/>
              <a:t> oluşturmak için kullanıl</a:t>
            </a:r>
            <a:r>
              <a:rPr lang="en-US" dirty="0"/>
              <a:t>ı</a:t>
            </a:r>
            <a:r>
              <a:rPr lang="tr-TR" dirty="0"/>
              <a:t>r.</a:t>
            </a:r>
            <a:endParaRPr lang="tr-TR" dirty="0"/>
          </a:p>
          <a:p>
            <a:pPr lvl="1"/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tabloadı</a:t>
            </a:r>
            <a:r>
              <a:rPr lang="tr-TR" dirty="0"/>
              <a:t>(</a:t>
            </a:r>
            <a:r>
              <a:rPr lang="tr-TR" dirty="0" err="1"/>
              <a:t>alanismi</a:t>
            </a:r>
            <a:r>
              <a:rPr lang="tr-TR" dirty="0"/>
              <a:t> ve tipi)</a:t>
            </a:r>
            <a:endParaRPr lang="tr-T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CREATE TABLE</a:t>
            </a:r>
            <a:endParaRPr lang="tr-T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</a:t>
            </a:r>
            <a:r>
              <a:rPr lang="tr-TR" dirty="0"/>
              <a:t> isimli bir tablo oluşturmak için aşağıdaki kodlar yazılmalıdır;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TABLE employee (</a:t>
            </a:r>
            <a:endParaRPr lang="en-US" dirty="0"/>
          </a:p>
          <a:p>
            <a:r>
              <a:rPr lang="en-US" dirty="0"/>
              <a:t>	id SERIAL PRIMARY KEY,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nameVARCHAR</a:t>
            </a:r>
            <a:r>
              <a:rPr lang="en-US" dirty="0"/>
              <a:t> (50),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surnameVARCHAR</a:t>
            </a:r>
            <a:r>
              <a:rPr lang="en-US" dirty="0"/>
              <a:t> (50),</a:t>
            </a:r>
            <a:endParaRPr lang="en-US" dirty="0"/>
          </a:p>
          <a:p>
            <a:r>
              <a:rPr lang="en-US" dirty="0"/>
              <a:t>	address VARCHAR (50),</a:t>
            </a:r>
            <a:endParaRPr lang="en-US" dirty="0"/>
          </a:p>
          <a:p>
            <a:r>
              <a:rPr lang="en-US" dirty="0"/>
              <a:t>            identity VARCHAR(13) UNIQUE</a:t>
            </a:r>
            <a:endParaRPr lang="en-US" dirty="0"/>
          </a:p>
          <a:p>
            <a:r>
              <a:rPr lang="en-US" dirty="0"/>
              <a:t>);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CONSTRAIN</a:t>
            </a:r>
            <a:r>
              <a:rPr lang="en-US" dirty="0"/>
              <a:t>T</a:t>
            </a:r>
            <a:r>
              <a:rPr lang="tr-TR" dirty="0"/>
              <a:t> DEYİMİ</a:t>
            </a:r>
            <a:endParaRPr lang="tr-TR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E</a:t>
            </a:r>
            <a:r>
              <a:rPr lang="tr-TR" sz="2600" dirty="0" err="1"/>
              <a:t>ğer</a:t>
            </a:r>
            <a:r>
              <a:rPr lang="tr-TR" sz="2600" dirty="0"/>
              <a:t> </a:t>
            </a:r>
            <a:r>
              <a:rPr lang="en-US" sz="2600" dirty="0"/>
              <a:t>employee</a:t>
            </a:r>
            <a:r>
              <a:rPr lang="tr-TR" sz="2600" dirty="0"/>
              <a:t> tablosunun “</a:t>
            </a:r>
            <a:r>
              <a:rPr lang="en-US" sz="2600" dirty="0"/>
              <a:t>identity</a:t>
            </a:r>
            <a:r>
              <a:rPr lang="tr-TR" sz="2600" dirty="0"/>
              <a:t>” isimli alanının tekrarlı kayıtlara izin vermeyen bir dizin alanı olarak tanımlanmasını istiyorsanız bu deyim kullanılır.</a:t>
            </a:r>
            <a:endParaRPr lang="tr-TR" sz="2600" dirty="0"/>
          </a:p>
          <a:p>
            <a:r>
              <a:rPr lang="en-US" sz="2600" dirty="0" err="1"/>
              <a:t>Çift</a:t>
            </a:r>
            <a:r>
              <a:rPr lang="en-US" sz="2600" dirty="0"/>
              <a:t> </a:t>
            </a:r>
            <a:r>
              <a:rPr lang="en-US" sz="2600" dirty="0" err="1"/>
              <a:t>kayıtlara</a:t>
            </a:r>
            <a:r>
              <a:rPr lang="en-US" sz="2600" dirty="0"/>
              <a:t> </a:t>
            </a:r>
            <a:r>
              <a:rPr lang="en-US" sz="2600" dirty="0" err="1"/>
              <a:t>izin</a:t>
            </a:r>
            <a:r>
              <a:rPr lang="en-US" sz="2600" dirty="0"/>
              <a:t> </a:t>
            </a:r>
            <a:r>
              <a:rPr lang="en-US" sz="2600" dirty="0" err="1"/>
              <a:t>vermemek</a:t>
            </a:r>
            <a:r>
              <a:rPr lang="en-US" sz="2600" dirty="0"/>
              <a:t> </a:t>
            </a:r>
            <a:r>
              <a:rPr lang="en-US" sz="2600" dirty="0" err="1"/>
              <a:t>için</a:t>
            </a:r>
            <a:r>
              <a:rPr lang="en-US" sz="2600" dirty="0"/>
              <a:t> UNIQUE </a:t>
            </a:r>
            <a:r>
              <a:rPr lang="en-US" sz="2600" dirty="0" err="1"/>
              <a:t>deyimi</a:t>
            </a:r>
            <a:r>
              <a:rPr lang="en-US" sz="2600" dirty="0"/>
              <a:t> </a:t>
            </a:r>
            <a:r>
              <a:rPr lang="en-US" sz="2600" dirty="0" err="1"/>
              <a:t>kullanılır</a:t>
            </a:r>
            <a:r>
              <a:rPr lang="en-US" sz="2600" dirty="0"/>
              <a:t>.</a:t>
            </a:r>
            <a:endParaRPr lang="tr-TR" sz="2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CONSTRAIN VE UNIQUE</a:t>
            </a:r>
            <a:endParaRPr lang="tr-TR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TABLE employee (</a:t>
            </a:r>
            <a:endParaRPr lang="en-US" dirty="0"/>
          </a:p>
          <a:p>
            <a:r>
              <a:rPr lang="en-US" dirty="0"/>
              <a:t>	id SERIAL PRIMARY KEY,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nameVARCHAR</a:t>
            </a:r>
            <a:r>
              <a:rPr lang="en-US" dirty="0"/>
              <a:t> (50),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surnameVARCHAR</a:t>
            </a:r>
            <a:r>
              <a:rPr lang="en-US" dirty="0"/>
              <a:t> (50),</a:t>
            </a:r>
            <a:endParaRPr lang="en-US" dirty="0"/>
          </a:p>
          <a:p>
            <a:r>
              <a:rPr lang="en-US" dirty="0"/>
              <a:t>	address VARCHAR (50),</a:t>
            </a:r>
            <a:endParaRPr lang="en-US" dirty="0"/>
          </a:p>
          <a:p>
            <a:r>
              <a:rPr lang="en-US" dirty="0"/>
              <a:t>            identity VARCHAR(13) UNIQUE</a:t>
            </a:r>
            <a:endParaRPr lang="en-US" dirty="0"/>
          </a:p>
          <a:p>
            <a:r>
              <a:rPr lang="en-US" dirty="0"/>
              <a:t>);</a:t>
            </a:r>
            <a:endParaRPr lang="tr-T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DROP TABLE</a:t>
            </a:r>
            <a:endParaRPr lang="tr-T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tabloyu silmek için kullanılır.</a:t>
            </a:r>
            <a:endParaRPr lang="tr-TR" dirty="0"/>
          </a:p>
          <a:p>
            <a:pPr lvl="1"/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en-US" dirty="0"/>
              <a:t>employee</a:t>
            </a:r>
            <a:endParaRPr lang="tr-TR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YENİ ALAN EKLEME VEYA SİLME</a:t>
            </a:r>
            <a:endParaRPr lang="tr-T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tablo oluşturulduktan sonra bu tabloya yeni alanlar eklemek isteyebilirsiniz.</a:t>
            </a:r>
            <a:endParaRPr lang="tr-TR" dirty="0"/>
          </a:p>
          <a:p>
            <a:r>
              <a:rPr lang="tr-TR" dirty="0"/>
              <a:t>bununla birlikte var olan alanların tablodan çıkartılması da </a:t>
            </a:r>
            <a:r>
              <a:rPr lang="tr-TR" dirty="0" err="1"/>
              <a:t>sözkonusu</a:t>
            </a:r>
            <a:r>
              <a:rPr lang="tr-TR" dirty="0"/>
              <a:t> olabilir.</a:t>
            </a:r>
            <a:endParaRPr lang="tr-TR" dirty="0"/>
          </a:p>
          <a:p>
            <a:r>
              <a:rPr lang="tr-TR" dirty="0"/>
              <a:t>bu durumlarda “</a:t>
            </a:r>
            <a:r>
              <a:rPr lang="tr-TR" dirty="0" err="1"/>
              <a:t>alter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” komutu kullanılır.</a:t>
            </a:r>
            <a:endParaRPr lang="tr-T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ALTER TABLE</a:t>
            </a:r>
            <a:endParaRPr lang="tr-TR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alter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tabloadı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/</a:t>
            </a:r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alanadı</a:t>
            </a:r>
            <a:endParaRPr lang="tr-TR" dirty="0"/>
          </a:p>
          <a:p>
            <a:r>
              <a:rPr lang="tr-TR" dirty="0"/>
              <a:t>tabloya yeni bir alan eklenecekse “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”, alan silinecekse “</a:t>
            </a:r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” kullanılır.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tr-TR" sz="4000" b="1" dirty="0" err="1">
                <a:solidFill>
                  <a:schemeClr val="tx2"/>
                </a:solidFill>
                <a:latin typeface="+mn-lt"/>
              </a:rPr>
              <a:t>Veritabanı</a:t>
            </a:r>
            <a:r>
              <a:rPr lang="tr-TR" sz="4000" b="1" dirty="0">
                <a:solidFill>
                  <a:schemeClr val="tx2"/>
                </a:solidFill>
                <a:latin typeface="+mn-lt"/>
              </a:rPr>
              <a:t> Teknolojileri Üzerine</a:t>
            </a:r>
            <a:br>
              <a:rPr lang="tr-TR" sz="4000" b="1" dirty="0">
                <a:solidFill>
                  <a:schemeClr val="tx2"/>
                </a:solidFill>
                <a:latin typeface="+mn-lt"/>
              </a:rPr>
            </a:br>
            <a:r>
              <a:rPr lang="tr-TR" sz="4000" b="1" dirty="0">
                <a:solidFill>
                  <a:schemeClr val="tx2"/>
                </a:solidFill>
                <a:latin typeface="+mn-lt"/>
              </a:rPr>
              <a:t>Hangisi </a:t>
            </a:r>
            <a:r>
              <a:rPr lang="tr-TR" sz="3600" b="1" i="1" dirty="0">
                <a:solidFill>
                  <a:schemeClr val="tx2"/>
                </a:solidFill>
                <a:latin typeface="+mn-lt"/>
              </a:rPr>
              <a:t>ve</a:t>
            </a:r>
            <a:r>
              <a:rPr lang="tr-TR" sz="4000" b="1" dirty="0">
                <a:solidFill>
                  <a:schemeClr val="tx2"/>
                </a:solidFill>
                <a:latin typeface="+mn-lt"/>
              </a:rPr>
              <a:t> Ne zaman?</a:t>
            </a:r>
            <a:endParaRPr lang="tr-TR" sz="4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PostgreSQL</a:t>
            </a:r>
            <a:endParaRPr lang="tr-TR" dirty="0"/>
          </a:p>
          <a:p>
            <a:r>
              <a:rPr lang="tr-TR" dirty="0"/>
              <a:t>SQL Server</a:t>
            </a:r>
            <a:endParaRPr lang="tr-TR" dirty="0"/>
          </a:p>
          <a:p>
            <a:r>
              <a:rPr lang="tr-TR" dirty="0" err="1"/>
              <a:t>Oracle</a:t>
            </a:r>
            <a:endParaRPr lang="tr-TR" dirty="0"/>
          </a:p>
          <a:p>
            <a:r>
              <a:rPr lang="tr-TR" dirty="0" err="1"/>
              <a:t>MySQL</a:t>
            </a:r>
            <a:endParaRPr lang="tr-TR" dirty="0"/>
          </a:p>
          <a:p>
            <a:r>
              <a:rPr lang="tr-TR" dirty="0" err="1"/>
              <a:t>NoSQL</a:t>
            </a:r>
            <a:r>
              <a:rPr lang="tr-TR" dirty="0"/>
              <a:t> çözümleri…</a:t>
            </a:r>
            <a:endParaRPr lang="tr-TR" dirty="0"/>
          </a:p>
          <a:p>
            <a:r>
              <a:rPr lang="tr-TR" dirty="0"/>
              <a:t>Diğerleri…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seçenek</a:t>
            </a:r>
            <a:r>
              <a:rPr lang="en-US" dirty="0"/>
              <a:t> </a:t>
            </a:r>
            <a:r>
              <a:rPr lang="en-US" dirty="0" err="1"/>
              <a:t>düşünülebilir</a:t>
            </a:r>
            <a:r>
              <a:rPr lang="en-US" dirty="0"/>
              <a:t> SQL </a:t>
            </a:r>
            <a:r>
              <a:rPr lang="en-US" dirty="0" err="1"/>
              <a:t>ve</a:t>
            </a:r>
            <a:r>
              <a:rPr lang="en-US" dirty="0"/>
              <a:t> NoSQL.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ALTER TABLE</a:t>
            </a:r>
            <a:endParaRPr lang="tr-TR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personel isimli tabloya “</a:t>
            </a:r>
            <a:r>
              <a:rPr lang="en-US" dirty="0"/>
              <a:t>address</a:t>
            </a:r>
            <a:r>
              <a:rPr lang="tr-TR" dirty="0"/>
              <a:t>” isimli bir alan eklemek için;</a:t>
            </a:r>
            <a:endParaRPr lang="tr-TR" dirty="0"/>
          </a:p>
          <a:p>
            <a:pPr lvl="1"/>
            <a:r>
              <a:rPr lang="tr-TR" dirty="0" err="1"/>
              <a:t>alter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en-US" dirty="0"/>
              <a:t>employee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en-US" dirty="0"/>
              <a:t>address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(40)</a:t>
            </a:r>
            <a:endParaRPr lang="tr-TR" dirty="0"/>
          </a:p>
          <a:p>
            <a:r>
              <a:rPr lang="tr-TR" dirty="0"/>
              <a:t>aynı tabloda </a:t>
            </a:r>
            <a:r>
              <a:rPr lang="en-US" dirty="0" err="1"/>
              <a:t>start_date_of_work</a:t>
            </a:r>
            <a:r>
              <a:rPr lang="tr-TR" dirty="0"/>
              <a:t> isimli alanı silmek için;</a:t>
            </a:r>
            <a:endParaRPr lang="tr-TR" dirty="0"/>
          </a:p>
          <a:p>
            <a:pPr lvl="1"/>
            <a:r>
              <a:rPr lang="tr-TR" dirty="0" err="1"/>
              <a:t>alter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en-US" dirty="0"/>
              <a:t>employee</a:t>
            </a:r>
            <a:r>
              <a:rPr lang="tr-TR" dirty="0"/>
              <a:t> </a:t>
            </a:r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en-US" dirty="0" err="1"/>
              <a:t>start_date_of_work</a:t>
            </a:r>
            <a:r>
              <a:rPr lang="tr-TR" dirty="0"/>
              <a:t> </a:t>
            </a:r>
            <a:endParaRPr lang="tr-TR" dirty="0"/>
          </a:p>
          <a:p>
            <a:pPr lvl="2"/>
            <a:r>
              <a:rPr lang="tr-TR" dirty="0"/>
              <a:t>dikkat!!! silerken veri</a:t>
            </a:r>
            <a:r>
              <a:rPr lang="en-US" dirty="0"/>
              <a:t> </a:t>
            </a:r>
            <a:r>
              <a:rPr lang="tr-TR" dirty="0"/>
              <a:t>tipi gir</a:t>
            </a:r>
            <a:r>
              <a:rPr lang="en-US" dirty="0" err="1"/>
              <a:t>ilmesine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personel isimli tablo</a:t>
            </a:r>
            <a:r>
              <a:rPr lang="en-US" dirty="0"/>
              <a:t>da </a:t>
            </a:r>
            <a:r>
              <a:rPr lang="en-US" dirty="0" err="1"/>
              <a:t>bulunan</a:t>
            </a:r>
            <a:r>
              <a:rPr lang="tr-TR" dirty="0"/>
              <a:t> “</a:t>
            </a:r>
            <a:r>
              <a:rPr lang="en-US" dirty="0"/>
              <a:t>address</a:t>
            </a:r>
            <a:r>
              <a:rPr lang="tr-TR" dirty="0"/>
              <a:t>” isimli </a:t>
            </a:r>
            <a:r>
              <a:rPr lang="en-US" dirty="0" err="1"/>
              <a:t>alanın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short_address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;</a:t>
            </a:r>
            <a:endParaRPr lang="tr-TR" dirty="0"/>
          </a:p>
          <a:p>
            <a:pPr lvl="1"/>
            <a:r>
              <a:rPr lang="tr-TR" dirty="0" err="1"/>
              <a:t>alter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en-US" dirty="0"/>
              <a:t>employee</a:t>
            </a:r>
            <a:r>
              <a:rPr lang="tr-TR" dirty="0"/>
              <a:t> </a:t>
            </a:r>
            <a:r>
              <a:rPr lang="en-US" dirty="0"/>
              <a:t>rename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en-US" dirty="0"/>
              <a:t>address</a:t>
            </a:r>
            <a:r>
              <a:rPr lang="tr-TR" dirty="0"/>
              <a:t> </a:t>
            </a:r>
            <a:r>
              <a:rPr lang="en-US" dirty="0"/>
              <a:t>to </a:t>
            </a:r>
            <a:r>
              <a:rPr lang="en-US" dirty="0" err="1"/>
              <a:t>short_address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zaman SQL?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dirty="0" err="1"/>
              <a:t>neye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var? </a:t>
            </a:r>
            <a:r>
              <a:rPr lang="en-US" dirty="0" err="1"/>
              <a:t>Veritabanınızı</a:t>
            </a:r>
            <a:r>
              <a:rPr lang="en-US" dirty="0"/>
              <a:t> </a:t>
            </a:r>
            <a:r>
              <a:rPr lang="en-US" dirty="0" err="1"/>
              <a:t>seçerken</a:t>
            </a:r>
            <a:r>
              <a:rPr lang="en-US" dirty="0"/>
              <a:t> </a:t>
            </a:r>
            <a:r>
              <a:rPr lang="en-US" dirty="0" err="1"/>
              <a:t>kendinize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soruları</a:t>
            </a:r>
            <a:r>
              <a:rPr lang="en-US" dirty="0"/>
              <a:t> </a:t>
            </a:r>
            <a:r>
              <a:rPr lang="en-US" dirty="0" err="1"/>
              <a:t>sorabilirsiniz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Verinize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paterniniz</a:t>
            </a:r>
            <a:r>
              <a:rPr lang="en-US" dirty="0"/>
              <a:t> belli </a:t>
            </a:r>
            <a:r>
              <a:rPr lang="en-US" dirty="0" err="1"/>
              <a:t>değil</a:t>
            </a:r>
            <a:r>
              <a:rPr lang="en-US" dirty="0"/>
              <a:t> mi?</a:t>
            </a:r>
            <a:endParaRPr lang="en-US" dirty="0"/>
          </a:p>
          <a:p>
            <a:r>
              <a:rPr lang="en-US" dirty="0" err="1"/>
              <a:t>Sorgulamalarınızın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ihtiyacınız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?</a:t>
            </a:r>
            <a:endParaRPr lang="en-US" dirty="0"/>
          </a:p>
          <a:p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sorgulara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duyuyorsunuz</a:t>
            </a:r>
            <a:r>
              <a:rPr lang="en-US" dirty="0"/>
              <a:t>?</a:t>
            </a:r>
            <a:endParaRPr lang="en-US" dirty="0"/>
          </a:p>
          <a:p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satırı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tutarlılığa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ihtiyacınız</a:t>
            </a:r>
            <a:r>
              <a:rPr lang="en-US" dirty="0"/>
              <a:t> var?(multi-row ACID transactions)</a:t>
            </a:r>
            <a:endParaRPr lang="en-US" dirty="0"/>
          </a:p>
          <a:p>
            <a:r>
              <a:rPr lang="en-US" dirty="0"/>
              <a:t>O zaman RDS </a:t>
            </a:r>
            <a:r>
              <a:rPr lang="en-US" dirty="0" err="1"/>
              <a:t>çözümlerini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edebilirsiniz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zaman NoSQL?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paterniniz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mi </a:t>
            </a:r>
            <a:r>
              <a:rPr lang="en-US" dirty="0" err="1"/>
              <a:t>tanımlanmış</a:t>
            </a:r>
            <a:r>
              <a:rPr lang="en-US" dirty="0"/>
              <a:t>?</a:t>
            </a:r>
            <a:endParaRPr lang="en-US" dirty="0"/>
          </a:p>
          <a:p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gecikmeli</a:t>
            </a:r>
            <a:r>
              <a:rPr lang="en-US" dirty="0"/>
              <a:t> </a:t>
            </a:r>
            <a:r>
              <a:rPr lang="en-US" dirty="0" err="1"/>
              <a:t>sorgulara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duyuyorsunuz</a:t>
            </a:r>
            <a:r>
              <a:rPr lang="en-US" dirty="0"/>
              <a:t>?(High performance and Low Latency)</a:t>
            </a:r>
            <a:endParaRPr lang="en-US" dirty="0"/>
          </a:p>
          <a:p>
            <a:r>
              <a:rPr lang="en-US" dirty="0"/>
              <a:t>Veri </a:t>
            </a:r>
            <a:r>
              <a:rPr lang="en-US" dirty="0" err="1"/>
              <a:t>modeliniz</a:t>
            </a:r>
            <a:r>
              <a:rPr lang="en-US" dirty="0"/>
              <a:t> </a:t>
            </a:r>
            <a:r>
              <a:rPr lang="en-US" dirty="0" err="1"/>
              <a:t>Facebook’unki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‘</a:t>
            </a:r>
            <a:r>
              <a:rPr lang="en-US" dirty="0" err="1"/>
              <a:t>arkadaşım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arkadaşımın</a:t>
            </a:r>
            <a:r>
              <a:rPr lang="en-US" dirty="0"/>
              <a:t> </a:t>
            </a:r>
            <a:r>
              <a:rPr lang="en-US" dirty="0" err="1"/>
              <a:t>arkadaşları</a:t>
            </a:r>
            <a:r>
              <a:rPr lang="en-US" dirty="0"/>
              <a:t>’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yapıda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?(Graph Structured NoSQL </a:t>
            </a:r>
            <a:r>
              <a:rPr lang="en-US" dirty="0" err="1"/>
              <a:t>çözümleri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mükemmel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O zaman NoSQL </a:t>
            </a:r>
            <a:r>
              <a:rPr lang="en-US" dirty="0" err="1"/>
              <a:t>çözümleri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edebilirsiniz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mi NoSQL mi?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Kabaca</a:t>
            </a:r>
            <a:r>
              <a:rPr lang="en-US" dirty="0"/>
              <a:t> </a:t>
            </a:r>
            <a:r>
              <a:rPr lang="en-US" dirty="0" err="1"/>
              <a:t>şöyle</a:t>
            </a:r>
            <a:r>
              <a:rPr lang="en-US" dirty="0"/>
              <a:t> </a:t>
            </a:r>
            <a:r>
              <a:rPr lang="en-US" dirty="0" err="1"/>
              <a:t>formülize</a:t>
            </a:r>
            <a:r>
              <a:rPr lang="en-US" dirty="0"/>
              <a:t> </a:t>
            </a:r>
            <a:r>
              <a:rPr lang="en-US" dirty="0" err="1"/>
              <a:t>edebiliriz</a:t>
            </a:r>
            <a:r>
              <a:rPr lang="en-US" dirty="0"/>
              <a:t>. Ama </a:t>
            </a:r>
            <a:r>
              <a:rPr lang="en-US" dirty="0" err="1"/>
              <a:t>kabaca</a:t>
            </a:r>
            <a:r>
              <a:rPr lang="en-US" dirty="0"/>
              <a:t>! </a:t>
            </a:r>
            <a:r>
              <a:rPr lang="en-US" dirty="0" err="1"/>
              <a:t>Mutlaka</a:t>
            </a:r>
            <a:r>
              <a:rPr lang="en-US" dirty="0"/>
              <a:t> </a:t>
            </a:r>
            <a:r>
              <a:rPr lang="en-US" dirty="0" err="1"/>
              <a:t>istisnai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+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Ölçek</a:t>
            </a:r>
            <a:r>
              <a:rPr lang="en-US" dirty="0"/>
              <a:t>(Low Scale) + </a:t>
            </a:r>
            <a:r>
              <a:rPr lang="en-US" dirty="0" err="1"/>
              <a:t>Belirsiz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Paterni</a:t>
            </a:r>
            <a:r>
              <a:rPr lang="en-US" dirty="0"/>
              <a:t> =&gt; RDS</a:t>
            </a:r>
            <a:endParaRPr lang="en-US" dirty="0"/>
          </a:p>
          <a:p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+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Ölçek</a:t>
            </a:r>
            <a:r>
              <a:rPr lang="en-US" dirty="0"/>
              <a:t>(High Scale) + </a:t>
            </a:r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Sorgular</a:t>
            </a:r>
            <a:r>
              <a:rPr lang="en-US" dirty="0"/>
              <a:t> =&gt; RDS</a:t>
            </a:r>
            <a:endParaRPr lang="en-US" dirty="0"/>
          </a:p>
          <a:p>
            <a:r>
              <a:rPr lang="en-US" dirty="0" err="1"/>
              <a:t>Orta</a:t>
            </a:r>
            <a:r>
              <a:rPr lang="en-US" dirty="0"/>
              <a:t>/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+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Ölçek</a:t>
            </a:r>
            <a:r>
              <a:rPr lang="en-US" dirty="0"/>
              <a:t>(High Scale) +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=&gt; NoSQL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0</TotalTime>
  <Words>17538</Words>
  <Application>WPS Presentation</Application>
  <PresentationFormat>Geniş ekran</PresentationFormat>
  <Paragraphs>616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Arial</vt:lpstr>
      <vt:lpstr>SimSun</vt:lpstr>
      <vt:lpstr>Wingdings</vt:lpstr>
      <vt:lpstr>Calibri</vt:lpstr>
      <vt:lpstr>Gill Sans Nova</vt:lpstr>
      <vt:lpstr>Microsoft YaHei</vt:lpstr>
      <vt:lpstr>Arial Unicode MS</vt:lpstr>
      <vt:lpstr>Tema1</vt:lpstr>
      <vt:lpstr>PostgreSQL Veri Tabanı Programlama</vt:lpstr>
      <vt:lpstr>Veritabanı Teknolojilerine  Genel Bakış</vt:lpstr>
      <vt:lpstr>Veri ve Bilgi Nedir?</vt:lpstr>
      <vt:lpstr>Veritabanı Nedir?</vt:lpstr>
      <vt:lpstr>Standart SQL ve Diğer SQL’ler Arasındaki Farklar</vt:lpstr>
      <vt:lpstr>Veritabanı Teknolojileri Üzerine Hangisi ve Ne zaman?</vt:lpstr>
      <vt:lpstr>Ne zaman SQL?</vt:lpstr>
      <vt:lpstr>Ne zaman NoSQL?</vt:lpstr>
      <vt:lpstr>SQL mi NoSQL mi?</vt:lpstr>
      <vt:lpstr>SQL Veritabanları Arasında Nasıl Seçim Yapmalıyız?</vt:lpstr>
      <vt:lpstr>SQL Veritabanları Arasında Nasıl Seçim Yapmalıyız?</vt:lpstr>
      <vt:lpstr>SQL NEDİR?</vt:lpstr>
      <vt:lpstr>SQL BİR STANDARTTIR</vt:lpstr>
      <vt:lpstr>SQL KOMUTLARI</vt:lpstr>
      <vt:lpstr>YARDIMCI DEYİMLER</vt:lpstr>
      <vt:lpstr>DataGrip Genel Tanıtım</vt:lpstr>
      <vt:lpstr>Tablo Nedir?</vt:lpstr>
      <vt:lpstr>Column Veri Tipleri</vt:lpstr>
      <vt:lpstr>Column Veri Tipleri</vt:lpstr>
      <vt:lpstr>Column Veri Tipleri</vt:lpstr>
      <vt:lpstr>Sorgular ile Tablo Oluşturma</vt:lpstr>
      <vt:lpstr>Drop Komutu Ve Tablo Silme</vt:lpstr>
      <vt:lpstr>Drop Komutu İle DB Silme</vt:lpstr>
      <vt:lpstr>Create Komutu İle DB Oluşturma</vt:lpstr>
      <vt:lpstr>DDL KOMUTLARI</vt:lpstr>
      <vt:lpstr>DML KOMUTLARI</vt:lpstr>
      <vt:lpstr>TEMEL YAPI</vt:lpstr>
      <vt:lpstr>SELECT</vt:lpstr>
      <vt:lpstr>Select Sorgusu İle Verileri Getirmek</vt:lpstr>
      <vt:lpstr>Select Sorgusu İle Verileri Getirmek</vt:lpstr>
      <vt:lpstr>SELECT KULLANIMI</vt:lpstr>
      <vt:lpstr>WHERE</vt:lpstr>
      <vt:lpstr>KULLANILAN İŞLEÇLER</vt:lpstr>
      <vt:lpstr>WHERE</vt:lpstr>
      <vt:lpstr>AND &amp; OR</vt:lpstr>
      <vt:lpstr>like &amp; ilike</vt:lpstr>
      <vt:lpstr>In</vt:lpstr>
      <vt:lpstr>In</vt:lpstr>
      <vt:lpstr>Not In</vt:lpstr>
      <vt:lpstr>Is Null &amp; Is Not Null</vt:lpstr>
      <vt:lpstr>BETWEEN ... AND</vt:lpstr>
      <vt:lpstr>ORDER BY</vt:lpstr>
      <vt:lpstr>ORDER BY</vt:lpstr>
      <vt:lpstr>INSERT INTO</vt:lpstr>
      <vt:lpstr>INSERT INTO</vt:lpstr>
      <vt:lpstr>DataGrip ve SQL Sorgusu İle Tabloya Veri Girişi</vt:lpstr>
      <vt:lpstr>INSERT INTO</vt:lpstr>
      <vt:lpstr>UPDATE</vt:lpstr>
      <vt:lpstr>UPDATE</vt:lpstr>
      <vt:lpstr>UPDATE</vt:lpstr>
      <vt:lpstr>DELETE </vt:lpstr>
      <vt:lpstr>DDL İŞLEMLERİ</vt:lpstr>
      <vt:lpstr>CREATE TABLE</vt:lpstr>
      <vt:lpstr>CREATE TABLE</vt:lpstr>
      <vt:lpstr>CONSTRAINT DEYİMİ</vt:lpstr>
      <vt:lpstr>CONSTRAIN VE UNIQUE</vt:lpstr>
      <vt:lpstr>DROP TABLE</vt:lpstr>
      <vt:lpstr>YENİ ALAN EKLEME VEYA SİLME</vt:lpstr>
      <vt:lpstr>ALTER TABLE</vt:lpstr>
      <vt:lpstr>ALTER TABLE</vt:lpstr>
      <vt:lpstr>Alter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</cp:lastModifiedBy>
  <cp:revision>15</cp:revision>
  <dcterms:created xsi:type="dcterms:W3CDTF">2022-02-12T14:21:00Z</dcterms:created>
  <dcterms:modified xsi:type="dcterms:W3CDTF">2022-05-13T18:08:59Z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B78EE20F8E2040D78A14C3FDF45DE2C6</vt:lpwstr>
  </property>
  <property fmtid="{D5CDD505-2E9C-101B-9397-08002B2CF9AE}" pid="3" name="KSOProductBuildVer">
    <vt:lpwstr>1033-11.2.0.11130</vt:lpwstr>
  </property>
</Properties>
</file>