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8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1975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8775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72901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2900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4107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74891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48961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5910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47248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6598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3978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9993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9247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3997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4790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0884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5/15/2022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071648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PostgreSQL Veri </a:t>
            </a:r>
            <a:r>
              <a:rPr lang="en-US" dirty="0" err="1"/>
              <a:t>Tabanı</a:t>
            </a:r>
            <a:r>
              <a:rPr lang="en-US" dirty="0"/>
              <a:t> </a:t>
            </a:r>
            <a:r>
              <a:rPr lang="en-US" dirty="0" err="1"/>
              <a:t>Programlama</a:t>
            </a:r>
            <a:endParaRPr lang="en-US" dirty="0"/>
          </a:p>
        </p:txBody>
      </p:sp>
      <p:sp>
        <p:nvSpPr>
          <p:cNvPr id="3" name="Subtitle 2"/>
          <p:cNvSpPr>
            <a:spLocks noGrp="1"/>
          </p:cNvSpPr>
          <p:nvPr>
            <p:ph type="subTitle" idx="1"/>
          </p:nvPr>
        </p:nvSpPr>
        <p:spPr/>
        <p:txBody>
          <a:bodyPr/>
          <a:lstStyle/>
          <a:p>
            <a:r>
              <a:rPr lang="tr-TR" dirty="0" err="1"/>
              <a:t>Part</a:t>
            </a:r>
            <a:r>
              <a:rPr lang="tr-TR" dirty="0"/>
              <a:t> - 2</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086A19-C80B-4F7E-91AF-003ADA465713}"/>
              </a:ext>
            </a:extLst>
          </p:cNvPr>
          <p:cNvSpPr>
            <a:spLocks noGrp="1"/>
          </p:cNvSpPr>
          <p:nvPr>
            <p:ph type="title"/>
          </p:nvPr>
        </p:nvSpPr>
        <p:spPr>
          <a:xfrm>
            <a:off x="677334" y="609600"/>
            <a:ext cx="8596668" cy="1320800"/>
          </a:xfrm>
        </p:spPr>
        <p:txBody>
          <a:bodyPr anchor="t">
            <a:normAutofit/>
          </a:bodyPr>
          <a:lstStyle/>
          <a:p>
            <a:r>
              <a:rPr lang="tr-TR" dirty="0" err="1"/>
              <a:t>Join</a:t>
            </a:r>
            <a:r>
              <a:rPr lang="tr-TR" dirty="0"/>
              <a:t> Türleri</a:t>
            </a:r>
          </a:p>
        </p:txBody>
      </p:sp>
      <p:sp>
        <p:nvSpPr>
          <p:cNvPr id="3" name="İçerik Yer Tutucusu 2">
            <a:extLst>
              <a:ext uri="{FF2B5EF4-FFF2-40B4-BE49-F238E27FC236}">
                <a16:creationId xmlns:a16="http://schemas.microsoft.com/office/drawing/2014/main" id="{5D2BB21A-65DF-4C21-9085-7011DBCCC0B8}"/>
              </a:ext>
            </a:extLst>
          </p:cNvPr>
          <p:cNvSpPr>
            <a:spLocks noGrp="1"/>
          </p:cNvSpPr>
          <p:nvPr>
            <p:ph idx="1"/>
          </p:nvPr>
        </p:nvSpPr>
        <p:spPr>
          <a:xfrm>
            <a:off x="6336287" y="2160589"/>
            <a:ext cx="2934714" cy="3880773"/>
          </a:xfrm>
        </p:spPr>
        <p:txBody>
          <a:bodyPr>
            <a:normAutofit/>
          </a:bodyPr>
          <a:lstStyle/>
          <a:p>
            <a:r>
              <a:rPr lang="tr-TR" b="0" i="0">
                <a:effectLst/>
                <a:latin typeface="Open Sans" panose="020B0606030504020204" pitchFamily="34" charset="0"/>
              </a:rPr>
              <a:t>Eğer yalnızca hiç öğrencisi olmayan bölümleri seçmek istersek </a:t>
            </a:r>
            <a:r>
              <a:rPr lang="tr-TR" b="1" i="0" err="1">
                <a:effectLst/>
                <a:latin typeface="Open Sans" panose="020B0606030504020204" pitchFamily="34" charset="0"/>
              </a:rPr>
              <a:t>where</a:t>
            </a:r>
            <a:r>
              <a:rPr lang="tr-TR" b="0" i="0">
                <a:effectLst/>
                <a:latin typeface="Open Sans" panose="020B0606030504020204" pitchFamily="34" charset="0"/>
              </a:rPr>
              <a:t> ifadesi ile öğrenci tablosundaki tüm kayıtları aşağıdaki gibi eleyebiliriz.</a:t>
            </a:r>
          </a:p>
          <a:p>
            <a:r>
              <a:rPr kumimoji="0" lang="tr-TR" altLang="tr-TR" b="1" i="0" u="none" strike="noStrike" cap="none" normalizeH="0" baseline="0">
                <a:ln>
                  <a:noFill/>
                </a:ln>
                <a:effectLst/>
                <a:latin typeface="Consolas" panose="020B0609020204030204" pitchFamily="49" charset="0"/>
              </a:rPr>
              <a:t>SELECT</a:t>
            </a:r>
            <a:r>
              <a:rPr kumimoji="0" lang="tr-TR" altLang="tr-TR" b="0" i="0" u="none" strike="noStrike" cap="none" normalizeH="0" baseline="0">
                <a:ln>
                  <a:noFill/>
                </a:ln>
                <a:effectLst/>
                <a:latin typeface="Consolas" panose="020B0609020204030204" pitchFamily="49" charset="0"/>
              </a:rPr>
              <a:t> * </a:t>
            </a:r>
            <a:r>
              <a:rPr kumimoji="0" lang="tr-TR" altLang="tr-TR" b="1" i="0" u="none" strike="noStrike" cap="none" normalizeH="0" baseline="0">
                <a:ln>
                  <a:noFill/>
                </a:ln>
                <a:effectLst/>
                <a:latin typeface="Consolas" panose="020B0609020204030204" pitchFamily="49" charset="0"/>
              </a:rPr>
              <a:t>FROM</a:t>
            </a:r>
            <a:r>
              <a:rPr kumimoji="0" lang="tr-TR" altLang="tr-TR" b="0" i="0" u="none" strike="noStrike" cap="none" normalizeH="0" baseline="0">
                <a:ln>
                  <a:noFill/>
                </a:ln>
                <a:effectLst/>
                <a:latin typeface="Consolas" panose="020B0609020204030204" pitchFamily="49" charset="0"/>
              </a:rPr>
              <a:t> bolum b </a:t>
            </a:r>
            <a:r>
              <a:rPr kumimoji="0" lang="tr-TR" altLang="tr-TR" b="1" i="0" u="none" strike="noStrike" cap="none" normalizeH="0" baseline="0">
                <a:ln>
                  <a:noFill/>
                </a:ln>
                <a:effectLst/>
                <a:latin typeface="Consolas" panose="020B0609020204030204" pitchFamily="49" charset="0"/>
              </a:rPr>
              <a:t>LEFT</a:t>
            </a:r>
            <a:r>
              <a:rPr kumimoji="0" lang="tr-TR" altLang="tr-TR" b="0" i="0" u="none" strike="noStrike" cap="none" normalizeH="0" baseline="0">
                <a:ln>
                  <a:noFill/>
                </a:ln>
                <a:effectLst/>
                <a:latin typeface="Consolas" panose="020B0609020204030204" pitchFamily="49" charset="0"/>
              </a:rPr>
              <a:t> </a:t>
            </a:r>
            <a:r>
              <a:rPr kumimoji="0" lang="tr-TR" altLang="tr-TR" b="1" i="0" u="none" strike="noStrike" cap="none" normalizeH="0" baseline="0">
                <a:ln>
                  <a:noFill/>
                </a:ln>
                <a:effectLst/>
                <a:latin typeface="Consolas" panose="020B0609020204030204" pitchFamily="49" charset="0"/>
              </a:rPr>
              <a:t>JOIN</a:t>
            </a:r>
            <a:r>
              <a:rPr kumimoji="0" lang="tr-TR" altLang="tr-TR" b="0" i="0" u="none" strike="noStrike" cap="none" normalizeH="0" baseline="0">
                <a:ln>
                  <a:noFill/>
                </a:ln>
                <a:effectLst/>
                <a:latin typeface="Consolas" panose="020B0609020204030204" pitchFamily="49" charset="0"/>
              </a:rPr>
              <a:t> </a:t>
            </a:r>
            <a:r>
              <a:rPr kumimoji="0" lang="tr-TR" altLang="tr-TR" b="0" i="0" u="none" strike="noStrike" cap="none" normalizeH="0" baseline="0" err="1">
                <a:ln>
                  <a:noFill/>
                </a:ln>
                <a:effectLst/>
                <a:latin typeface="Consolas" panose="020B0609020204030204" pitchFamily="49" charset="0"/>
              </a:rPr>
              <a:t>ogrenci</a:t>
            </a:r>
            <a:r>
              <a:rPr kumimoji="0" lang="tr-TR" altLang="tr-TR" b="0" i="0" u="none" strike="noStrike" cap="none" normalizeH="0" baseline="0">
                <a:ln>
                  <a:noFill/>
                </a:ln>
                <a:effectLst/>
                <a:latin typeface="Consolas" panose="020B0609020204030204" pitchFamily="49" charset="0"/>
              </a:rPr>
              <a:t> o </a:t>
            </a:r>
            <a:r>
              <a:rPr kumimoji="0" lang="tr-TR" altLang="tr-TR" b="1" i="0" u="none" strike="noStrike" cap="none" normalizeH="0" baseline="0">
                <a:ln>
                  <a:noFill/>
                </a:ln>
                <a:effectLst/>
                <a:latin typeface="Consolas" panose="020B0609020204030204" pitchFamily="49" charset="0"/>
              </a:rPr>
              <a:t>ON</a:t>
            </a:r>
            <a:r>
              <a:rPr kumimoji="0" lang="tr-TR" altLang="tr-TR" b="0" i="0" u="none" strike="noStrike" cap="none" normalizeH="0" baseline="0">
                <a:ln>
                  <a:noFill/>
                </a:ln>
                <a:effectLst/>
                <a:latin typeface="Consolas" panose="020B0609020204030204" pitchFamily="49" charset="0"/>
              </a:rPr>
              <a:t> </a:t>
            </a:r>
            <a:r>
              <a:rPr kumimoji="0" lang="tr-TR" altLang="tr-TR" b="0" i="0" u="none" strike="noStrike" cap="none" normalizeH="0" baseline="0" err="1">
                <a:ln>
                  <a:noFill/>
                </a:ln>
                <a:effectLst/>
                <a:latin typeface="Consolas" panose="020B0609020204030204" pitchFamily="49" charset="0"/>
              </a:rPr>
              <a:t>b.bid</a:t>
            </a:r>
            <a:r>
              <a:rPr kumimoji="0" lang="tr-TR" altLang="tr-TR" b="0" i="0" u="none" strike="noStrike" cap="none" normalizeH="0" baseline="0">
                <a:ln>
                  <a:noFill/>
                </a:ln>
                <a:effectLst/>
                <a:latin typeface="Consolas" panose="020B0609020204030204" pitchFamily="49" charset="0"/>
              </a:rPr>
              <a:t> = </a:t>
            </a:r>
            <a:r>
              <a:rPr kumimoji="0" lang="tr-TR" altLang="tr-TR" b="0" i="0" u="none" strike="noStrike" cap="none" normalizeH="0" baseline="0" err="1">
                <a:ln>
                  <a:noFill/>
                </a:ln>
                <a:effectLst/>
                <a:latin typeface="Consolas" panose="020B0609020204030204" pitchFamily="49" charset="0"/>
              </a:rPr>
              <a:t>o.bid</a:t>
            </a:r>
            <a:r>
              <a:rPr kumimoji="0" lang="tr-TR" altLang="tr-TR" b="0" i="0" u="none" strike="noStrike" cap="none" normalizeH="0" baseline="0">
                <a:ln>
                  <a:noFill/>
                </a:ln>
                <a:effectLst/>
                <a:latin typeface="Consolas" panose="020B0609020204030204" pitchFamily="49" charset="0"/>
              </a:rPr>
              <a:t> </a:t>
            </a:r>
            <a:r>
              <a:rPr kumimoji="0" lang="tr-TR" altLang="tr-TR" b="1" i="0" u="none" strike="noStrike" cap="none" normalizeH="0" baseline="0">
                <a:ln>
                  <a:noFill/>
                </a:ln>
                <a:effectLst/>
                <a:latin typeface="Consolas" panose="020B0609020204030204" pitchFamily="49" charset="0"/>
              </a:rPr>
              <a:t>WHERE</a:t>
            </a:r>
            <a:r>
              <a:rPr kumimoji="0" lang="tr-TR" altLang="tr-TR" b="0" i="0" u="none" strike="noStrike" cap="none" normalizeH="0" baseline="0">
                <a:ln>
                  <a:noFill/>
                </a:ln>
                <a:effectLst/>
                <a:latin typeface="Consolas" panose="020B0609020204030204" pitchFamily="49" charset="0"/>
              </a:rPr>
              <a:t> </a:t>
            </a:r>
            <a:r>
              <a:rPr kumimoji="0" lang="tr-TR" altLang="tr-TR" b="0" i="0" u="none" strike="noStrike" cap="none" normalizeH="0" baseline="0" err="1">
                <a:ln>
                  <a:noFill/>
                </a:ln>
                <a:effectLst/>
                <a:latin typeface="Consolas" panose="020B0609020204030204" pitchFamily="49" charset="0"/>
              </a:rPr>
              <a:t>o.bid</a:t>
            </a:r>
            <a:r>
              <a:rPr kumimoji="0" lang="tr-TR" altLang="tr-TR" b="0" i="0" u="none" strike="noStrike" cap="none" normalizeH="0" baseline="0">
                <a:ln>
                  <a:noFill/>
                </a:ln>
                <a:effectLst/>
                <a:latin typeface="Consolas" panose="020B0609020204030204" pitchFamily="49" charset="0"/>
              </a:rPr>
              <a:t> </a:t>
            </a:r>
            <a:r>
              <a:rPr kumimoji="0" lang="tr-TR" altLang="tr-TR" b="1" i="0" u="none" strike="noStrike" cap="none" normalizeH="0" baseline="0">
                <a:ln>
                  <a:noFill/>
                </a:ln>
                <a:effectLst/>
                <a:latin typeface="Consolas" panose="020B0609020204030204" pitchFamily="49" charset="0"/>
              </a:rPr>
              <a:t>IS</a:t>
            </a:r>
            <a:r>
              <a:rPr kumimoji="0" lang="tr-TR" altLang="tr-TR" b="0" i="0" u="none" strike="noStrike" cap="none" normalizeH="0" baseline="0">
                <a:ln>
                  <a:noFill/>
                </a:ln>
                <a:effectLst/>
                <a:latin typeface="Consolas" panose="020B0609020204030204" pitchFamily="49" charset="0"/>
              </a:rPr>
              <a:t> </a:t>
            </a:r>
            <a:r>
              <a:rPr kumimoji="0" lang="tr-TR" altLang="tr-TR" b="1" i="0" u="none" strike="noStrike" cap="none" normalizeH="0" baseline="0">
                <a:ln>
                  <a:noFill/>
                </a:ln>
                <a:effectLst/>
                <a:latin typeface="Consolas" panose="020B0609020204030204" pitchFamily="49" charset="0"/>
              </a:rPr>
              <a:t>NULL</a:t>
            </a:r>
            <a:r>
              <a:rPr kumimoji="0" lang="tr-TR" altLang="tr-TR" b="0" i="0" u="none" strike="noStrike" cap="none" normalizeH="0" baseline="0">
                <a:ln>
                  <a:noFill/>
                </a:ln>
                <a:effectLst/>
              </a:rPr>
              <a:t> </a:t>
            </a:r>
            <a:endParaRPr kumimoji="0" lang="tr-TR" altLang="tr-TR" b="0" i="0" u="none" strike="noStrike" cap="none" normalizeH="0" baseline="0">
              <a:ln>
                <a:noFill/>
              </a:ln>
              <a:effectLst/>
              <a:latin typeface="Arial" panose="020B0604020202020204" pitchFamily="34" charset="0"/>
            </a:endParaRPr>
          </a:p>
          <a:p>
            <a:endParaRPr lang="tr-TR" dirty="0"/>
          </a:p>
        </p:txBody>
      </p:sp>
      <p:pic>
        <p:nvPicPr>
          <p:cNvPr id="6" name="Resim 5">
            <a:extLst>
              <a:ext uri="{FF2B5EF4-FFF2-40B4-BE49-F238E27FC236}">
                <a16:creationId xmlns:a16="http://schemas.microsoft.com/office/drawing/2014/main" id="{D72262B5-1030-4A5F-8BA5-61CA69AA38ED}"/>
              </a:ext>
            </a:extLst>
          </p:cNvPr>
          <p:cNvPicPr>
            <a:picLocks noChangeAspect="1"/>
          </p:cNvPicPr>
          <p:nvPr/>
        </p:nvPicPr>
        <p:blipFill rotWithShape="1">
          <a:blip r:embed="rId2"/>
          <a:srcRect r="9051" b="-3"/>
          <a:stretch/>
        </p:blipFill>
        <p:spPr>
          <a:xfrm>
            <a:off x="677334" y="2159331"/>
            <a:ext cx="5423429" cy="3882362"/>
          </a:xfrm>
          <a:prstGeom prst="rect">
            <a:avLst/>
          </a:prstGeom>
        </p:spPr>
      </p:pic>
    </p:spTree>
    <p:extLst>
      <p:ext uri="{BB962C8B-B14F-4D97-AF65-F5344CB8AC3E}">
        <p14:creationId xmlns:p14="http://schemas.microsoft.com/office/powerpoint/2010/main" val="52426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068B65-2085-4D06-AC16-170A1E6983AD}"/>
              </a:ext>
            </a:extLst>
          </p:cNvPr>
          <p:cNvSpPr>
            <a:spLocks noGrp="1"/>
          </p:cNvSpPr>
          <p:nvPr>
            <p:ph type="title"/>
          </p:nvPr>
        </p:nvSpPr>
        <p:spPr>
          <a:xfrm>
            <a:off x="677334" y="609600"/>
            <a:ext cx="8596668" cy="1320800"/>
          </a:xfrm>
        </p:spPr>
        <p:txBody>
          <a:bodyPr anchor="t">
            <a:normAutofit/>
          </a:bodyPr>
          <a:lstStyle/>
          <a:p>
            <a:r>
              <a:rPr lang="tr-TR"/>
              <a:t>Join Türleri</a:t>
            </a:r>
            <a:endParaRPr lang="tr-TR" dirty="0"/>
          </a:p>
        </p:txBody>
      </p:sp>
      <p:pic>
        <p:nvPicPr>
          <p:cNvPr id="6" name="Resim 5">
            <a:extLst>
              <a:ext uri="{FF2B5EF4-FFF2-40B4-BE49-F238E27FC236}">
                <a16:creationId xmlns:a16="http://schemas.microsoft.com/office/drawing/2014/main" id="{6EF2997B-00B1-462A-BB7E-C11C225FC4C1}"/>
              </a:ext>
            </a:extLst>
          </p:cNvPr>
          <p:cNvPicPr>
            <a:picLocks noChangeAspect="1"/>
          </p:cNvPicPr>
          <p:nvPr/>
        </p:nvPicPr>
        <p:blipFill>
          <a:blip r:embed="rId2"/>
          <a:stretch>
            <a:fillRect/>
          </a:stretch>
        </p:blipFill>
        <p:spPr>
          <a:xfrm>
            <a:off x="817474" y="2159331"/>
            <a:ext cx="2915973" cy="1640234"/>
          </a:xfrm>
          <a:prstGeom prst="rect">
            <a:avLst/>
          </a:prstGeom>
        </p:spPr>
      </p:pic>
      <p:sp>
        <p:nvSpPr>
          <p:cNvPr id="3" name="İçerik Yer Tutucusu 2">
            <a:extLst>
              <a:ext uri="{FF2B5EF4-FFF2-40B4-BE49-F238E27FC236}">
                <a16:creationId xmlns:a16="http://schemas.microsoft.com/office/drawing/2014/main" id="{D5FC1D83-4D73-4C8E-8E5A-391047EA41A8}"/>
              </a:ext>
            </a:extLst>
          </p:cNvPr>
          <p:cNvSpPr>
            <a:spLocks noGrp="1"/>
          </p:cNvSpPr>
          <p:nvPr>
            <p:ph idx="1"/>
          </p:nvPr>
        </p:nvSpPr>
        <p:spPr>
          <a:xfrm>
            <a:off x="4063160" y="2160589"/>
            <a:ext cx="5207839" cy="3880773"/>
          </a:xfrm>
        </p:spPr>
        <p:txBody>
          <a:bodyPr>
            <a:normAutofit/>
          </a:bodyPr>
          <a:lstStyle/>
          <a:p>
            <a:r>
              <a:rPr lang="tr-TR" b="1" i="0" dirty="0">
                <a:effectLst/>
                <a:latin typeface="Open Sans" panose="020B0606030504020204" pitchFamily="34" charset="0"/>
              </a:rPr>
              <a:t>Full Outer </a:t>
            </a:r>
            <a:r>
              <a:rPr lang="tr-TR" b="1" i="0" dirty="0" err="1">
                <a:effectLst/>
                <a:latin typeface="Open Sans" panose="020B0606030504020204" pitchFamily="34" charset="0"/>
              </a:rPr>
              <a:t>Join</a:t>
            </a:r>
            <a:endParaRPr lang="tr-TR" b="1" i="0" dirty="0">
              <a:effectLst/>
              <a:latin typeface="Open Sans" panose="020B0606030504020204" pitchFamily="34" charset="0"/>
            </a:endParaRPr>
          </a:p>
          <a:p>
            <a:pPr marL="0" marR="0" lvl="0" indent="0" defTabSz="914400" rtl="0" eaLnBrk="0" fontAlgn="base" latinLnBrk="0" hangingPunct="0">
              <a:spcBef>
                <a:spcPct val="0"/>
              </a:spcBef>
              <a:spcAft>
                <a:spcPct val="0"/>
              </a:spcAft>
              <a:buClrTx/>
              <a:buSzTx/>
              <a:buFontTx/>
              <a:buNone/>
              <a:tabLst/>
            </a:pPr>
            <a:r>
              <a:rPr kumimoji="0" lang="tr-TR" altLang="tr-TR" b="0" i="0" u="none" strike="noStrike" cap="none" normalizeH="0" baseline="0" dirty="0">
                <a:ln>
                  <a:noFill/>
                </a:ln>
                <a:effectLst/>
                <a:latin typeface="Open Sans" panose="020B0606030504020204" pitchFamily="34" charset="0"/>
                <a:cs typeface="Open Sans" panose="020B0606030504020204" pitchFamily="34" charset="0"/>
              </a:rPr>
              <a:t>Tüm öğrencileri ve tüm bölümleri seçmek istersek </a:t>
            </a:r>
            <a:r>
              <a:rPr kumimoji="0" lang="tr-TR" altLang="tr-TR" b="0" i="0" u="none" strike="noStrike" cap="none" normalizeH="0" baseline="0" dirty="0" err="1">
                <a:ln>
                  <a:noFill/>
                </a:ln>
                <a:effectLst/>
                <a:latin typeface="Open Sans" panose="020B0606030504020204" pitchFamily="34" charset="0"/>
                <a:cs typeface="Open Sans" panose="020B0606030504020204" pitchFamily="34" charset="0"/>
              </a:rPr>
              <a:t>full</a:t>
            </a:r>
            <a:r>
              <a:rPr kumimoji="0" lang="tr-TR" altLang="tr-TR" b="0" i="0" u="none" strike="noStrike" cap="none" normalizeH="0" baseline="0" dirty="0">
                <a:ln>
                  <a:noFill/>
                </a:ln>
                <a:effectLst/>
                <a:latin typeface="Open Sans" panose="020B0606030504020204" pitchFamily="34" charset="0"/>
                <a:cs typeface="Open Sans" panose="020B0606030504020204" pitchFamily="34" charset="0"/>
              </a:rPr>
              <a:t> </a:t>
            </a:r>
            <a:r>
              <a:rPr kumimoji="0" lang="tr-TR" altLang="tr-TR" b="0" i="0" u="none" strike="noStrike" cap="none" normalizeH="0" baseline="0" dirty="0" err="1">
                <a:ln>
                  <a:noFill/>
                </a:ln>
                <a:effectLst/>
                <a:latin typeface="Open Sans" panose="020B0606030504020204" pitchFamily="34" charset="0"/>
                <a:cs typeface="Open Sans" panose="020B0606030504020204" pitchFamily="34" charset="0"/>
              </a:rPr>
              <a:t>outer</a:t>
            </a:r>
            <a:r>
              <a:rPr kumimoji="0" lang="tr-TR" altLang="tr-TR" b="0" i="0" u="none" strike="noStrike" cap="none" normalizeH="0" baseline="0" dirty="0">
                <a:ln>
                  <a:noFill/>
                </a:ln>
                <a:effectLst/>
                <a:latin typeface="Open Sans" panose="020B0606030504020204" pitchFamily="34" charset="0"/>
                <a:cs typeface="Open Sans" panose="020B0606030504020204" pitchFamily="34" charset="0"/>
              </a:rPr>
              <a:t>  </a:t>
            </a:r>
            <a:r>
              <a:rPr kumimoji="0" lang="tr-TR" altLang="tr-TR" b="0" i="0" u="none" strike="noStrike" cap="none" normalizeH="0" baseline="0" dirty="0" err="1">
                <a:ln>
                  <a:noFill/>
                </a:ln>
                <a:effectLst/>
                <a:latin typeface="Open Sans" panose="020B0606030504020204" pitchFamily="34" charset="0"/>
                <a:cs typeface="Open Sans" panose="020B0606030504020204" pitchFamily="34" charset="0"/>
              </a:rPr>
              <a:t>join</a:t>
            </a:r>
            <a:r>
              <a:rPr kumimoji="0" lang="tr-TR" altLang="tr-TR" b="0" i="0" u="none" strike="noStrike" cap="none" normalizeH="0" baseline="0" dirty="0">
                <a:ln>
                  <a:noFill/>
                </a:ln>
                <a:effectLst/>
                <a:latin typeface="Open Sans" panose="020B0606030504020204" pitchFamily="34" charset="0"/>
                <a:cs typeface="Open Sans" panose="020B0606030504020204" pitchFamily="34" charset="0"/>
              </a:rPr>
              <a:t> kullanırız.</a:t>
            </a:r>
          </a:p>
          <a:p>
            <a:pPr marL="0" marR="0" lvl="0" indent="0" defTabSz="914400" rtl="0" eaLnBrk="0" fontAlgn="base" latinLnBrk="0" hangingPunct="0">
              <a:spcBef>
                <a:spcPct val="0"/>
              </a:spcBef>
              <a:spcAft>
                <a:spcPct val="0"/>
              </a:spcAft>
              <a:buClrTx/>
              <a:buSzTx/>
              <a:buFontTx/>
              <a:buNone/>
              <a:tabLst/>
            </a:pPr>
            <a:endParaRPr lang="tr-TR" altLang="tr-TR" dirty="0">
              <a:cs typeface="Open Sans" panose="020B0606030504020204" pitchFamily="34" charset="0"/>
            </a:endParaRPr>
          </a:p>
          <a:p>
            <a:pPr marL="0" marR="0" lvl="0" indent="0" defTabSz="914400" rtl="0" eaLnBrk="0" fontAlgn="base" latinLnBrk="0" hangingPunct="0">
              <a:spcBef>
                <a:spcPct val="0"/>
              </a:spcBef>
              <a:spcAft>
                <a:spcPct val="0"/>
              </a:spcAft>
              <a:buClrTx/>
              <a:buSzTx/>
              <a:buFontTx/>
              <a:buNone/>
              <a:tabLst/>
            </a:pPr>
            <a:r>
              <a:rPr kumimoji="0" lang="tr-TR" altLang="tr-TR" b="1" i="0" u="none" strike="noStrike" cap="none" normalizeH="0" baseline="0" dirty="0">
                <a:ln>
                  <a:noFill/>
                </a:ln>
                <a:effectLst/>
                <a:latin typeface="Consolas" panose="020B0609020204030204" pitchFamily="49" charset="0"/>
                <a:cs typeface="Courier New" panose="02070309020205020404" pitchFamily="49" charset="0"/>
              </a:rPr>
              <a:t>SELECT</a:t>
            </a:r>
            <a:r>
              <a:rPr kumimoji="0" lang="tr-TR" altLang="tr-TR" b="0" i="0" u="none" strike="noStrike" cap="none" normalizeH="0" baseline="0" dirty="0">
                <a:ln>
                  <a:noFill/>
                </a:ln>
                <a:effectLst/>
                <a:latin typeface="Consolas" panose="020B0609020204030204" pitchFamily="49" charset="0"/>
                <a:cs typeface="Courier New" panose="02070309020205020404" pitchFamily="49" charset="0"/>
              </a:rPr>
              <a:t> * </a:t>
            </a:r>
            <a:r>
              <a:rPr kumimoji="0" lang="tr-TR" altLang="tr-TR" b="1" i="0" u="none" strike="noStrike" cap="none" normalizeH="0" baseline="0" dirty="0">
                <a:ln>
                  <a:noFill/>
                </a:ln>
                <a:effectLst/>
                <a:latin typeface="Consolas" panose="020B0609020204030204" pitchFamily="49" charset="0"/>
                <a:cs typeface="Courier New" panose="02070309020205020404" pitchFamily="49" charset="0"/>
              </a:rPr>
              <a:t>FROM</a:t>
            </a:r>
            <a:r>
              <a:rPr kumimoji="0" lang="tr-TR" altLang="tr-TR" b="0" i="0" u="none" strike="noStrike" cap="none" normalizeH="0" baseline="0" dirty="0">
                <a:ln>
                  <a:noFill/>
                </a:ln>
                <a:effectLst/>
                <a:latin typeface="Consolas" panose="020B0609020204030204" pitchFamily="49" charset="0"/>
                <a:cs typeface="Courier New" panose="02070309020205020404" pitchFamily="49" charset="0"/>
              </a:rPr>
              <a:t> bolum b </a:t>
            </a:r>
            <a:r>
              <a:rPr kumimoji="0" lang="tr-TR" altLang="tr-TR" b="1" i="0" u="none" strike="noStrike" cap="none" normalizeH="0" baseline="0" dirty="0">
                <a:ln>
                  <a:noFill/>
                </a:ln>
                <a:effectLst/>
                <a:latin typeface="Consolas" panose="020B0609020204030204" pitchFamily="49" charset="0"/>
                <a:cs typeface="Courier New" panose="02070309020205020404" pitchFamily="49" charset="0"/>
              </a:rPr>
              <a:t>FULL</a:t>
            </a:r>
            <a:r>
              <a:rPr kumimoji="0" lang="tr-TR" altLang="tr-TR" b="0" i="0" u="none" strike="noStrike" cap="none" normalizeH="0" baseline="0" dirty="0">
                <a:ln>
                  <a:noFill/>
                </a:ln>
                <a:effectLst/>
                <a:latin typeface="Consolas" panose="020B0609020204030204" pitchFamily="49" charset="0"/>
                <a:cs typeface="Courier New" panose="02070309020205020404" pitchFamily="49" charset="0"/>
              </a:rPr>
              <a:t> </a:t>
            </a:r>
            <a:r>
              <a:rPr kumimoji="0" lang="tr-TR" altLang="tr-TR" b="1" i="0" u="none" strike="noStrike" cap="none" normalizeH="0" baseline="0" dirty="0">
                <a:ln>
                  <a:noFill/>
                </a:ln>
                <a:effectLst/>
                <a:latin typeface="Consolas" panose="020B0609020204030204" pitchFamily="49" charset="0"/>
                <a:cs typeface="Courier New" panose="02070309020205020404" pitchFamily="49" charset="0"/>
              </a:rPr>
              <a:t>OUTER</a:t>
            </a:r>
            <a:r>
              <a:rPr kumimoji="0" lang="tr-TR" altLang="tr-TR" b="0" i="0" u="none" strike="noStrike" cap="none" normalizeH="0" baseline="0" dirty="0">
                <a:ln>
                  <a:noFill/>
                </a:ln>
                <a:effectLst/>
                <a:latin typeface="Consolas" panose="020B0609020204030204" pitchFamily="49" charset="0"/>
                <a:cs typeface="Courier New" panose="02070309020205020404" pitchFamily="49" charset="0"/>
              </a:rPr>
              <a:t> </a:t>
            </a:r>
            <a:r>
              <a:rPr kumimoji="0" lang="tr-TR" altLang="tr-TR" b="1" i="0" u="none" strike="noStrike" cap="none" normalizeH="0" baseline="0" dirty="0">
                <a:ln>
                  <a:noFill/>
                </a:ln>
                <a:effectLst/>
                <a:latin typeface="Consolas" panose="020B0609020204030204" pitchFamily="49" charset="0"/>
                <a:cs typeface="Courier New" panose="02070309020205020404" pitchFamily="49" charset="0"/>
              </a:rPr>
              <a:t>JOIN</a:t>
            </a:r>
            <a:r>
              <a:rPr kumimoji="0" lang="tr-TR" altLang="tr-TR" b="0" i="0" u="none" strike="noStrike" cap="none" normalizeH="0" baseline="0" dirty="0">
                <a:ln>
                  <a:noFill/>
                </a:ln>
                <a:effectLst/>
                <a:latin typeface="Consolas" panose="020B0609020204030204" pitchFamily="49" charset="0"/>
                <a:cs typeface="Courier New" panose="02070309020205020404" pitchFamily="49" charset="0"/>
              </a:rPr>
              <a:t> </a:t>
            </a:r>
            <a:r>
              <a:rPr kumimoji="0" lang="tr-TR" altLang="tr-TR" b="0" i="0" u="none" strike="noStrike" cap="none" normalizeH="0" baseline="0" dirty="0" err="1">
                <a:ln>
                  <a:noFill/>
                </a:ln>
                <a:effectLst/>
                <a:latin typeface="Consolas" panose="020B0609020204030204" pitchFamily="49" charset="0"/>
                <a:cs typeface="Courier New" panose="02070309020205020404" pitchFamily="49" charset="0"/>
              </a:rPr>
              <a:t>ogrenci</a:t>
            </a:r>
            <a:r>
              <a:rPr kumimoji="0" lang="tr-TR" altLang="tr-TR" b="0" i="0" u="none" strike="noStrike" cap="none" normalizeH="0" baseline="0" dirty="0">
                <a:ln>
                  <a:noFill/>
                </a:ln>
                <a:effectLst/>
                <a:latin typeface="Consolas" panose="020B0609020204030204" pitchFamily="49" charset="0"/>
                <a:cs typeface="Courier New" panose="02070309020205020404" pitchFamily="49" charset="0"/>
              </a:rPr>
              <a:t> o </a:t>
            </a:r>
            <a:r>
              <a:rPr kumimoji="0" lang="tr-TR" altLang="tr-TR" b="1" i="0" u="none" strike="noStrike" cap="none" normalizeH="0" baseline="0" dirty="0">
                <a:ln>
                  <a:noFill/>
                </a:ln>
                <a:effectLst/>
                <a:latin typeface="Consolas" panose="020B0609020204030204" pitchFamily="49" charset="0"/>
                <a:cs typeface="Courier New" panose="02070309020205020404" pitchFamily="49" charset="0"/>
              </a:rPr>
              <a:t>ON</a:t>
            </a:r>
            <a:r>
              <a:rPr kumimoji="0" lang="tr-TR" altLang="tr-TR" b="0" i="0" u="none" strike="noStrike" cap="none" normalizeH="0" baseline="0" dirty="0">
                <a:ln>
                  <a:noFill/>
                </a:ln>
                <a:effectLst/>
                <a:latin typeface="Consolas" panose="020B0609020204030204" pitchFamily="49" charset="0"/>
                <a:cs typeface="Courier New" panose="02070309020205020404" pitchFamily="49" charset="0"/>
              </a:rPr>
              <a:t> </a:t>
            </a:r>
            <a:r>
              <a:rPr kumimoji="0" lang="tr-TR" altLang="tr-TR" b="0" i="0" u="none" strike="noStrike" cap="none" normalizeH="0" baseline="0" dirty="0" err="1">
                <a:ln>
                  <a:noFill/>
                </a:ln>
                <a:effectLst/>
                <a:latin typeface="Consolas" panose="020B0609020204030204" pitchFamily="49" charset="0"/>
                <a:cs typeface="Courier New" panose="02070309020205020404" pitchFamily="49" charset="0"/>
              </a:rPr>
              <a:t>b.bid</a:t>
            </a:r>
            <a:r>
              <a:rPr kumimoji="0" lang="tr-TR" altLang="tr-TR" b="0" i="0" u="none" strike="noStrike" cap="none" normalizeH="0" baseline="0" dirty="0">
                <a:ln>
                  <a:noFill/>
                </a:ln>
                <a:effectLst/>
                <a:latin typeface="Consolas" panose="020B0609020204030204" pitchFamily="49" charset="0"/>
                <a:cs typeface="Courier New" panose="02070309020205020404" pitchFamily="49" charset="0"/>
              </a:rPr>
              <a:t> = </a:t>
            </a:r>
            <a:r>
              <a:rPr kumimoji="0" lang="tr-TR" altLang="tr-TR" b="0" i="0" u="none" strike="noStrike" cap="none" normalizeH="0" baseline="0" dirty="0" err="1">
                <a:ln>
                  <a:noFill/>
                </a:ln>
                <a:effectLst/>
                <a:latin typeface="Consolas" panose="020B0609020204030204" pitchFamily="49" charset="0"/>
                <a:cs typeface="Courier New" panose="02070309020205020404" pitchFamily="49" charset="0"/>
              </a:rPr>
              <a:t>o.bid</a:t>
            </a:r>
            <a:endParaRPr kumimoji="0" lang="tr-TR" altLang="tr-TR" b="0" i="0" u="none" strike="noStrike" cap="none" normalizeH="0" baseline="0" dirty="0">
              <a:ln>
                <a:noFill/>
              </a:ln>
              <a:effectLst/>
              <a:latin typeface="Consolas" panose="020B0609020204030204" pitchFamily="49" charset="0"/>
              <a:cs typeface="Courier New" panose="02070309020205020404" pitchFamily="49" charset="0"/>
            </a:endParaRPr>
          </a:p>
          <a:p>
            <a:pPr marL="0" marR="0" lvl="0" indent="0" defTabSz="914400" rtl="0" eaLnBrk="0" fontAlgn="base" latinLnBrk="0" hangingPunct="0">
              <a:spcBef>
                <a:spcPct val="0"/>
              </a:spcBef>
              <a:spcAft>
                <a:spcPct val="0"/>
              </a:spcAft>
              <a:buClrTx/>
              <a:buSzTx/>
              <a:buFontTx/>
              <a:buNone/>
              <a:tabLst/>
            </a:pPr>
            <a:endParaRPr lang="tr-TR" altLang="tr-TR" dirty="0">
              <a:latin typeface="Consolas" panose="020B0609020204030204" pitchFamily="49" charset="0"/>
              <a:cs typeface="Courier New" panose="02070309020205020404" pitchFamily="49" charset="0"/>
            </a:endParaRPr>
          </a:p>
          <a:p>
            <a:pPr marL="0" indent="0" defTabSz="914400" eaLnBrk="0" fontAlgn="base" hangingPunct="0">
              <a:spcBef>
                <a:spcPct val="0"/>
              </a:spcBef>
              <a:spcAft>
                <a:spcPct val="0"/>
              </a:spcAft>
              <a:buClrTx/>
              <a:buSzTx/>
              <a:buNone/>
            </a:pPr>
            <a:r>
              <a:rPr kumimoji="0" lang="tr-TR" altLang="tr-TR" sz="1800" b="1" i="0" u="none" strike="noStrike" cap="none" normalizeH="0" baseline="0" dirty="0">
                <a:ln>
                  <a:noFill/>
                </a:ln>
                <a:solidFill>
                  <a:srgbClr val="993333"/>
                </a:solidFill>
                <a:effectLst/>
                <a:latin typeface="Consolas" panose="020B0609020204030204" pitchFamily="49" charset="0"/>
              </a:rPr>
              <a:t>SELECT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FROM</a:t>
            </a:r>
            <a:r>
              <a:rPr kumimoji="0" lang="tr-TR" altLang="tr-TR" sz="1800" b="0" i="0" u="none" strike="noStrike" cap="none" normalizeH="0" baseline="0" dirty="0">
                <a:ln>
                  <a:noFill/>
                </a:ln>
                <a:solidFill>
                  <a:srgbClr val="444444"/>
                </a:solidFill>
                <a:effectLst/>
                <a:latin typeface="Consolas" panose="020B0609020204030204" pitchFamily="49" charset="0"/>
              </a:rPr>
              <a:t> bolum b </a:t>
            </a:r>
            <a:r>
              <a:rPr kumimoji="0" lang="tr-TR" altLang="tr-TR" sz="1800" b="1" i="0" u="none" strike="noStrike" cap="none" normalizeH="0" baseline="0" dirty="0">
                <a:ln>
                  <a:noFill/>
                </a:ln>
                <a:solidFill>
                  <a:srgbClr val="993333"/>
                </a:solidFill>
                <a:effectLst/>
                <a:latin typeface="Consolas" panose="020B0609020204030204" pitchFamily="49" charset="0"/>
              </a:rPr>
              <a:t>LEFT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JOIN</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err="1">
                <a:ln>
                  <a:noFill/>
                </a:ln>
                <a:solidFill>
                  <a:srgbClr val="444444"/>
                </a:solidFill>
                <a:effectLst/>
                <a:latin typeface="Consolas" panose="020B0609020204030204" pitchFamily="49" charset="0"/>
              </a:rPr>
              <a:t>ogrenci</a:t>
            </a:r>
            <a:r>
              <a:rPr kumimoji="0" lang="tr-TR" altLang="tr-TR" sz="1800" b="0" i="0" u="none" strike="noStrike" cap="none" normalizeH="0" baseline="0" dirty="0">
                <a:ln>
                  <a:noFill/>
                </a:ln>
                <a:solidFill>
                  <a:srgbClr val="444444"/>
                </a:solidFill>
                <a:effectLst/>
                <a:latin typeface="Consolas" panose="020B0609020204030204" pitchFamily="49" charset="0"/>
              </a:rPr>
              <a:t> o </a:t>
            </a:r>
            <a:r>
              <a:rPr kumimoji="0" lang="tr-TR" altLang="tr-TR" sz="1800" b="1" i="0" u="none" strike="noStrike" cap="none" normalizeH="0" baseline="0" dirty="0">
                <a:ln>
                  <a:noFill/>
                </a:ln>
                <a:solidFill>
                  <a:srgbClr val="993333"/>
                </a:solidFill>
                <a:effectLst/>
                <a:latin typeface="Consolas" panose="020B0609020204030204" pitchFamily="49" charset="0"/>
              </a:rPr>
              <a:t>ON</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err="1">
                <a:ln>
                  <a:noFill/>
                </a:ln>
                <a:solidFill>
                  <a:srgbClr val="444444"/>
                </a:solidFill>
                <a:effectLst/>
                <a:latin typeface="Consolas" panose="020B0609020204030204" pitchFamily="49" charset="0"/>
              </a:rPr>
              <a:t>b</a:t>
            </a:r>
            <a:r>
              <a:rPr kumimoji="0" lang="tr-TR" altLang="tr-TR" sz="1800" b="0" i="0" u="none" strike="noStrike" cap="none" normalizeH="0" baseline="0" dirty="0" err="1">
                <a:ln>
                  <a:noFill/>
                </a:ln>
                <a:solidFill>
                  <a:srgbClr val="66CC66"/>
                </a:solidFill>
                <a:effectLst/>
                <a:latin typeface="Consolas" panose="020B0609020204030204" pitchFamily="49" charset="0"/>
              </a:rPr>
              <a:t>.</a:t>
            </a:r>
            <a:r>
              <a:rPr kumimoji="0" lang="tr-TR" altLang="tr-TR" sz="1800" b="0" i="0" u="none" strike="noStrike" cap="none" normalizeH="0" baseline="0" dirty="0" err="1">
                <a:ln>
                  <a:noFill/>
                </a:ln>
                <a:solidFill>
                  <a:srgbClr val="444444"/>
                </a:solidFill>
                <a:effectLst/>
                <a:latin typeface="Consolas" panose="020B0609020204030204" pitchFamily="49" charset="0"/>
              </a:rPr>
              <a:t>bid</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err="1">
                <a:ln>
                  <a:noFill/>
                </a:ln>
                <a:solidFill>
                  <a:srgbClr val="444444"/>
                </a:solidFill>
                <a:effectLst/>
                <a:latin typeface="Consolas" panose="020B0609020204030204" pitchFamily="49" charset="0"/>
              </a:rPr>
              <a:t>o</a:t>
            </a:r>
            <a:r>
              <a:rPr kumimoji="0" lang="tr-TR" altLang="tr-TR" sz="1800" b="0" i="0" u="none" strike="noStrike" cap="none" normalizeH="0" baseline="0" dirty="0" err="1">
                <a:ln>
                  <a:noFill/>
                </a:ln>
                <a:solidFill>
                  <a:srgbClr val="66CC66"/>
                </a:solidFill>
                <a:effectLst/>
                <a:latin typeface="Consolas" panose="020B0609020204030204" pitchFamily="49" charset="0"/>
              </a:rPr>
              <a:t>.</a:t>
            </a:r>
            <a:r>
              <a:rPr kumimoji="0" lang="tr-TR" altLang="tr-TR" sz="1800" b="0" i="0" u="none" strike="noStrike" cap="none" normalizeH="0" baseline="0" dirty="0" err="1">
                <a:ln>
                  <a:noFill/>
                </a:ln>
                <a:solidFill>
                  <a:srgbClr val="444444"/>
                </a:solidFill>
                <a:effectLst/>
                <a:latin typeface="Consolas" panose="020B0609020204030204" pitchFamily="49" charset="0"/>
              </a:rPr>
              <a:t>bid</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UNION</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SELECT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FROM</a:t>
            </a:r>
            <a:r>
              <a:rPr kumimoji="0" lang="tr-TR" altLang="tr-TR" sz="1800" b="0" i="0" u="none" strike="noStrike" cap="none" normalizeH="0" baseline="0" dirty="0">
                <a:ln>
                  <a:noFill/>
                </a:ln>
                <a:solidFill>
                  <a:srgbClr val="444444"/>
                </a:solidFill>
                <a:effectLst/>
                <a:latin typeface="Consolas" panose="020B0609020204030204" pitchFamily="49" charset="0"/>
              </a:rPr>
              <a:t> bolum b </a:t>
            </a:r>
            <a:r>
              <a:rPr kumimoji="0" lang="tr-TR" altLang="tr-TR" sz="1800" b="1" i="0" u="none" strike="noStrike" cap="none" normalizeH="0" baseline="0" dirty="0">
                <a:ln>
                  <a:noFill/>
                </a:ln>
                <a:solidFill>
                  <a:srgbClr val="993333"/>
                </a:solidFill>
                <a:effectLst/>
                <a:latin typeface="Consolas" panose="020B0609020204030204" pitchFamily="49" charset="0"/>
              </a:rPr>
              <a:t>RIGHT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JOIN</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err="1">
                <a:ln>
                  <a:noFill/>
                </a:ln>
                <a:solidFill>
                  <a:srgbClr val="444444"/>
                </a:solidFill>
                <a:effectLst/>
                <a:latin typeface="Consolas" panose="020B0609020204030204" pitchFamily="49" charset="0"/>
              </a:rPr>
              <a:t>ogrenci</a:t>
            </a:r>
            <a:r>
              <a:rPr kumimoji="0" lang="tr-TR" altLang="tr-TR" sz="1800" b="0" i="0" u="none" strike="noStrike" cap="none" normalizeH="0" baseline="0" dirty="0">
                <a:ln>
                  <a:noFill/>
                </a:ln>
                <a:solidFill>
                  <a:srgbClr val="444444"/>
                </a:solidFill>
                <a:effectLst/>
                <a:latin typeface="Consolas" panose="020B0609020204030204" pitchFamily="49" charset="0"/>
              </a:rPr>
              <a:t> o </a:t>
            </a:r>
            <a:r>
              <a:rPr kumimoji="0" lang="tr-TR" altLang="tr-TR" sz="1800" b="1" i="0" u="none" strike="noStrike" cap="none" normalizeH="0" baseline="0" dirty="0">
                <a:ln>
                  <a:noFill/>
                </a:ln>
                <a:solidFill>
                  <a:srgbClr val="993333"/>
                </a:solidFill>
                <a:effectLst/>
                <a:latin typeface="Consolas" panose="020B0609020204030204" pitchFamily="49" charset="0"/>
              </a:rPr>
              <a:t>ON</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err="1">
                <a:ln>
                  <a:noFill/>
                </a:ln>
                <a:solidFill>
                  <a:srgbClr val="444444"/>
                </a:solidFill>
                <a:effectLst/>
                <a:latin typeface="Consolas" panose="020B0609020204030204" pitchFamily="49" charset="0"/>
              </a:rPr>
              <a:t>b</a:t>
            </a:r>
            <a:r>
              <a:rPr kumimoji="0" lang="tr-TR" altLang="tr-TR" sz="1800" b="0" i="0" u="none" strike="noStrike" cap="none" normalizeH="0" baseline="0" dirty="0" err="1">
                <a:ln>
                  <a:noFill/>
                </a:ln>
                <a:solidFill>
                  <a:srgbClr val="66CC66"/>
                </a:solidFill>
                <a:effectLst/>
                <a:latin typeface="Consolas" panose="020B0609020204030204" pitchFamily="49" charset="0"/>
              </a:rPr>
              <a:t>.</a:t>
            </a:r>
            <a:r>
              <a:rPr kumimoji="0" lang="tr-TR" altLang="tr-TR" sz="1800" b="0" i="0" u="none" strike="noStrike" cap="none" normalizeH="0" baseline="0" dirty="0" err="1">
                <a:ln>
                  <a:noFill/>
                </a:ln>
                <a:solidFill>
                  <a:srgbClr val="444444"/>
                </a:solidFill>
                <a:effectLst/>
                <a:latin typeface="Consolas" panose="020B0609020204030204" pitchFamily="49" charset="0"/>
              </a:rPr>
              <a:t>bid</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err="1">
                <a:ln>
                  <a:noFill/>
                </a:ln>
                <a:solidFill>
                  <a:srgbClr val="444444"/>
                </a:solidFill>
                <a:effectLst/>
                <a:latin typeface="Consolas" panose="020B0609020204030204" pitchFamily="49" charset="0"/>
              </a:rPr>
              <a:t>o</a:t>
            </a:r>
            <a:r>
              <a:rPr kumimoji="0" lang="tr-TR" altLang="tr-TR" sz="1800" b="0" i="0" u="none" strike="noStrike" cap="none" normalizeH="0" baseline="0" dirty="0" err="1">
                <a:ln>
                  <a:noFill/>
                </a:ln>
                <a:solidFill>
                  <a:srgbClr val="66CC66"/>
                </a:solidFill>
                <a:effectLst/>
                <a:latin typeface="Consolas" panose="020B0609020204030204" pitchFamily="49" charset="0"/>
              </a:rPr>
              <a:t>.</a:t>
            </a:r>
            <a:r>
              <a:rPr kumimoji="0" lang="tr-TR" altLang="tr-TR" sz="1800" b="0" i="0" u="none" strike="noStrike" cap="none" normalizeH="0" baseline="0" dirty="0" err="1">
                <a:ln>
                  <a:noFill/>
                </a:ln>
                <a:solidFill>
                  <a:srgbClr val="444444"/>
                </a:solidFill>
                <a:effectLst/>
                <a:latin typeface="Consolas" panose="020B0609020204030204" pitchFamily="49" charset="0"/>
              </a:rPr>
              <a:t>bid</a:t>
            </a:r>
            <a:r>
              <a:rPr kumimoji="0" lang="tr-TR" altLang="tr-TR" sz="1600" b="0" i="0" u="none" strike="noStrike" cap="none" normalizeH="0" baseline="0" dirty="0">
                <a:ln>
                  <a:noFill/>
                </a:ln>
                <a:solidFill>
                  <a:schemeClr val="tx1"/>
                </a:solidFill>
                <a:effectLst/>
              </a:rPr>
              <a:t> </a:t>
            </a:r>
            <a:endParaRPr kumimoji="0" lang="tr-TR" altLang="tr-TR" sz="4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tr-TR" altLang="tr-TR" b="0" i="0" u="none" strike="noStrike" cap="none" normalizeH="0" baseline="0" dirty="0">
              <a:ln>
                <a:noFill/>
              </a:ln>
              <a:effectLst/>
              <a:latin typeface="Arial" panose="020B0604020202020204" pitchFamily="34" charset="0"/>
            </a:endParaRPr>
          </a:p>
          <a:p>
            <a:endParaRPr lang="tr-TR" dirty="0"/>
          </a:p>
        </p:txBody>
      </p:sp>
    </p:spTree>
    <p:extLst>
      <p:ext uri="{BB962C8B-B14F-4D97-AF65-F5344CB8AC3E}">
        <p14:creationId xmlns:p14="http://schemas.microsoft.com/office/powerpoint/2010/main" val="397239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5CE7F7-686C-4A1A-921D-0F597D0113D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0389AD7-19D8-44CC-B4F1-76A1ADA131E6}"/>
              </a:ext>
            </a:extLst>
          </p:cNvPr>
          <p:cNvSpPr>
            <a:spLocks noGrp="1"/>
          </p:cNvSpPr>
          <p:nvPr>
            <p:ph idx="1"/>
          </p:nvPr>
        </p:nvSpPr>
        <p:spPr/>
        <p:txBody>
          <a:bodyPr/>
          <a:lstStyle/>
          <a:p>
            <a:pPr algn="l"/>
            <a:r>
              <a:rPr lang="tr-TR" b="1" i="0" dirty="0" err="1">
                <a:solidFill>
                  <a:srgbClr val="444444"/>
                </a:solidFill>
                <a:effectLst/>
                <a:latin typeface="Open Sans" panose="020B0606030504020204" pitchFamily="34" charset="0"/>
              </a:rPr>
              <a:t>Sintaks</a:t>
            </a:r>
            <a:endParaRPr lang="tr-TR" b="0" i="0" dirty="0">
              <a:solidFill>
                <a:srgbClr val="444444"/>
              </a:solidFill>
              <a:effectLst/>
              <a:latin typeface="Open Sans" panose="020B0606030504020204" pitchFamily="34" charset="0"/>
            </a:endParaRPr>
          </a:p>
          <a:p>
            <a:pPr algn="l"/>
            <a:r>
              <a:rPr lang="tr-TR" b="0" i="0" dirty="0">
                <a:solidFill>
                  <a:srgbClr val="444444"/>
                </a:solidFill>
                <a:effectLst/>
                <a:latin typeface="Open Sans" panose="020B0606030504020204" pitchFamily="34" charset="0"/>
              </a:rPr>
              <a:t>SQL </a:t>
            </a:r>
            <a:r>
              <a:rPr lang="tr-TR" b="0" i="0" dirty="0" err="1">
                <a:solidFill>
                  <a:srgbClr val="444444"/>
                </a:solidFill>
                <a:effectLst/>
                <a:latin typeface="Open Sans" panose="020B0606030504020204" pitchFamily="34" charset="0"/>
              </a:rPr>
              <a:t>join</a:t>
            </a:r>
            <a:r>
              <a:rPr lang="tr-TR" b="0" i="0" dirty="0">
                <a:solidFill>
                  <a:srgbClr val="444444"/>
                </a:solidFill>
                <a:effectLst/>
                <a:latin typeface="Open Sans" panose="020B0606030504020204" pitchFamily="34" charset="0"/>
              </a:rPr>
              <a:t> </a:t>
            </a:r>
            <a:r>
              <a:rPr lang="tr-TR" b="0" i="0" dirty="0" err="1">
                <a:solidFill>
                  <a:srgbClr val="444444"/>
                </a:solidFill>
                <a:effectLst/>
                <a:latin typeface="Open Sans" panose="020B0606030504020204" pitchFamily="34" charset="0"/>
              </a:rPr>
              <a:t>sintaksı</a:t>
            </a:r>
            <a:r>
              <a:rPr lang="tr-TR" b="0" i="0" dirty="0">
                <a:solidFill>
                  <a:srgbClr val="444444"/>
                </a:solidFill>
                <a:effectLst/>
                <a:latin typeface="Open Sans" panose="020B0606030504020204" pitchFamily="34" charset="0"/>
              </a:rPr>
              <a:t> ile ilgili olarak :</a:t>
            </a:r>
          </a:p>
          <a:p>
            <a:pPr algn="l"/>
            <a:r>
              <a:rPr lang="tr-TR" b="0" i="0" dirty="0">
                <a:solidFill>
                  <a:srgbClr val="444444"/>
                </a:solidFill>
                <a:effectLst/>
                <a:latin typeface="Open Sans" panose="020B0606030504020204" pitchFamily="34" charset="0"/>
              </a:rPr>
              <a:t>– </a:t>
            </a:r>
            <a:r>
              <a:rPr lang="tr-TR" b="1" i="0" dirty="0">
                <a:solidFill>
                  <a:srgbClr val="444444"/>
                </a:solidFill>
                <a:effectLst/>
                <a:latin typeface="Open Sans" panose="020B0606030504020204" pitchFamily="34" charset="0"/>
              </a:rPr>
              <a:t>Inner </a:t>
            </a:r>
            <a:r>
              <a:rPr lang="tr-TR" b="1" i="0" dirty="0" err="1">
                <a:solidFill>
                  <a:srgbClr val="444444"/>
                </a:solidFill>
                <a:effectLst/>
                <a:latin typeface="Open Sans" panose="020B0606030504020204" pitchFamily="34" charset="0"/>
              </a:rPr>
              <a:t>Join</a:t>
            </a:r>
            <a:r>
              <a:rPr lang="tr-TR" b="0" i="0" dirty="0">
                <a:solidFill>
                  <a:srgbClr val="444444"/>
                </a:solidFill>
                <a:effectLst/>
                <a:latin typeface="Open Sans" panose="020B0606030504020204" pitchFamily="34" charset="0"/>
              </a:rPr>
              <a:t> yerine sadece </a:t>
            </a:r>
            <a:r>
              <a:rPr lang="tr-TR" b="1" i="0" dirty="0" err="1">
                <a:solidFill>
                  <a:srgbClr val="444444"/>
                </a:solidFill>
                <a:effectLst/>
                <a:latin typeface="Open Sans" panose="020B0606030504020204" pitchFamily="34" charset="0"/>
              </a:rPr>
              <a:t>Join</a:t>
            </a:r>
            <a:r>
              <a:rPr lang="tr-TR" b="0" i="0" dirty="0">
                <a:solidFill>
                  <a:srgbClr val="444444"/>
                </a:solidFill>
                <a:effectLst/>
                <a:latin typeface="Open Sans" panose="020B0606030504020204" pitchFamily="34" charset="0"/>
              </a:rPr>
              <a:t> yazmamız yeterli</a:t>
            </a:r>
          </a:p>
          <a:p>
            <a:pPr algn="l"/>
            <a:r>
              <a:rPr lang="tr-TR" b="0" i="0" dirty="0">
                <a:solidFill>
                  <a:srgbClr val="444444"/>
                </a:solidFill>
                <a:effectLst/>
                <a:latin typeface="Open Sans" panose="020B0606030504020204" pitchFamily="34" charset="0"/>
              </a:rPr>
              <a:t>– </a:t>
            </a:r>
            <a:r>
              <a:rPr lang="tr-TR" b="1" i="0" dirty="0" err="1">
                <a:solidFill>
                  <a:srgbClr val="444444"/>
                </a:solidFill>
                <a:effectLst/>
                <a:latin typeface="Open Sans" panose="020B0606030504020204" pitchFamily="34" charset="0"/>
              </a:rPr>
              <a:t>Left</a:t>
            </a:r>
            <a:r>
              <a:rPr lang="tr-TR" b="1" i="0" dirty="0">
                <a:solidFill>
                  <a:srgbClr val="444444"/>
                </a:solidFill>
                <a:effectLst/>
                <a:latin typeface="Open Sans" panose="020B0606030504020204" pitchFamily="34" charset="0"/>
              </a:rPr>
              <a:t> Outer </a:t>
            </a:r>
            <a:r>
              <a:rPr lang="tr-TR" b="1" i="0" dirty="0" err="1">
                <a:solidFill>
                  <a:srgbClr val="444444"/>
                </a:solidFill>
                <a:effectLst/>
                <a:latin typeface="Open Sans" panose="020B0606030504020204" pitchFamily="34" charset="0"/>
              </a:rPr>
              <a:t>Join</a:t>
            </a:r>
            <a:r>
              <a:rPr lang="tr-TR" b="0" i="0" dirty="0">
                <a:solidFill>
                  <a:srgbClr val="444444"/>
                </a:solidFill>
                <a:effectLst/>
                <a:latin typeface="Open Sans" panose="020B0606030504020204" pitchFamily="34" charset="0"/>
              </a:rPr>
              <a:t> yerine sadece </a:t>
            </a:r>
            <a:r>
              <a:rPr lang="tr-TR" b="1" i="0" dirty="0" err="1">
                <a:solidFill>
                  <a:srgbClr val="444444"/>
                </a:solidFill>
                <a:effectLst/>
                <a:latin typeface="Open Sans" panose="020B0606030504020204" pitchFamily="34" charset="0"/>
              </a:rPr>
              <a:t>Left</a:t>
            </a:r>
            <a:r>
              <a:rPr lang="tr-TR" b="1" i="0" dirty="0">
                <a:solidFill>
                  <a:srgbClr val="444444"/>
                </a:solidFill>
                <a:effectLst/>
                <a:latin typeface="Open Sans" panose="020B0606030504020204" pitchFamily="34" charset="0"/>
              </a:rPr>
              <a:t> </a:t>
            </a:r>
            <a:r>
              <a:rPr lang="tr-TR" b="1" i="0" dirty="0" err="1">
                <a:solidFill>
                  <a:srgbClr val="444444"/>
                </a:solidFill>
                <a:effectLst/>
                <a:latin typeface="Open Sans" panose="020B0606030504020204" pitchFamily="34" charset="0"/>
              </a:rPr>
              <a:t>Join</a:t>
            </a:r>
            <a:r>
              <a:rPr lang="tr-TR" b="0" i="0" dirty="0">
                <a:solidFill>
                  <a:srgbClr val="444444"/>
                </a:solidFill>
                <a:effectLst/>
                <a:latin typeface="Open Sans" panose="020B0606030504020204" pitchFamily="34" charset="0"/>
              </a:rPr>
              <a:t> yazmamız yeterli</a:t>
            </a:r>
          </a:p>
          <a:p>
            <a:pPr algn="l"/>
            <a:r>
              <a:rPr lang="tr-TR" b="0" i="0" dirty="0">
                <a:solidFill>
                  <a:srgbClr val="444444"/>
                </a:solidFill>
                <a:effectLst/>
                <a:latin typeface="Open Sans" panose="020B0606030504020204" pitchFamily="34" charset="0"/>
              </a:rPr>
              <a:t>– </a:t>
            </a:r>
            <a:r>
              <a:rPr lang="tr-TR" b="1" i="0" dirty="0">
                <a:solidFill>
                  <a:srgbClr val="444444"/>
                </a:solidFill>
                <a:effectLst/>
                <a:latin typeface="Open Sans" panose="020B0606030504020204" pitchFamily="34" charset="0"/>
              </a:rPr>
              <a:t>Right Outer </a:t>
            </a:r>
            <a:r>
              <a:rPr lang="tr-TR" b="1" i="0" dirty="0" err="1">
                <a:solidFill>
                  <a:srgbClr val="444444"/>
                </a:solidFill>
                <a:effectLst/>
                <a:latin typeface="Open Sans" panose="020B0606030504020204" pitchFamily="34" charset="0"/>
              </a:rPr>
              <a:t>Join</a:t>
            </a:r>
            <a:r>
              <a:rPr lang="tr-TR" b="0" i="0" dirty="0">
                <a:solidFill>
                  <a:srgbClr val="444444"/>
                </a:solidFill>
                <a:effectLst/>
                <a:latin typeface="Open Sans" panose="020B0606030504020204" pitchFamily="34" charset="0"/>
              </a:rPr>
              <a:t> yerine sadece </a:t>
            </a:r>
            <a:r>
              <a:rPr lang="tr-TR" b="1" i="0" dirty="0">
                <a:solidFill>
                  <a:srgbClr val="444444"/>
                </a:solidFill>
                <a:effectLst/>
                <a:latin typeface="Open Sans" panose="020B0606030504020204" pitchFamily="34" charset="0"/>
              </a:rPr>
              <a:t>Right </a:t>
            </a:r>
            <a:r>
              <a:rPr lang="tr-TR" b="1" i="0" dirty="0" err="1">
                <a:solidFill>
                  <a:srgbClr val="444444"/>
                </a:solidFill>
                <a:effectLst/>
                <a:latin typeface="Open Sans" panose="020B0606030504020204" pitchFamily="34" charset="0"/>
              </a:rPr>
              <a:t>Join</a:t>
            </a:r>
            <a:r>
              <a:rPr lang="tr-TR" b="0" i="0" dirty="0">
                <a:solidFill>
                  <a:srgbClr val="444444"/>
                </a:solidFill>
                <a:effectLst/>
                <a:latin typeface="Open Sans" panose="020B0606030504020204" pitchFamily="34" charset="0"/>
              </a:rPr>
              <a:t> yazmamız yeterli</a:t>
            </a:r>
          </a:p>
          <a:p>
            <a:endParaRPr lang="tr-TR" dirty="0"/>
          </a:p>
        </p:txBody>
      </p:sp>
    </p:spTree>
    <p:extLst>
      <p:ext uri="{BB962C8B-B14F-4D97-AF65-F5344CB8AC3E}">
        <p14:creationId xmlns:p14="http://schemas.microsoft.com/office/powerpoint/2010/main" val="217436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D32D6B-1D14-4C0B-8EB7-BFBBD1253267}"/>
              </a:ext>
            </a:extLst>
          </p:cNvPr>
          <p:cNvSpPr>
            <a:spLocks noGrp="1"/>
          </p:cNvSpPr>
          <p:nvPr>
            <p:ph type="title"/>
          </p:nvPr>
        </p:nvSpPr>
        <p:spPr/>
        <p:txBody>
          <a:bodyPr/>
          <a:lstStyle/>
          <a:p>
            <a:r>
              <a:rPr lang="tr-TR" dirty="0" err="1"/>
              <a:t>Union</a:t>
            </a:r>
            <a:r>
              <a:rPr lang="tr-TR" dirty="0"/>
              <a:t> </a:t>
            </a:r>
            <a:r>
              <a:rPr lang="tr-TR" dirty="0" err="1"/>
              <a:t>vs</a:t>
            </a:r>
            <a:r>
              <a:rPr lang="tr-TR" dirty="0"/>
              <a:t> </a:t>
            </a:r>
            <a:r>
              <a:rPr lang="tr-TR" dirty="0" err="1"/>
              <a:t>Union</a:t>
            </a:r>
            <a:r>
              <a:rPr lang="tr-TR" dirty="0"/>
              <a:t> </a:t>
            </a:r>
            <a:r>
              <a:rPr lang="tr-TR" dirty="0" err="1"/>
              <a:t>All</a:t>
            </a:r>
            <a:endParaRPr lang="tr-TR" dirty="0"/>
          </a:p>
        </p:txBody>
      </p:sp>
      <p:sp>
        <p:nvSpPr>
          <p:cNvPr id="3" name="İçerik Yer Tutucusu 2">
            <a:extLst>
              <a:ext uri="{FF2B5EF4-FFF2-40B4-BE49-F238E27FC236}">
                <a16:creationId xmlns:a16="http://schemas.microsoft.com/office/drawing/2014/main" id="{98E7FBAB-AD24-4233-9212-F54F8D532853}"/>
              </a:ext>
            </a:extLst>
          </p:cNvPr>
          <p:cNvSpPr>
            <a:spLocks noGrp="1"/>
          </p:cNvSpPr>
          <p:nvPr>
            <p:ph idx="1"/>
          </p:nvPr>
        </p:nvSpPr>
        <p:spPr/>
        <p:txBody>
          <a:bodyPr/>
          <a:lstStyle/>
          <a:p>
            <a:pPr algn="l"/>
            <a:r>
              <a:rPr lang="tr-TR" b="0" i="0" dirty="0">
                <a:solidFill>
                  <a:srgbClr val="111111"/>
                </a:solidFill>
                <a:effectLst/>
                <a:latin typeface="Lato" panose="020F0502020204030203" pitchFamily="34" charset="0"/>
              </a:rPr>
              <a:t>UNION ve UNION ALL ifadeleri iki sorgu sonucunun birleştirilmesi için kullanılır.</a:t>
            </a:r>
            <a:br>
              <a:rPr lang="tr-TR" b="0" i="0" dirty="0">
                <a:solidFill>
                  <a:srgbClr val="111111"/>
                </a:solidFill>
                <a:effectLst/>
                <a:latin typeface="Lato" panose="020F0502020204030203" pitchFamily="34" charset="0"/>
              </a:rPr>
            </a:br>
            <a:r>
              <a:rPr lang="tr-TR" b="0" i="0" dirty="0">
                <a:solidFill>
                  <a:srgbClr val="111111"/>
                </a:solidFill>
                <a:effectLst/>
                <a:latin typeface="Lato" panose="020F0502020204030203" pitchFamily="34" charset="0"/>
              </a:rPr>
              <a:t>Tek farkı, UNION mükerrer kayıtları getirmez, UNION ALL ise tüm kayıtları olduğu gibi listeler.</a:t>
            </a:r>
          </a:p>
          <a:p>
            <a:pPr algn="l"/>
            <a:r>
              <a:rPr lang="tr-TR" b="0" i="0" dirty="0">
                <a:solidFill>
                  <a:srgbClr val="111111"/>
                </a:solidFill>
                <a:effectLst/>
                <a:latin typeface="Lato" panose="020F0502020204030203" pitchFamily="34" charset="0"/>
              </a:rPr>
              <a:t>1-)İki tablonun sütun sayısı aynı olmalıdır.</a:t>
            </a:r>
          </a:p>
          <a:p>
            <a:pPr algn="l"/>
            <a:r>
              <a:rPr lang="tr-TR" b="0" i="0" dirty="0">
                <a:solidFill>
                  <a:srgbClr val="111111"/>
                </a:solidFill>
                <a:effectLst/>
                <a:latin typeface="Lato" panose="020F0502020204030203" pitchFamily="34" charset="0"/>
              </a:rPr>
              <a:t>2-)İlk tablodaki her sütunun veri tipi ikinci tabloda ona karşılık gelen sütunun veri tipiyle aynı olmalıdır.</a:t>
            </a:r>
          </a:p>
          <a:p>
            <a:pPr algn="l"/>
            <a:r>
              <a:rPr lang="tr-TR" b="0" i="0" dirty="0">
                <a:solidFill>
                  <a:srgbClr val="111111"/>
                </a:solidFill>
                <a:effectLst/>
                <a:latin typeface="Lato" panose="020F0502020204030203" pitchFamily="34" charset="0"/>
              </a:rPr>
              <a:t>3-)İki tablonun hiç biri ORDER BEY cümleciğiyle sıralanamaz.</a:t>
            </a:r>
          </a:p>
          <a:p>
            <a:endParaRPr lang="tr-TR" dirty="0"/>
          </a:p>
        </p:txBody>
      </p:sp>
    </p:spTree>
    <p:extLst>
      <p:ext uri="{BB962C8B-B14F-4D97-AF65-F5344CB8AC3E}">
        <p14:creationId xmlns:p14="http://schemas.microsoft.com/office/powerpoint/2010/main" val="96460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70A232-0609-4754-BB8C-2E3064A0615D}"/>
              </a:ext>
            </a:extLst>
          </p:cNvPr>
          <p:cNvSpPr>
            <a:spLocks noGrp="1"/>
          </p:cNvSpPr>
          <p:nvPr>
            <p:ph type="title"/>
          </p:nvPr>
        </p:nvSpPr>
        <p:spPr/>
        <p:txBody>
          <a:bodyPr/>
          <a:lstStyle/>
          <a:p>
            <a:r>
              <a:rPr lang="tr-TR" b="0" i="0" dirty="0">
                <a:effectLst/>
                <a:latin typeface="-apple-system"/>
              </a:rPr>
              <a:t>INTERSECT </a:t>
            </a:r>
            <a:br>
              <a:rPr lang="tr-TR" b="0" i="0" dirty="0">
                <a:effectLst/>
                <a:latin typeface="-apple-system"/>
              </a:rPr>
            </a:br>
            <a:endParaRPr lang="tr-TR" dirty="0"/>
          </a:p>
        </p:txBody>
      </p:sp>
      <p:sp>
        <p:nvSpPr>
          <p:cNvPr id="3" name="İçerik Yer Tutucusu 2">
            <a:extLst>
              <a:ext uri="{FF2B5EF4-FFF2-40B4-BE49-F238E27FC236}">
                <a16:creationId xmlns:a16="http://schemas.microsoft.com/office/drawing/2014/main" id="{D6838008-112C-469C-B5F1-EB178A1FFD58}"/>
              </a:ext>
            </a:extLst>
          </p:cNvPr>
          <p:cNvSpPr>
            <a:spLocks noGrp="1"/>
          </p:cNvSpPr>
          <p:nvPr>
            <p:ph idx="1"/>
          </p:nvPr>
        </p:nvSpPr>
        <p:spPr/>
        <p:txBody>
          <a:bodyPr/>
          <a:lstStyle/>
          <a:p>
            <a:r>
              <a:rPr lang="tr-TR" dirty="0"/>
              <a:t>İki </a:t>
            </a:r>
            <a:r>
              <a:rPr lang="tr-TR" dirty="0" err="1"/>
              <a:t>select</a:t>
            </a:r>
            <a:r>
              <a:rPr lang="tr-TR" dirty="0"/>
              <a:t> in ortak kümesini getirir.</a:t>
            </a:r>
          </a:p>
        </p:txBody>
      </p:sp>
      <p:pic>
        <p:nvPicPr>
          <p:cNvPr id="7" name="Resim 6">
            <a:extLst>
              <a:ext uri="{FF2B5EF4-FFF2-40B4-BE49-F238E27FC236}">
                <a16:creationId xmlns:a16="http://schemas.microsoft.com/office/drawing/2014/main" id="{508F3333-9009-40AC-A57E-44F53FBE6297}"/>
              </a:ext>
            </a:extLst>
          </p:cNvPr>
          <p:cNvPicPr>
            <a:picLocks noChangeAspect="1"/>
          </p:cNvPicPr>
          <p:nvPr/>
        </p:nvPicPr>
        <p:blipFill>
          <a:blip r:embed="rId2"/>
          <a:stretch>
            <a:fillRect/>
          </a:stretch>
        </p:blipFill>
        <p:spPr>
          <a:xfrm>
            <a:off x="1334667" y="3043700"/>
            <a:ext cx="3924300" cy="2114550"/>
          </a:xfrm>
          <a:prstGeom prst="rect">
            <a:avLst/>
          </a:prstGeom>
        </p:spPr>
      </p:pic>
    </p:spTree>
    <p:extLst>
      <p:ext uri="{BB962C8B-B14F-4D97-AF65-F5344CB8AC3E}">
        <p14:creationId xmlns:p14="http://schemas.microsoft.com/office/powerpoint/2010/main" val="187091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829654-37EE-43B8-BB9C-ED98FCD4F68F}"/>
              </a:ext>
            </a:extLst>
          </p:cNvPr>
          <p:cNvSpPr>
            <a:spLocks noGrp="1"/>
          </p:cNvSpPr>
          <p:nvPr>
            <p:ph type="title"/>
          </p:nvPr>
        </p:nvSpPr>
        <p:spPr>
          <a:xfrm>
            <a:off x="677334" y="609600"/>
            <a:ext cx="8596668" cy="875251"/>
          </a:xfrm>
        </p:spPr>
        <p:txBody>
          <a:bodyPr/>
          <a:lstStyle/>
          <a:p>
            <a:r>
              <a:rPr lang="tr-TR" dirty="0" err="1"/>
              <a:t>Veritabanı</a:t>
            </a:r>
            <a:r>
              <a:rPr lang="tr-TR" dirty="0"/>
              <a:t> </a:t>
            </a:r>
            <a:r>
              <a:rPr lang="tr-TR" dirty="0" err="1"/>
              <a:t>Normalizasyonu</a:t>
            </a:r>
            <a:endParaRPr lang="tr-TR" dirty="0"/>
          </a:p>
        </p:txBody>
      </p:sp>
      <p:sp>
        <p:nvSpPr>
          <p:cNvPr id="3" name="İçerik Yer Tutucusu 2">
            <a:extLst>
              <a:ext uri="{FF2B5EF4-FFF2-40B4-BE49-F238E27FC236}">
                <a16:creationId xmlns:a16="http://schemas.microsoft.com/office/drawing/2014/main" id="{8A2AC2BC-CD82-45A2-81FE-C72F49E2548D}"/>
              </a:ext>
            </a:extLst>
          </p:cNvPr>
          <p:cNvSpPr>
            <a:spLocks noGrp="1"/>
          </p:cNvSpPr>
          <p:nvPr>
            <p:ph idx="1"/>
          </p:nvPr>
        </p:nvSpPr>
        <p:spPr>
          <a:xfrm>
            <a:off x="677334" y="1392573"/>
            <a:ext cx="8596668" cy="2667699"/>
          </a:xfrm>
        </p:spPr>
        <p:txBody>
          <a:bodyPr/>
          <a:lstStyle/>
          <a:p>
            <a:r>
              <a:rPr lang="tr-TR" sz="1800" dirty="0" err="1">
                <a:solidFill>
                  <a:srgbClr val="404040"/>
                </a:solidFill>
                <a:effectLst/>
                <a:latin typeface="Calibri Light" panose="020F0302020204030204" pitchFamily="34" charset="0"/>
              </a:rPr>
              <a:t>Normalizasyon</a:t>
            </a:r>
            <a:r>
              <a:rPr lang="tr-TR" sz="1800" dirty="0">
                <a:solidFill>
                  <a:srgbClr val="404040"/>
                </a:solidFill>
                <a:effectLst/>
                <a:latin typeface="Calibri Light" panose="020F0302020204030204" pitchFamily="34" charset="0"/>
              </a:rPr>
              <a:t> Nedir? </a:t>
            </a:r>
            <a:endParaRPr lang="tr-TR" dirty="0"/>
          </a:p>
          <a:p>
            <a:r>
              <a:rPr lang="tr-TR" sz="1800" dirty="0" err="1">
                <a:solidFill>
                  <a:srgbClr val="404040"/>
                </a:solidFill>
                <a:effectLst/>
                <a:latin typeface="Calibri" panose="020F0502020204030204" pitchFamily="34" charset="0"/>
              </a:rPr>
              <a:t>Normalizasyonun</a:t>
            </a:r>
            <a:r>
              <a:rPr lang="tr-TR" sz="1800" dirty="0">
                <a:solidFill>
                  <a:srgbClr val="404040"/>
                </a:solidFill>
                <a:effectLst/>
                <a:latin typeface="Calibri" panose="020F0502020204030204" pitchFamily="34" charset="0"/>
              </a:rPr>
              <a:t> iki temel amacı vardır. Veri tabanında veri tekrarlarını ortadan kaldırmak ve veri tutarlılığını (doğruluğunu) artırmak. </a:t>
            </a:r>
            <a:endParaRPr lang="tr-TR" dirty="0"/>
          </a:p>
          <a:p>
            <a:r>
              <a:rPr lang="tr-TR" sz="1800" dirty="0" err="1">
                <a:solidFill>
                  <a:srgbClr val="404040"/>
                </a:solidFill>
                <a:effectLst/>
                <a:latin typeface="Calibri" panose="020F0502020204030204" pitchFamily="34" charset="0"/>
              </a:rPr>
              <a:t>Normalizasyon</a:t>
            </a:r>
            <a:r>
              <a:rPr lang="tr-TR" sz="1800" dirty="0">
                <a:solidFill>
                  <a:srgbClr val="404040"/>
                </a:solidFill>
                <a:effectLst/>
                <a:latin typeface="Calibri" panose="020F0502020204030204" pitchFamily="34" charset="0"/>
              </a:rPr>
              <a:t>, veri tabanlarına seviyelerle (normal formlar) uygulanır. </a:t>
            </a:r>
            <a:endParaRPr lang="tr-TR" dirty="0"/>
          </a:p>
          <a:p>
            <a:r>
              <a:rPr lang="tr-TR" sz="1800" dirty="0">
                <a:solidFill>
                  <a:srgbClr val="404040"/>
                </a:solidFill>
                <a:effectLst/>
                <a:latin typeface="Calibri" panose="020F0502020204030204" pitchFamily="34" charset="0"/>
              </a:rPr>
              <a:t>Bir veri tabanının bu normal formlardan herhangi birine uygun olduğunu söyleyebilmek için, söz konusu normal formun tüm kriterlerini eksiksiz yerine getiriyor olması şarttır</a:t>
            </a:r>
            <a:endParaRPr lang="tr-TR" dirty="0"/>
          </a:p>
        </p:txBody>
      </p:sp>
    </p:spTree>
    <p:extLst>
      <p:ext uri="{BB962C8B-B14F-4D97-AF65-F5344CB8AC3E}">
        <p14:creationId xmlns:p14="http://schemas.microsoft.com/office/powerpoint/2010/main" val="747531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6EC63F-413E-4CCF-AD26-7D996EFCF77A}"/>
              </a:ext>
            </a:extLst>
          </p:cNvPr>
          <p:cNvSpPr>
            <a:spLocks noGrp="1"/>
          </p:cNvSpPr>
          <p:nvPr>
            <p:ph type="title"/>
          </p:nvPr>
        </p:nvSpPr>
        <p:spPr/>
        <p:txBody>
          <a:bodyPr/>
          <a:lstStyle/>
          <a:p>
            <a:r>
              <a:rPr lang="tr-TR" dirty="0" err="1"/>
              <a:t>Normalizasyon</a:t>
            </a:r>
            <a:r>
              <a:rPr lang="tr-TR" dirty="0"/>
              <a:t> faydaları</a:t>
            </a:r>
          </a:p>
        </p:txBody>
      </p:sp>
      <p:sp>
        <p:nvSpPr>
          <p:cNvPr id="3" name="İçerik Yer Tutucusu 2">
            <a:extLst>
              <a:ext uri="{FF2B5EF4-FFF2-40B4-BE49-F238E27FC236}">
                <a16:creationId xmlns:a16="http://schemas.microsoft.com/office/drawing/2014/main" id="{57AE13A4-23A9-4394-BA7E-1CFAB4389F27}"/>
              </a:ext>
            </a:extLst>
          </p:cNvPr>
          <p:cNvSpPr>
            <a:spLocks noGrp="1"/>
          </p:cNvSpPr>
          <p:nvPr>
            <p:ph idx="1"/>
          </p:nvPr>
        </p:nvSpPr>
        <p:spPr/>
        <p:txBody>
          <a:bodyPr/>
          <a:lstStyle/>
          <a:p>
            <a:r>
              <a:rPr lang="tr-TR" dirty="0"/>
              <a:t>Başarılı bir şekilde uygulandığında </a:t>
            </a:r>
            <a:r>
              <a:rPr lang="tr-TR" dirty="0" err="1"/>
              <a:t>normalizasyon</a:t>
            </a:r>
            <a:r>
              <a:rPr lang="tr-TR" dirty="0"/>
              <a:t> işlemi veri tabanının süratini büyük oranda artırır. </a:t>
            </a:r>
          </a:p>
          <a:p>
            <a:r>
              <a:rPr lang="tr-TR" dirty="0"/>
              <a:t>Veri tabanının sabit diskteki boyutunu azaltır. </a:t>
            </a:r>
          </a:p>
          <a:p>
            <a:r>
              <a:rPr lang="tr-TR" dirty="0"/>
              <a:t>Ayrıca veri tutarlılığını artırarak veri tekrarlarını engeller.</a:t>
            </a:r>
          </a:p>
          <a:p>
            <a:r>
              <a:rPr lang="tr-TR" dirty="0"/>
              <a:t>Özellikle güncelleme ve silme işlemlerinde ortaya çıkabilecek aksaklıkları minimize ettiğini söylemeye gerek var mı?</a:t>
            </a:r>
          </a:p>
        </p:txBody>
      </p:sp>
    </p:spTree>
    <p:extLst>
      <p:ext uri="{BB962C8B-B14F-4D97-AF65-F5344CB8AC3E}">
        <p14:creationId xmlns:p14="http://schemas.microsoft.com/office/powerpoint/2010/main" val="1490030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12426C-3573-4D64-9CCF-822DC23FF59C}"/>
              </a:ext>
            </a:extLst>
          </p:cNvPr>
          <p:cNvSpPr>
            <a:spLocks noGrp="1"/>
          </p:cNvSpPr>
          <p:nvPr>
            <p:ph type="title"/>
          </p:nvPr>
        </p:nvSpPr>
        <p:spPr/>
        <p:txBody>
          <a:bodyPr/>
          <a:lstStyle/>
          <a:p>
            <a:r>
              <a:rPr lang="tr-TR" dirty="0" err="1"/>
              <a:t>Normalizasyon</a:t>
            </a:r>
            <a:r>
              <a:rPr lang="tr-TR" dirty="0"/>
              <a:t> faydaları</a:t>
            </a:r>
          </a:p>
        </p:txBody>
      </p:sp>
      <p:sp>
        <p:nvSpPr>
          <p:cNvPr id="3" name="İçerik Yer Tutucusu 2">
            <a:extLst>
              <a:ext uri="{FF2B5EF4-FFF2-40B4-BE49-F238E27FC236}">
                <a16:creationId xmlns:a16="http://schemas.microsoft.com/office/drawing/2014/main" id="{E4106615-A841-467E-BD7D-4246AF4F7B25}"/>
              </a:ext>
            </a:extLst>
          </p:cNvPr>
          <p:cNvSpPr>
            <a:spLocks noGrp="1"/>
          </p:cNvSpPr>
          <p:nvPr>
            <p:ph idx="1"/>
          </p:nvPr>
        </p:nvSpPr>
        <p:spPr/>
        <p:txBody>
          <a:bodyPr/>
          <a:lstStyle/>
          <a:p>
            <a:r>
              <a:rPr lang="tr-TR" sz="1800" b="1" dirty="0">
                <a:solidFill>
                  <a:srgbClr val="404040"/>
                </a:solidFill>
                <a:effectLst/>
                <a:latin typeface="Calibri-Bold"/>
              </a:rPr>
              <a:t>Veri Bütünlüğünü Sağlamak</a:t>
            </a:r>
            <a:r>
              <a:rPr lang="tr-TR" sz="1800" dirty="0">
                <a:solidFill>
                  <a:srgbClr val="404040"/>
                </a:solidFill>
                <a:effectLst/>
                <a:latin typeface="Calibri" panose="020F0502020204030204" pitchFamily="34" charset="0"/>
              </a:rPr>
              <a:t>: Eğer bir sütun için gereksiz veri tekrarı var ise, bu sütun gereksiz bir şekilde veri tekrarı içermeye başlayacaktır. Örnek vermek gerekirse bir hastane veri tabanında </a:t>
            </a:r>
            <a:r>
              <a:rPr lang="tr-TR" sz="1800" dirty="0" err="1">
                <a:solidFill>
                  <a:srgbClr val="404040"/>
                </a:solidFill>
                <a:effectLst/>
                <a:latin typeface="Calibri" panose="020F0502020204030204" pitchFamily="34" charset="0"/>
              </a:rPr>
              <a:t>hastano</a:t>
            </a:r>
            <a:r>
              <a:rPr lang="tr-TR" sz="1800" dirty="0">
                <a:solidFill>
                  <a:srgbClr val="404040"/>
                </a:solidFill>
                <a:effectLst/>
                <a:latin typeface="Calibri" panose="020F0502020204030204" pitchFamily="34" charset="0"/>
              </a:rPr>
              <a:t> olduğunu varsayalım eğer veri bütünlüğü sağlanmazsa belli bir süre sonra farklı tablolarda bir hastanın birden fazla </a:t>
            </a:r>
            <a:r>
              <a:rPr lang="tr-TR" sz="1800" dirty="0" err="1">
                <a:solidFill>
                  <a:srgbClr val="404040"/>
                </a:solidFill>
                <a:effectLst/>
                <a:latin typeface="Calibri" panose="020F0502020204030204" pitchFamily="34" charset="0"/>
              </a:rPr>
              <a:t>hastano’su</a:t>
            </a:r>
            <a:r>
              <a:rPr lang="tr-TR" sz="1800" dirty="0">
                <a:solidFill>
                  <a:srgbClr val="404040"/>
                </a:solidFill>
                <a:effectLst/>
                <a:latin typeface="Calibri" panose="020F0502020204030204" pitchFamily="34" charset="0"/>
              </a:rPr>
              <a:t> olacaktır. </a:t>
            </a:r>
            <a:endParaRPr lang="tr-TR" dirty="0"/>
          </a:p>
          <a:p>
            <a:r>
              <a:rPr lang="tr-TR" sz="1800" b="1" dirty="0">
                <a:solidFill>
                  <a:srgbClr val="404040"/>
                </a:solidFill>
                <a:effectLst/>
                <a:latin typeface="Calibri-Bold"/>
              </a:rPr>
              <a:t>Uygulamadan Bağımsızlık</a:t>
            </a:r>
            <a:r>
              <a:rPr lang="tr-TR" sz="1800" dirty="0">
                <a:solidFill>
                  <a:srgbClr val="404040"/>
                </a:solidFill>
                <a:effectLst/>
                <a:latin typeface="Calibri" panose="020F0502020204030204" pitchFamily="34" charset="0"/>
              </a:rPr>
              <a:t>: Hazırlayacağımız ilişkisel model kullanılacak uygulamalara göre tasarlanmamalı, kullanılacak verilere göre hazırlanıp, tasarlanmalıdır. </a:t>
            </a:r>
            <a:endParaRPr lang="tr-TR" dirty="0"/>
          </a:p>
          <a:p>
            <a:r>
              <a:rPr lang="tr-TR" sz="1800" b="1" dirty="0">
                <a:solidFill>
                  <a:srgbClr val="404040"/>
                </a:solidFill>
                <a:effectLst/>
                <a:latin typeface="Calibri-Bold"/>
              </a:rPr>
              <a:t>Performansı Arttırmak</a:t>
            </a:r>
            <a:endParaRPr lang="tr-TR" dirty="0"/>
          </a:p>
        </p:txBody>
      </p:sp>
    </p:spTree>
    <p:extLst>
      <p:ext uri="{BB962C8B-B14F-4D97-AF65-F5344CB8AC3E}">
        <p14:creationId xmlns:p14="http://schemas.microsoft.com/office/powerpoint/2010/main" val="4089137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3CCD96-4AD7-4147-AC0C-37B06053F1B3}"/>
              </a:ext>
            </a:extLst>
          </p:cNvPr>
          <p:cNvSpPr>
            <a:spLocks noGrp="1"/>
          </p:cNvSpPr>
          <p:nvPr>
            <p:ph type="title"/>
          </p:nvPr>
        </p:nvSpPr>
        <p:spPr/>
        <p:txBody>
          <a:bodyPr/>
          <a:lstStyle/>
          <a:p>
            <a:r>
              <a:rPr lang="tr-TR" dirty="0"/>
              <a:t>Normal Formlar</a:t>
            </a:r>
          </a:p>
        </p:txBody>
      </p:sp>
      <p:sp>
        <p:nvSpPr>
          <p:cNvPr id="3" name="İçerik Yer Tutucusu 2">
            <a:extLst>
              <a:ext uri="{FF2B5EF4-FFF2-40B4-BE49-F238E27FC236}">
                <a16:creationId xmlns:a16="http://schemas.microsoft.com/office/drawing/2014/main" id="{1394ED55-F2E3-4178-B652-E40EC5B9D67D}"/>
              </a:ext>
            </a:extLst>
          </p:cNvPr>
          <p:cNvSpPr>
            <a:spLocks noGrp="1"/>
          </p:cNvSpPr>
          <p:nvPr>
            <p:ph idx="1"/>
          </p:nvPr>
        </p:nvSpPr>
        <p:spPr/>
        <p:txBody>
          <a:bodyPr/>
          <a:lstStyle/>
          <a:p>
            <a:r>
              <a:rPr lang="tr-TR" sz="1800" dirty="0">
                <a:solidFill>
                  <a:srgbClr val="404040"/>
                </a:solidFill>
                <a:effectLst/>
                <a:latin typeface="Calibri" panose="020F0502020204030204" pitchFamily="34" charset="0"/>
              </a:rPr>
              <a:t>Basitçe tanımlamak gerekirse, normal formlar </a:t>
            </a:r>
            <a:r>
              <a:rPr lang="tr-TR" sz="1800" dirty="0" err="1">
                <a:solidFill>
                  <a:srgbClr val="404040"/>
                </a:solidFill>
                <a:effectLst/>
                <a:latin typeface="Calibri" panose="020F0502020204030204" pitchFamily="34" charset="0"/>
              </a:rPr>
              <a:t>normalizasyon</a:t>
            </a:r>
            <a:r>
              <a:rPr lang="tr-TR" sz="1800" dirty="0">
                <a:solidFill>
                  <a:srgbClr val="404040"/>
                </a:solidFill>
                <a:effectLst/>
                <a:latin typeface="Calibri" panose="020F0502020204030204" pitchFamily="34" charset="0"/>
              </a:rPr>
              <a:t> seviyeleridir. Bu seviyeler gereksiz veri tekrarlarını ne derecede engellediği ve tutarlılığı ne kadar sağladığına bağlı olarak derecelendirilir. Seviye yükseldikçe veri tutarlılığı artar, veri tekrarı düşer. </a:t>
            </a:r>
            <a:endParaRPr lang="tr-TR" dirty="0"/>
          </a:p>
          <a:p>
            <a:r>
              <a:rPr lang="tr-TR" sz="1800" dirty="0" err="1">
                <a:solidFill>
                  <a:srgbClr val="404040"/>
                </a:solidFill>
                <a:effectLst/>
                <a:latin typeface="Calibri" panose="020F0502020204030204" pitchFamily="34" charset="0"/>
              </a:rPr>
              <a:t>Normalizasyon</a:t>
            </a:r>
            <a:r>
              <a:rPr lang="tr-TR" sz="1800" dirty="0">
                <a:solidFill>
                  <a:srgbClr val="404040"/>
                </a:solidFill>
                <a:effectLst/>
                <a:latin typeface="Calibri" panose="020F0502020204030204" pitchFamily="34" charset="0"/>
              </a:rPr>
              <a:t> seviyeleri 1NF (Birinci Normal Form), 2NF, 3NF, BCNF(</a:t>
            </a:r>
            <a:r>
              <a:rPr lang="tr-TR" sz="1800" dirty="0" err="1">
                <a:solidFill>
                  <a:srgbClr val="404040"/>
                </a:solidFill>
                <a:effectLst/>
                <a:latin typeface="Calibri" panose="020F0502020204030204" pitchFamily="34" charset="0"/>
              </a:rPr>
              <a:t>Boyce-Codd</a:t>
            </a:r>
            <a:r>
              <a:rPr lang="tr-TR" sz="1800" dirty="0">
                <a:solidFill>
                  <a:srgbClr val="404040"/>
                </a:solidFill>
                <a:effectLst/>
                <a:latin typeface="Calibri" panose="020F0502020204030204" pitchFamily="34" charset="0"/>
              </a:rPr>
              <a:t> Normal Form, 3.5NF'de denir), 4NF şeklinde adlandırılır ve yukarı doğru devam eder. Ancak daha yukarı </a:t>
            </a:r>
            <a:r>
              <a:rPr lang="tr-TR" sz="1800" dirty="0" err="1">
                <a:solidFill>
                  <a:srgbClr val="404040"/>
                </a:solidFill>
                <a:effectLst/>
                <a:latin typeface="Calibri" panose="020F0502020204030204" pitchFamily="34" charset="0"/>
              </a:rPr>
              <a:t>normalizasyon</a:t>
            </a:r>
            <a:r>
              <a:rPr lang="tr-TR" sz="1800" dirty="0">
                <a:solidFill>
                  <a:srgbClr val="404040"/>
                </a:solidFill>
                <a:effectLst/>
                <a:latin typeface="Calibri" panose="020F0502020204030204" pitchFamily="34" charset="0"/>
              </a:rPr>
              <a:t> seviyeleri çok nadiren kullanılır çünkü çoğu zaman uygulanması mümkün olmayabilir.</a:t>
            </a:r>
            <a:endParaRPr lang="tr-TR" dirty="0"/>
          </a:p>
        </p:txBody>
      </p:sp>
    </p:spTree>
    <p:extLst>
      <p:ext uri="{BB962C8B-B14F-4D97-AF65-F5344CB8AC3E}">
        <p14:creationId xmlns:p14="http://schemas.microsoft.com/office/powerpoint/2010/main" val="1732550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56E13-72D0-4556-A5C8-1DF65BC5C695}"/>
              </a:ext>
            </a:extLst>
          </p:cNvPr>
          <p:cNvSpPr>
            <a:spLocks noGrp="1"/>
          </p:cNvSpPr>
          <p:nvPr>
            <p:ph type="title"/>
          </p:nvPr>
        </p:nvSpPr>
        <p:spPr>
          <a:xfrm>
            <a:off x="677334" y="609600"/>
            <a:ext cx="8596668" cy="1320800"/>
          </a:xfrm>
        </p:spPr>
        <p:txBody>
          <a:bodyPr anchor="t">
            <a:normAutofit/>
          </a:bodyPr>
          <a:lstStyle/>
          <a:p>
            <a:endParaRPr lang="tr-TR"/>
          </a:p>
        </p:txBody>
      </p:sp>
      <p:pic>
        <p:nvPicPr>
          <p:cNvPr id="5" name="Resim 4">
            <a:extLst>
              <a:ext uri="{FF2B5EF4-FFF2-40B4-BE49-F238E27FC236}">
                <a16:creationId xmlns:a16="http://schemas.microsoft.com/office/drawing/2014/main" id="{70308B92-594C-411C-959F-7C1F3E5BC29E}"/>
              </a:ext>
            </a:extLst>
          </p:cNvPr>
          <p:cNvPicPr>
            <a:picLocks noChangeAspect="1"/>
          </p:cNvPicPr>
          <p:nvPr/>
        </p:nvPicPr>
        <p:blipFill>
          <a:blip r:embed="rId2"/>
          <a:stretch>
            <a:fillRect/>
          </a:stretch>
        </p:blipFill>
        <p:spPr>
          <a:xfrm>
            <a:off x="1045070" y="4927601"/>
            <a:ext cx="9171951" cy="1582244"/>
          </a:xfrm>
          <a:prstGeom prst="rect">
            <a:avLst/>
          </a:prstGeom>
        </p:spPr>
      </p:pic>
      <p:sp>
        <p:nvSpPr>
          <p:cNvPr id="3" name="İçerik Yer Tutucusu 2">
            <a:extLst>
              <a:ext uri="{FF2B5EF4-FFF2-40B4-BE49-F238E27FC236}">
                <a16:creationId xmlns:a16="http://schemas.microsoft.com/office/drawing/2014/main" id="{B928B894-0255-4244-90E9-B0D8888F61D2}"/>
              </a:ext>
            </a:extLst>
          </p:cNvPr>
          <p:cNvSpPr>
            <a:spLocks noGrp="1"/>
          </p:cNvSpPr>
          <p:nvPr>
            <p:ph idx="1"/>
          </p:nvPr>
        </p:nvSpPr>
        <p:spPr>
          <a:xfrm>
            <a:off x="4063160" y="2160589"/>
            <a:ext cx="5207839" cy="3880773"/>
          </a:xfrm>
        </p:spPr>
        <p:txBody>
          <a:bodyPr>
            <a:normAutofit/>
          </a:bodyPr>
          <a:lstStyle/>
          <a:p>
            <a:r>
              <a:rPr lang="tr-TR">
                <a:effectLst/>
                <a:latin typeface="Calibri" panose="020F0502020204030204" pitchFamily="34" charset="0"/>
              </a:rPr>
              <a:t>Konuyu detaylandırabilmek için bir veri tabanı oluşturalım ve </a:t>
            </a:r>
            <a:r>
              <a:rPr lang="tr-TR" err="1">
                <a:effectLst/>
                <a:latin typeface="Calibri" panose="020F0502020204030204" pitchFamily="34" charset="0"/>
              </a:rPr>
              <a:t>normalizasyonunu</a:t>
            </a:r>
            <a:r>
              <a:rPr lang="tr-TR">
                <a:effectLst/>
                <a:latin typeface="Calibri" panose="020F0502020204030204" pitchFamily="34" charset="0"/>
              </a:rPr>
              <a:t> yapalım. </a:t>
            </a:r>
            <a:endParaRPr lang="tr-TR"/>
          </a:p>
          <a:p>
            <a:r>
              <a:rPr lang="tr-TR">
                <a:effectLst/>
                <a:latin typeface="Calibri" panose="020F0502020204030204" pitchFamily="34" charset="0"/>
              </a:rPr>
              <a:t>Tabloda bir teknik destek firmasının çalışanları, servis araçları, servis </a:t>
            </a:r>
            <a:r>
              <a:rPr lang="tr-TR" err="1">
                <a:effectLst/>
                <a:latin typeface="Calibri" panose="020F0502020204030204" pitchFamily="34" charset="0"/>
              </a:rPr>
              <a:t>soförleri</a:t>
            </a:r>
            <a:r>
              <a:rPr lang="tr-TR">
                <a:effectLst/>
                <a:latin typeface="Calibri" panose="020F0502020204030204" pitchFamily="34" charset="0"/>
              </a:rPr>
              <a:t> ve servis verilen semtler bulunsun. Her bir şoför tek araç ile semt bazında servis yapmaktadır. Örneğin şoför "Ahmet", teknik elemanları (çalışanları) "Toyota" araçla, "Levent", "Etiler" ve "Ulus" semtlerindeki destek çağrılarına götürmektedir.</a:t>
            </a:r>
            <a:endParaRPr lang="tr-TR" dirty="0"/>
          </a:p>
        </p:txBody>
      </p:sp>
    </p:spTree>
    <p:extLst>
      <p:ext uri="{BB962C8B-B14F-4D97-AF65-F5344CB8AC3E}">
        <p14:creationId xmlns:p14="http://schemas.microsoft.com/office/powerpoint/2010/main" val="199081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10F94DB-BDFC-4153-B38E-5383AB69B178}"/>
              </a:ext>
            </a:extLst>
          </p:cNvPr>
          <p:cNvSpPr>
            <a:spLocks noGrp="1"/>
          </p:cNvSpPr>
          <p:nvPr>
            <p:ph type="title"/>
          </p:nvPr>
        </p:nvSpPr>
        <p:spPr>
          <a:xfrm>
            <a:off x="1333502" y="609600"/>
            <a:ext cx="8596668" cy="1320800"/>
          </a:xfrm>
        </p:spPr>
        <p:txBody>
          <a:bodyPr>
            <a:normAutofit/>
          </a:bodyPr>
          <a:lstStyle/>
          <a:p>
            <a:r>
              <a:rPr lang="tr-TR" b="0" i="0" u="none" strike="noStrike">
                <a:effectLst/>
                <a:latin typeface="Open Sans" panose="020B0606030504020204" pitchFamily="34" charset="0"/>
              </a:rPr>
              <a:t>AS Sözcüğü ve Takma İsimler (</a:t>
            </a:r>
            <a:r>
              <a:rPr lang="tr-TR" b="0" i="0" u="none" strike="noStrike" err="1">
                <a:effectLst/>
                <a:latin typeface="Open Sans" panose="020B0606030504020204" pitchFamily="34" charset="0"/>
              </a:rPr>
              <a:t>Alias</a:t>
            </a:r>
            <a:r>
              <a:rPr lang="tr-TR" b="0" i="0" u="none" strike="noStrike">
                <a:effectLst/>
                <a:latin typeface="Open Sans" panose="020B0606030504020204" pitchFamily="34" charset="0"/>
              </a:rPr>
              <a:t>)</a:t>
            </a:r>
            <a:endParaRPr lang="tr-TR" b="0" i="0">
              <a:effectLst/>
              <a:latin typeface="Open Sans" panose="020B0606030504020204" pitchFamily="34" charset="0"/>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İçerik Yer Tutucusu 2">
            <a:extLst>
              <a:ext uri="{FF2B5EF4-FFF2-40B4-BE49-F238E27FC236}">
                <a16:creationId xmlns:a16="http://schemas.microsoft.com/office/drawing/2014/main" id="{18C67889-2C9D-4C59-83D2-BCD531815BC5}"/>
              </a:ext>
            </a:extLst>
          </p:cNvPr>
          <p:cNvSpPr>
            <a:spLocks noGrp="1"/>
          </p:cNvSpPr>
          <p:nvPr>
            <p:ph idx="1"/>
          </p:nvPr>
        </p:nvSpPr>
        <p:spPr>
          <a:xfrm>
            <a:off x="1333502" y="2160589"/>
            <a:ext cx="8596668" cy="3880773"/>
          </a:xfrm>
        </p:spPr>
        <p:txBody>
          <a:bodyPr>
            <a:normAutofit/>
          </a:bodyPr>
          <a:lstStyle/>
          <a:p>
            <a:r>
              <a:rPr lang="tr-TR" dirty="0"/>
              <a:t>Tablolara veya kolonlara takma isim vermek için AS </a:t>
            </a:r>
            <a:r>
              <a:rPr lang="tr-TR" dirty="0" err="1"/>
              <a:t>keyword’ü</a:t>
            </a:r>
            <a:r>
              <a:rPr lang="tr-TR" dirty="0"/>
              <a:t> kullanabiliriz fakat tablolarda as kullanmadan da </a:t>
            </a:r>
            <a:r>
              <a:rPr lang="tr-TR" dirty="0" err="1"/>
              <a:t>alias</a:t>
            </a:r>
            <a:r>
              <a:rPr lang="tr-TR" dirty="0"/>
              <a:t> </a:t>
            </a:r>
            <a:r>
              <a:rPr lang="tr-TR" dirty="0" err="1"/>
              <a:t>verebiliriz.Kolonlarda</a:t>
            </a:r>
            <a:r>
              <a:rPr lang="tr-TR" dirty="0"/>
              <a:t> da kullanmayabiliriz </a:t>
            </a:r>
            <a:r>
              <a:rPr lang="tr-TR"/>
              <a:t>fakat önerilmiyor.</a:t>
            </a:r>
            <a:endParaRPr lang="tr-TR" dirty="0"/>
          </a:p>
          <a:p>
            <a:endParaRPr lang="tr-TR" dirty="0"/>
          </a:p>
          <a:p>
            <a:r>
              <a:rPr kumimoji="0" lang="tr-TR" altLang="tr-TR" b="1" i="0" u="none" strike="noStrike" cap="none" normalizeH="0" baseline="0" dirty="0">
                <a:ln>
                  <a:noFill/>
                </a:ln>
                <a:effectLst/>
                <a:latin typeface="Consolas" panose="020B0609020204030204" pitchFamily="49" charset="0"/>
              </a:rPr>
              <a:t>SELECT</a:t>
            </a:r>
            <a:r>
              <a:rPr kumimoji="0" lang="tr-TR" altLang="tr-TR" b="0" i="0" u="none" strike="noStrike" cap="none" normalizeH="0" baseline="0" dirty="0">
                <a:ln>
                  <a:noFill/>
                </a:ln>
                <a:effectLst/>
                <a:latin typeface="Consolas" panose="020B0609020204030204" pitchFamily="49" charset="0"/>
              </a:rPr>
              <a:t> isim </a:t>
            </a:r>
            <a:r>
              <a:rPr kumimoji="0" lang="tr-TR" altLang="tr-TR" b="1" i="0" u="none" strike="noStrike" cap="none" normalizeH="0" baseline="0" dirty="0">
                <a:ln>
                  <a:noFill/>
                </a:ln>
                <a:effectLst/>
                <a:latin typeface="Consolas" panose="020B0609020204030204" pitchFamily="49" charset="0"/>
              </a:rPr>
              <a:t>AS</a:t>
            </a:r>
            <a:r>
              <a:rPr kumimoji="0" lang="tr-TR" altLang="tr-TR" b="0" i="0" u="none" strike="noStrike" cap="none" normalizeH="0" baseline="0" dirty="0">
                <a:ln>
                  <a:noFill/>
                </a:ln>
                <a:effectLst/>
                <a:latin typeface="Consolas" panose="020B0609020204030204" pitchFamily="49" charset="0"/>
              </a:rPr>
              <a:t> ad, </a:t>
            </a:r>
            <a:r>
              <a:rPr kumimoji="0" lang="tr-TR" altLang="tr-TR" b="0" i="0" u="none" strike="noStrike" cap="none" normalizeH="0" baseline="0" dirty="0" err="1">
                <a:ln>
                  <a:noFill/>
                </a:ln>
                <a:effectLst/>
                <a:latin typeface="Consolas" panose="020B0609020204030204" pitchFamily="49" charset="0"/>
              </a:rPr>
              <a:t>soyisim</a:t>
            </a:r>
            <a:r>
              <a:rPr kumimoji="0" lang="tr-TR" altLang="tr-TR" b="0" i="0" u="none" strike="noStrike" cap="none" normalizeH="0" baseline="0" dirty="0">
                <a:ln>
                  <a:noFill/>
                </a:ln>
                <a:effectLst/>
                <a:latin typeface="Consolas" panose="020B0609020204030204" pitchFamily="49" charset="0"/>
              </a:rPr>
              <a:t> </a:t>
            </a:r>
            <a:r>
              <a:rPr kumimoji="0" lang="tr-TR" altLang="tr-TR" b="1" i="0" u="none" strike="noStrike" cap="none" normalizeH="0" baseline="0" dirty="0">
                <a:ln>
                  <a:noFill/>
                </a:ln>
                <a:effectLst/>
                <a:latin typeface="Consolas" panose="020B0609020204030204" pitchFamily="49" charset="0"/>
              </a:rPr>
              <a:t>AS</a:t>
            </a:r>
            <a:r>
              <a:rPr kumimoji="0" lang="tr-TR" altLang="tr-TR" b="0" i="0" u="none" strike="noStrike" cap="none" normalizeH="0" baseline="0" dirty="0">
                <a:ln>
                  <a:noFill/>
                </a:ln>
                <a:effectLst/>
                <a:latin typeface="Consolas" panose="020B0609020204030204" pitchFamily="49" charset="0"/>
              </a:rPr>
              <a:t> </a:t>
            </a:r>
            <a:r>
              <a:rPr kumimoji="0" lang="tr-TR" altLang="tr-TR" b="0" i="0" u="none" strike="noStrike" cap="none" normalizeH="0" baseline="0" dirty="0" err="1">
                <a:ln>
                  <a:noFill/>
                </a:ln>
                <a:effectLst/>
                <a:latin typeface="Consolas" panose="020B0609020204030204" pitchFamily="49" charset="0"/>
              </a:rPr>
              <a:t>soyad</a:t>
            </a:r>
            <a:r>
              <a:rPr kumimoji="0" lang="tr-TR" altLang="tr-TR" b="0" i="0" u="none" strike="noStrike" cap="none" normalizeH="0" baseline="0" dirty="0">
                <a:ln>
                  <a:noFill/>
                </a:ln>
                <a:effectLst/>
                <a:latin typeface="Consolas" panose="020B0609020204030204" pitchFamily="49" charset="0"/>
              </a:rPr>
              <a:t> </a:t>
            </a:r>
            <a:r>
              <a:rPr kumimoji="0" lang="tr-TR" altLang="tr-TR" b="1" i="0" u="none" strike="noStrike" cap="none" normalizeH="0" baseline="0" dirty="0">
                <a:ln>
                  <a:noFill/>
                </a:ln>
                <a:effectLst/>
                <a:latin typeface="Consolas" panose="020B0609020204030204" pitchFamily="49" charset="0"/>
              </a:rPr>
              <a:t>FROM</a:t>
            </a:r>
            <a:r>
              <a:rPr kumimoji="0" lang="tr-TR" altLang="tr-TR" b="0" i="0" u="none" strike="noStrike" cap="none" normalizeH="0" baseline="0" dirty="0">
                <a:ln>
                  <a:noFill/>
                </a:ln>
                <a:effectLst/>
                <a:latin typeface="Consolas" panose="020B0609020204030204" pitchFamily="49" charset="0"/>
              </a:rPr>
              <a:t> </a:t>
            </a:r>
            <a:r>
              <a:rPr kumimoji="0" lang="tr-TR" altLang="tr-TR" b="0" i="0" u="none" strike="noStrike" cap="none" normalizeH="0" baseline="0" dirty="0" err="1">
                <a:ln>
                  <a:noFill/>
                </a:ln>
                <a:effectLst/>
                <a:latin typeface="Consolas" panose="020B0609020204030204" pitchFamily="49" charset="0"/>
              </a:rPr>
              <a:t>uyeler</a:t>
            </a:r>
            <a:r>
              <a:rPr kumimoji="0" lang="tr-TR" altLang="tr-TR" b="0" i="0" u="none" strike="noStrike" cap="none" normalizeH="0" baseline="0" dirty="0">
                <a:ln>
                  <a:noFill/>
                </a:ln>
                <a:effectLst/>
              </a:rPr>
              <a:t> </a:t>
            </a:r>
            <a:endParaRPr kumimoji="0" lang="tr-TR" altLang="tr-TR" b="0" i="0" u="none" strike="noStrike" cap="none" normalizeH="0" baseline="0" dirty="0">
              <a:ln>
                <a:noFill/>
              </a:ln>
              <a:effectLst/>
              <a:latin typeface="Arial" panose="020B0604020202020204" pitchFamily="34" charset="0"/>
            </a:endParaRPr>
          </a:p>
          <a:p>
            <a:endParaRPr lang="tr-TR" dirty="0"/>
          </a:p>
          <a:p>
            <a:r>
              <a:rPr kumimoji="0" lang="tr-TR" altLang="tr-TR" b="1" i="0" u="none" strike="noStrike" cap="none" normalizeH="0" baseline="0" dirty="0">
                <a:ln>
                  <a:noFill/>
                </a:ln>
                <a:effectLst/>
                <a:latin typeface="Consolas" panose="020B0609020204030204" pitchFamily="49" charset="0"/>
              </a:rPr>
              <a:t>SELECT</a:t>
            </a:r>
            <a:r>
              <a:rPr kumimoji="0" lang="tr-TR" altLang="tr-TR" b="0" i="0" u="none" strike="noStrike" cap="none" normalizeH="0" baseline="0" dirty="0">
                <a:ln>
                  <a:noFill/>
                </a:ln>
                <a:effectLst/>
                <a:latin typeface="Consolas" panose="020B0609020204030204" pitchFamily="49" charset="0"/>
              </a:rPr>
              <a:t> </a:t>
            </a:r>
            <a:r>
              <a:rPr kumimoji="0" lang="tr-TR" altLang="tr-TR" b="0" i="0" u="none" strike="noStrike" cap="none" normalizeH="0" baseline="0" dirty="0" err="1">
                <a:ln>
                  <a:noFill/>
                </a:ln>
                <a:effectLst/>
                <a:latin typeface="Consolas" panose="020B0609020204030204" pitchFamily="49" charset="0"/>
              </a:rPr>
              <a:t>u.isim</a:t>
            </a:r>
            <a:r>
              <a:rPr kumimoji="0" lang="tr-TR" altLang="tr-TR" b="0" i="0" u="none" strike="noStrike" cap="none" normalizeH="0" baseline="0" dirty="0">
                <a:ln>
                  <a:noFill/>
                </a:ln>
                <a:effectLst/>
                <a:latin typeface="Consolas" panose="020B0609020204030204" pitchFamily="49" charset="0"/>
              </a:rPr>
              <a:t> , </a:t>
            </a:r>
            <a:r>
              <a:rPr kumimoji="0" lang="tr-TR" altLang="tr-TR" b="0" i="0" u="none" strike="noStrike" cap="none" normalizeH="0" baseline="0" dirty="0" err="1">
                <a:ln>
                  <a:noFill/>
                </a:ln>
                <a:effectLst/>
                <a:latin typeface="Consolas" panose="020B0609020204030204" pitchFamily="49" charset="0"/>
              </a:rPr>
              <a:t>u.soyisim</a:t>
            </a:r>
            <a:r>
              <a:rPr kumimoji="0" lang="tr-TR" altLang="tr-TR" b="0" i="0" u="none" strike="noStrike" cap="none" normalizeH="0" baseline="0" dirty="0">
                <a:ln>
                  <a:noFill/>
                </a:ln>
                <a:effectLst/>
                <a:latin typeface="Consolas" panose="020B0609020204030204" pitchFamily="49" charset="0"/>
              </a:rPr>
              <a:t> </a:t>
            </a:r>
            <a:r>
              <a:rPr kumimoji="0" lang="tr-TR" altLang="tr-TR" b="1" i="0" u="none" strike="noStrike" cap="none" normalizeH="0" baseline="0" dirty="0">
                <a:ln>
                  <a:noFill/>
                </a:ln>
                <a:effectLst/>
                <a:latin typeface="Consolas" panose="020B0609020204030204" pitchFamily="49" charset="0"/>
              </a:rPr>
              <a:t>FROM</a:t>
            </a:r>
            <a:r>
              <a:rPr kumimoji="0" lang="tr-TR" altLang="tr-TR" b="0" i="0" u="none" strike="noStrike" cap="none" normalizeH="0" baseline="0" dirty="0">
                <a:ln>
                  <a:noFill/>
                </a:ln>
                <a:effectLst/>
                <a:latin typeface="Consolas" panose="020B0609020204030204" pitchFamily="49" charset="0"/>
              </a:rPr>
              <a:t> </a:t>
            </a:r>
            <a:r>
              <a:rPr kumimoji="0" lang="tr-TR" altLang="tr-TR" b="0" i="0" u="none" strike="noStrike" cap="none" normalizeH="0" baseline="0" dirty="0" err="1">
                <a:ln>
                  <a:noFill/>
                </a:ln>
                <a:effectLst/>
                <a:latin typeface="Consolas" panose="020B0609020204030204" pitchFamily="49" charset="0"/>
              </a:rPr>
              <a:t>uyeler</a:t>
            </a:r>
            <a:r>
              <a:rPr kumimoji="0" lang="tr-TR" altLang="tr-TR" b="0" i="0" u="none" strike="noStrike" cap="none" normalizeH="0" baseline="0" dirty="0">
                <a:ln>
                  <a:noFill/>
                </a:ln>
                <a:effectLst/>
                <a:latin typeface="Consolas" panose="020B0609020204030204" pitchFamily="49" charset="0"/>
              </a:rPr>
              <a:t> AS u </a:t>
            </a:r>
            <a:r>
              <a:rPr kumimoji="0" lang="tr-TR" altLang="tr-TR" b="1" i="0" u="none" strike="noStrike" cap="none" normalizeH="0" baseline="0" dirty="0">
                <a:ln>
                  <a:noFill/>
                </a:ln>
                <a:effectLst/>
                <a:latin typeface="Consolas" panose="020B0609020204030204" pitchFamily="49" charset="0"/>
              </a:rPr>
              <a:t>WHERE</a:t>
            </a:r>
            <a:r>
              <a:rPr kumimoji="0" lang="tr-TR" altLang="tr-TR" b="0" i="0" u="none" strike="noStrike" cap="none" normalizeH="0" baseline="0" dirty="0">
                <a:ln>
                  <a:noFill/>
                </a:ln>
                <a:effectLst/>
                <a:latin typeface="Consolas" panose="020B0609020204030204" pitchFamily="49" charset="0"/>
              </a:rPr>
              <a:t> </a:t>
            </a:r>
            <a:r>
              <a:rPr kumimoji="0" lang="tr-TR" altLang="tr-TR" b="0" i="0" u="none" strike="noStrike" cap="none" normalizeH="0" baseline="0" dirty="0" err="1">
                <a:ln>
                  <a:noFill/>
                </a:ln>
                <a:effectLst/>
                <a:latin typeface="Consolas" panose="020B0609020204030204" pitchFamily="49" charset="0"/>
              </a:rPr>
              <a:t>u.cinsiyet</a:t>
            </a:r>
            <a:r>
              <a:rPr kumimoji="0" lang="tr-TR" altLang="tr-TR" b="0" i="0" u="none" strike="noStrike" cap="none" normalizeH="0" baseline="0" dirty="0">
                <a:ln>
                  <a:noFill/>
                </a:ln>
                <a:effectLst/>
                <a:latin typeface="Consolas" panose="020B0609020204030204" pitchFamily="49" charset="0"/>
              </a:rPr>
              <a:t>='K' </a:t>
            </a:r>
            <a:r>
              <a:rPr kumimoji="0" lang="tr-TR" altLang="tr-TR" b="1" i="0" u="none" strike="noStrike" cap="none" normalizeH="0" baseline="0" dirty="0">
                <a:ln>
                  <a:noFill/>
                </a:ln>
                <a:effectLst/>
                <a:latin typeface="Consolas" panose="020B0609020204030204" pitchFamily="49" charset="0"/>
              </a:rPr>
              <a:t>AND</a:t>
            </a:r>
            <a:r>
              <a:rPr kumimoji="0" lang="tr-TR" altLang="tr-TR" b="0" i="0" u="none" strike="noStrike" cap="none" normalizeH="0" baseline="0" dirty="0">
                <a:ln>
                  <a:noFill/>
                </a:ln>
                <a:effectLst/>
                <a:latin typeface="Consolas" panose="020B0609020204030204" pitchFamily="49" charset="0"/>
              </a:rPr>
              <a:t> </a:t>
            </a:r>
            <a:r>
              <a:rPr kumimoji="0" lang="tr-TR" altLang="tr-TR" b="0" i="0" u="none" strike="noStrike" cap="none" normalizeH="0" baseline="0" dirty="0" err="1">
                <a:ln>
                  <a:noFill/>
                </a:ln>
                <a:effectLst/>
                <a:latin typeface="Consolas" panose="020B0609020204030204" pitchFamily="49" charset="0"/>
              </a:rPr>
              <a:t>u.isim</a:t>
            </a:r>
            <a:r>
              <a:rPr kumimoji="0" lang="tr-TR" altLang="tr-TR" b="0" i="0" u="none" strike="noStrike" cap="none" normalizeH="0" baseline="0" dirty="0">
                <a:ln>
                  <a:noFill/>
                </a:ln>
                <a:effectLst/>
                <a:latin typeface="Consolas" panose="020B0609020204030204" pitchFamily="49" charset="0"/>
              </a:rPr>
              <a:t>='Derya'</a:t>
            </a:r>
            <a:r>
              <a:rPr kumimoji="0" lang="tr-TR" altLang="tr-TR" b="0" i="0" u="none" strike="noStrike" cap="none" normalizeH="0" baseline="0" dirty="0">
                <a:ln>
                  <a:noFill/>
                </a:ln>
                <a:effectLst/>
              </a:rPr>
              <a:t> </a:t>
            </a:r>
            <a:endParaRPr kumimoji="0" lang="tr-TR" altLang="tr-TR" b="0" i="0" u="none" strike="noStrike" cap="none" normalizeH="0" baseline="0" dirty="0">
              <a:ln>
                <a:noFill/>
              </a:ln>
              <a:effectLst/>
              <a:latin typeface="Arial" panose="020B0604020202020204" pitchFamily="34" charset="0"/>
            </a:endParaRPr>
          </a:p>
          <a:p>
            <a:endParaRPr lang="tr-TR"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31097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D338B7-21B8-422F-A38D-6641B929E864}"/>
              </a:ext>
            </a:extLst>
          </p:cNvPr>
          <p:cNvSpPr>
            <a:spLocks noGrp="1"/>
          </p:cNvSpPr>
          <p:nvPr>
            <p:ph type="title"/>
          </p:nvPr>
        </p:nvSpPr>
        <p:spPr/>
        <p:txBody>
          <a:bodyPr/>
          <a:lstStyle/>
          <a:p>
            <a:r>
              <a:rPr lang="tr-TR" dirty="0"/>
              <a:t>1NF (1. Normal Form)</a:t>
            </a:r>
          </a:p>
        </p:txBody>
      </p:sp>
      <p:sp>
        <p:nvSpPr>
          <p:cNvPr id="3" name="İçerik Yer Tutucusu 2">
            <a:extLst>
              <a:ext uri="{FF2B5EF4-FFF2-40B4-BE49-F238E27FC236}">
                <a16:creationId xmlns:a16="http://schemas.microsoft.com/office/drawing/2014/main" id="{D4295702-7F54-4686-B48E-E3CF1933F4CD}"/>
              </a:ext>
            </a:extLst>
          </p:cNvPr>
          <p:cNvSpPr>
            <a:spLocks noGrp="1"/>
          </p:cNvSpPr>
          <p:nvPr>
            <p:ph idx="1"/>
          </p:nvPr>
        </p:nvSpPr>
        <p:spPr>
          <a:xfrm>
            <a:off x="677334" y="2160590"/>
            <a:ext cx="8596668" cy="2767012"/>
          </a:xfrm>
        </p:spPr>
        <p:txBody>
          <a:bodyPr/>
          <a:lstStyle/>
          <a:p>
            <a:r>
              <a:rPr lang="tr-TR" sz="1800" dirty="0">
                <a:solidFill>
                  <a:srgbClr val="333333"/>
                </a:solidFill>
                <a:effectLst/>
                <a:latin typeface="Arial" panose="020B0604020202020204" pitchFamily="34" charset="0"/>
              </a:rPr>
              <a:t>Bir veri tabanının 1NF olabilmesi için aşağıdaki özellikleri karşılayabilmesi gerekir: </a:t>
            </a:r>
            <a:endParaRPr lang="tr-TR" dirty="0"/>
          </a:p>
          <a:p>
            <a:r>
              <a:rPr lang="tr-TR" sz="1800" dirty="0">
                <a:solidFill>
                  <a:srgbClr val="333333"/>
                </a:solidFill>
                <a:effectLst/>
                <a:latin typeface="Arial" panose="020B0604020202020204" pitchFamily="34" charset="0"/>
              </a:rPr>
              <a:t>•Aynı tablo içinde tekrarlayan kolonlar bulunamaz, </a:t>
            </a:r>
            <a:endParaRPr lang="tr-TR" dirty="0"/>
          </a:p>
          <a:p>
            <a:r>
              <a:rPr lang="tr-TR" sz="1800" dirty="0">
                <a:solidFill>
                  <a:srgbClr val="333333"/>
                </a:solidFill>
                <a:effectLst/>
                <a:latin typeface="Arial" panose="020B0604020202020204" pitchFamily="34" charset="0"/>
              </a:rPr>
              <a:t>•Her kolonda yalnızca bir değer </a:t>
            </a:r>
            <a:endParaRPr lang="tr-TR" dirty="0"/>
          </a:p>
          <a:p>
            <a:r>
              <a:rPr lang="tr-TR" sz="1800" dirty="0">
                <a:solidFill>
                  <a:srgbClr val="333333"/>
                </a:solidFill>
                <a:effectLst/>
                <a:latin typeface="Arial" panose="020B0604020202020204" pitchFamily="34" charset="0"/>
              </a:rPr>
              <a:t>•Her satır bir eşsiz anahtarla tanımlanmalıdır (</a:t>
            </a:r>
            <a:r>
              <a:rPr lang="tr-TR" sz="1800" dirty="0" err="1">
                <a:solidFill>
                  <a:srgbClr val="333333"/>
                </a:solidFill>
                <a:effectLst/>
                <a:latin typeface="Arial" panose="020B0604020202020204" pitchFamily="34" charset="0"/>
              </a:rPr>
              <a:t>Unique</a:t>
            </a:r>
            <a:r>
              <a:rPr lang="tr-TR" sz="1800" dirty="0">
                <a:solidFill>
                  <a:srgbClr val="333333"/>
                </a:solidFill>
                <a:effectLst/>
                <a:latin typeface="Arial" panose="020B0604020202020204" pitchFamily="34" charset="0"/>
              </a:rPr>
              <a:t> </a:t>
            </a:r>
            <a:r>
              <a:rPr lang="tr-TR" sz="1800" dirty="0" err="1">
                <a:solidFill>
                  <a:srgbClr val="333333"/>
                </a:solidFill>
                <a:effectLst/>
                <a:latin typeface="Arial" panose="020B0604020202020204" pitchFamily="34" charset="0"/>
              </a:rPr>
              <a:t>Key</a:t>
            </a:r>
            <a:r>
              <a:rPr lang="tr-TR" sz="1800" dirty="0">
                <a:solidFill>
                  <a:srgbClr val="333333"/>
                </a:solidFill>
                <a:effectLst/>
                <a:latin typeface="Arial" panose="020B0604020202020204" pitchFamily="34" charset="0"/>
              </a:rPr>
              <a:t> - </a:t>
            </a:r>
            <a:r>
              <a:rPr lang="tr-TR" sz="1800" dirty="0" err="1">
                <a:solidFill>
                  <a:srgbClr val="333333"/>
                </a:solidFill>
                <a:effectLst/>
                <a:latin typeface="Arial" panose="020B0604020202020204" pitchFamily="34" charset="0"/>
              </a:rPr>
              <a:t>Primary</a:t>
            </a:r>
            <a:r>
              <a:rPr lang="tr-TR" sz="1800" dirty="0">
                <a:solidFill>
                  <a:srgbClr val="333333"/>
                </a:solidFill>
                <a:effectLst/>
                <a:latin typeface="Arial" panose="020B0604020202020204" pitchFamily="34" charset="0"/>
              </a:rPr>
              <a:t> </a:t>
            </a:r>
            <a:r>
              <a:rPr lang="tr-TR" sz="1800" dirty="0" err="1">
                <a:solidFill>
                  <a:srgbClr val="333333"/>
                </a:solidFill>
                <a:effectLst/>
                <a:latin typeface="Arial" panose="020B0604020202020204" pitchFamily="34" charset="0"/>
              </a:rPr>
              <a:t>Key</a:t>
            </a:r>
            <a:r>
              <a:rPr lang="tr-TR" sz="1800" dirty="0">
                <a:solidFill>
                  <a:srgbClr val="333333"/>
                </a:solidFill>
                <a:effectLst/>
                <a:latin typeface="Arial" panose="020B0604020202020204" pitchFamily="34" charset="0"/>
              </a:rPr>
              <a:t>) </a:t>
            </a:r>
            <a:endParaRPr lang="tr-TR" dirty="0"/>
          </a:p>
          <a:p>
            <a:r>
              <a:rPr lang="tr-TR" sz="1800" dirty="0">
                <a:solidFill>
                  <a:srgbClr val="333333"/>
                </a:solidFill>
                <a:effectLst/>
                <a:latin typeface="Arial" panose="020B0604020202020204" pitchFamily="34" charset="0"/>
              </a:rPr>
              <a:t>Şimdi tabloyu 1NF dönüştürelim.</a:t>
            </a:r>
            <a:endParaRPr lang="tr-TR" dirty="0"/>
          </a:p>
        </p:txBody>
      </p:sp>
      <p:pic>
        <p:nvPicPr>
          <p:cNvPr id="5" name="Resim 4">
            <a:extLst>
              <a:ext uri="{FF2B5EF4-FFF2-40B4-BE49-F238E27FC236}">
                <a16:creationId xmlns:a16="http://schemas.microsoft.com/office/drawing/2014/main" id="{DC0DC1FB-FE99-45AD-A059-84425CE6946A}"/>
              </a:ext>
            </a:extLst>
          </p:cNvPr>
          <p:cNvPicPr>
            <a:picLocks noChangeAspect="1"/>
          </p:cNvPicPr>
          <p:nvPr/>
        </p:nvPicPr>
        <p:blipFill>
          <a:blip r:embed="rId2"/>
          <a:stretch>
            <a:fillRect/>
          </a:stretch>
        </p:blipFill>
        <p:spPr>
          <a:xfrm>
            <a:off x="1073186" y="4895850"/>
            <a:ext cx="2524125" cy="1352550"/>
          </a:xfrm>
          <a:prstGeom prst="rect">
            <a:avLst/>
          </a:prstGeom>
        </p:spPr>
      </p:pic>
      <p:pic>
        <p:nvPicPr>
          <p:cNvPr id="7" name="Resim 6">
            <a:extLst>
              <a:ext uri="{FF2B5EF4-FFF2-40B4-BE49-F238E27FC236}">
                <a16:creationId xmlns:a16="http://schemas.microsoft.com/office/drawing/2014/main" id="{B8041A0F-3690-4488-9498-CABB19A433A7}"/>
              </a:ext>
            </a:extLst>
          </p:cNvPr>
          <p:cNvPicPr>
            <a:picLocks noChangeAspect="1"/>
          </p:cNvPicPr>
          <p:nvPr/>
        </p:nvPicPr>
        <p:blipFill>
          <a:blip r:embed="rId3"/>
          <a:stretch>
            <a:fillRect/>
          </a:stretch>
        </p:blipFill>
        <p:spPr>
          <a:xfrm>
            <a:off x="5192644" y="4074173"/>
            <a:ext cx="2486025" cy="2609850"/>
          </a:xfrm>
          <a:prstGeom prst="rect">
            <a:avLst/>
          </a:prstGeom>
        </p:spPr>
      </p:pic>
    </p:spTree>
    <p:extLst>
      <p:ext uri="{BB962C8B-B14F-4D97-AF65-F5344CB8AC3E}">
        <p14:creationId xmlns:p14="http://schemas.microsoft.com/office/powerpoint/2010/main" val="37895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82C326-FB21-4AA5-B6DC-73350658182B}"/>
              </a:ext>
            </a:extLst>
          </p:cNvPr>
          <p:cNvSpPr>
            <a:spLocks noGrp="1"/>
          </p:cNvSpPr>
          <p:nvPr>
            <p:ph type="title"/>
          </p:nvPr>
        </p:nvSpPr>
        <p:spPr/>
        <p:txBody>
          <a:bodyPr/>
          <a:lstStyle/>
          <a:p>
            <a:r>
              <a:rPr lang="tr-TR" dirty="0"/>
              <a:t>1NF Zararları</a:t>
            </a:r>
          </a:p>
        </p:txBody>
      </p:sp>
      <p:sp>
        <p:nvSpPr>
          <p:cNvPr id="3" name="İçerik Yer Tutucusu 2">
            <a:extLst>
              <a:ext uri="{FF2B5EF4-FFF2-40B4-BE49-F238E27FC236}">
                <a16:creationId xmlns:a16="http://schemas.microsoft.com/office/drawing/2014/main" id="{BD75CC38-B8F1-492C-82F0-F2EBF5230896}"/>
              </a:ext>
            </a:extLst>
          </p:cNvPr>
          <p:cNvSpPr>
            <a:spLocks noGrp="1"/>
          </p:cNvSpPr>
          <p:nvPr>
            <p:ph idx="1"/>
          </p:nvPr>
        </p:nvSpPr>
        <p:spPr/>
        <p:txBody>
          <a:bodyPr/>
          <a:lstStyle/>
          <a:p>
            <a:r>
              <a:rPr lang="tr-TR" sz="1800" b="1" dirty="0">
                <a:solidFill>
                  <a:srgbClr val="404040"/>
                </a:solidFill>
                <a:effectLst/>
                <a:latin typeface="Calibri-Bold"/>
              </a:rPr>
              <a:t>Satır </a:t>
            </a:r>
            <a:r>
              <a:rPr lang="tr-TR" sz="1800" b="1" dirty="0" err="1">
                <a:solidFill>
                  <a:srgbClr val="404040"/>
                </a:solidFill>
                <a:effectLst/>
                <a:latin typeface="Calibri-Bold"/>
              </a:rPr>
              <a:t>Ekleme:</a:t>
            </a:r>
            <a:r>
              <a:rPr lang="tr-TR" sz="1800" dirty="0" err="1">
                <a:solidFill>
                  <a:srgbClr val="404040"/>
                </a:solidFill>
                <a:effectLst/>
                <a:latin typeface="Calibri" panose="020F0502020204030204" pitchFamily="34" charset="0"/>
              </a:rPr>
              <a:t>Yeni</a:t>
            </a:r>
            <a:r>
              <a:rPr lang="tr-TR" sz="1800" dirty="0">
                <a:solidFill>
                  <a:srgbClr val="404040"/>
                </a:solidFill>
                <a:effectLst/>
                <a:latin typeface="Calibri" panose="020F0502020204030204" pitchFamily="34" charset="0"/>
              </a:rPr>
              <a:t> bir kullanıcı tanımlandığında ders kodu girilmesi zorunludur. </a:t>
            </a:r>
            <a:endParaRPr lang="tr-TR" dirty="0"/>
          </a:p>
          <a:p>
            <a:r>
              <a:rPr lang="tr-TR" sz="1800" b="1" dirty="0">
                <a:solidFill>
                  <a:srgbClr val="404040"/>
                </a:solidFill>
                <a:effectLst/>
                <a:latin typeface="Calibri-Bold"/>
              </a:rPr>
              <a:t>Satır </a:t>
            </a:r>
            <a:r>
              <a:rPr lang="tr-TR" sz="1800" b="1" dirty="0" err="1">
                <a:solidFill>
                  <a:srgbClr val="404040"/>
                </a:solidFill>
                <a:effectLst/>
                <a:latin typeface="Calibri-Bold"/>
              </a:rPr>
              <a:t>Silme:</a:t>
            </a:r>
            <a:r>
              <a:rPr lang="tr-TR" sz="1800" dirty="0" err="1">
                <a:solidFill>
                  <a:srgbClr val="404040"/>
                </a:solidFill>
                <a:effectLst/>
                <a:latin typeface="Calibri" panose="020F0502020204030204" pitchFamily="34" charset="0"/>
              </a:rPr>
              <a:t>Kullanıcı</a:t>
            </a:r>
            <a:r>
              <a:rPr lang="tr-TR" sz="1800" dirty="0">
                <a:solidFill>
                  <a:srgbClr val="404040"/>
                </a:solidFill>
                <a:effectLst/>
                <a:latin typeface="Calibri" panose="020F0502020204030204" pitchFamily="34" charset="0"/>
              </a:rPr>
              <a:t> silersek tablodan bir bölümde silmiş oluruz, örnek vermek gerekirse eğer 26365 numaralı öğrenciyi silersek ve sadece bir öğrenci kayıtlıysa o bölüme doğal olarak o bölümde silinecektir. </a:t>
            </a:r>
            <a:endParaRPr lang="tr-TR" dirty="0"/>
          </a:p>
          <a:p>
            <a:r>
              <a:rPr lang="tr-TR" sz="1800" b="1" dirty="0">
                <a:solidFill>
                  <a:srgbClr val="404040"/>
                </a:solidFill>
                <a:effectLst/>
                <a:latin typeface="Calibri-Bold"/>
              </a:rPr>
              <a:t>Satır </a:t>
            </a:r>
            <a:r>
              <a:rPr lang="tr-TR" sz="1800" b="1" dirty="0" err="1">
                <a:solidFill>
                  <a:srgbClr val="404040"/>
                </a:solidFill>
                <a:effectLst/>
                <a:latin typeface="Calibri-Bold"/>
              </a:rPr>
              <a:t>Güncelleme:</a:t>
            </a:r>
            <a:r>
              <a:rPr lang="tr-TR" sz="1800" dirty="0" err="1">
                <a:solidFill>
                  <a:srgbClr val="404040"/>
                </a:solidFill>
                <a:effectLst/>
                <a:latin typeface="Calibri" panose="020F0502020204030204" pitchFamily="34" charset="0"/>
              </a:rPr>
              <a:t>Bir</a:t>
            </a:r>
            <a:r>
              <a:rPr lang="tr-TR" sz="1800" dirty="0">
                <a:solidFill>
                  <a:srgbClr val="404040"/>
                </a:solidFill>
                <a:effectLst/>
                <a:latin typeface="Calibri" panose="020F0502020204030204" pitchFamily="34" charset="0"/>
              </a:rPr>
              <a:t> öğrencinin bölümü değiştiğinde birden fazla alanın güncelleştirilmesi gerekecektir.</a:t>
            </a:r>
            <a:endParaRPr lang="tr-TR" dirty="0"/>
          </a:p>
        </p:txBody>
      </p:sp>
    </p:spTree>
    <p:extLst>
      <p:ext uri="{BB962C8B-B14F-4D97-AF65-F5344CB8AC3E}">
        <p14:creationId xmlns:p14="http://schemas.microsoft.com/office/powerpoint/2010/main" val="3492581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C48295-903E-4467-83F5-BFD33509722D}"/>
              </a:ext>
            </a:extLst>
          </p:cNvPr>
          <p:cNvSpPr>
            <a:spLocks noGrp="1"/>
          </p:cNvSpPr>
          <p:nvPr>
            <p:ph type="title"/>
          </p:nvPr>
        </p:nvSpPr>
        <p:spPr/>
        <p:txBody>
          <a:bodyPr/>
          <a:lstStyle/>
          <a:p>
            <a:r>
              <a:rPr lang="tr-TR" dirty="0"/>
              <a:t>2NF (2. Normal Form)</a:t>
            </a:r>
          </a:p>
        </p:txBody>
      </p:sp>
      <p:sp>
        <p:nvSpPr>
          <p:cNvPr id="3" name="İçerik Yer Tutucusu 2">
            <a:extLst>
              <a:ext uri="{FF2B5EF4-FFF2-40B4-BE49-F238E27FC236}">
                <a16:creationId xmlns:a16="http://schemas.microsoft.com/office/drawing/2014/main" id="{3B3426D5-11FD-4FBB-95A5-552CC9821084}"/>
              </a:ext>
            </a:extLst>
          </p:cNvPr>
          <p:cNvSpPr>
            <a:spLocks noGrp="1"/>
          </p:cNvSpPr>
          <p:nvPr>
            <p:ph idx="1"/>
          </p:nvPr>
        </p:nvSpPr>
        <p:spPr>
          <a:xfrm>
            <a:off x="677334" y="2160590"/>
            <a:ext cx="8596668" cy="1119506"/>
          </a:xfrm>
        </p:spPr>
        <p:txBody>
          <a:bodyPr/>
          <a:lstStyle/>
          <a:p>
            <a:r>
              <a:rPr lang="tr-TR" sz="1800" dirty="0">
                <a:solidFill>
                  <a:srgbClr val="404040"/>
                </a:solidFill>
                <a:effectLst/>
                <a:latin typeface="Calibri" panose="020F0502020204030204" pitchFamily="34" charset="0"/>
              </a:rPr>
              <a:t>İkinci normal formun ilk normal form üzerinde tek kuralı vardır. O da anahtar olarak tanımlanabilecek bir anahtara bütün diğer kolonların tam bağlı olması ve herhangi bir alt kümesine bağlı olmamasıdır.</a:t>
            </a:r>
            <a:endParaRPr lang="tr-TR" dirty="0"/>
          </a:p>
        </p:txBody>
      </p:sp>
      <p:pic>
        <p:nvPicPr>
          <p:cNvPr id="5" name="Resim 4">
            <a:extLst>
              <a:ext uri="{FF2B5EF4-FFF2-40B4-BE49-F238E27FC236}">
                <a16:creationId xmlns:a16="http://schemas.microsoft.com/office/drawing/2014/main" id="{0852A201-DC37-43DB-8CF3-BB3276DE31A1}"/>
              </a:ext>
            </a:extLst>
          </p:cNvPr>
          <p:cNvPicPr>
            <a:picLocks noChangeAspect="1"/>
          </p:cNvPicPr>
          <p:nvPr/>
        </p:nvPicPr>
        <p:blipFill>
          <a:blip r:embed="rId2"/>
          <a:stretch>
            <a:fillRect/>
          </a:stretch>
        </p:blipFill>
        <p:spPr>
          <a:xfrm>
            <a:off x="267486" y="4088760"/>
            <a:ext cx="10801350" cy="2019300"/>
          </a:xfrm>
          <a:prstGeom prst="rect">
            <a:avLst/>
          </a:prstGeom>
        </p:spPr>
      </p:pic>
    </p:spTree>
    <p:extLst>
      <p:ext uri="{BB962C8B-B14F-4D97-AF65-F5344CB8AC3E}">
        <p14:creationId xmlns:p14="http://schemas.microsoft.com/office/powerpoint/2010/main" val="1629098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97E688-DA64-4AC3-A4C1-CDEE1B921781}"/>
              </a:ext>
            </a:extLst>
          </p:cNvPr>
          <p:cNvSpPr>
            <a:spLocks noGrp="1"/>
          </p:cNvSpPr>
          <p:nvPr>
            <p:ph type="title"/>
          </p:nvPr>
        </p:nvSpPr>
        <p:spPr/>
        <p:txBody>
          <a:bodyPr/>
          <a:lstStyle/>
          <a:p>
            <a:r>
              <a:rPr lang="tr-TR" dirty="0"/>
              <a:t>2NF Zararları</a:t>
            </a:r>
          </a:p>
        </p:txBody>
      </p:sp>
      <p:sp>
        <p:nvSpPr>
          <p:cNvPr id="3" name="İçerik Yer Tutucusu 2">
            <a:extLst>
              <a:ext uri="{FF2B5EF4-FFF2-40B4-BE49-F238E27FC236}">
                <a16:creationId xmlns:a16="http://schemas.microsoft.com/office/drawing/2014/main" id="{4CC44CEB-791D-414A-91DF-FF36FEDF57B8}"/>
              </a:ext>
            </a:extLst>
          </p:cNvPr>
          <p:cNvSpPr>
            <a:spLocks noGrp="1"/>
          </p:cNvSpPr>
          <p:nvPr>
            <p:ph idx="1"/>
          </p:nvPr>
        </p:nvSpPr>
        <p:spPr/>
        <p:txBody>
          <a:bodyPr/>
          <a:lstStyle/>
          <a:p>
            <a:r>
              <a:rPr lang="tr-TR" sz="1800" b="1" dirty="0">
                <a:solidFill>
                  <a:srgbClr val="404040"/>
                </a:solidFill>
                <a:effectLst/>
                <a:latin typeface="Calibri-Bold"/>
              </a:rPr>
              <a:t>Satır Silme: </a:t>
            </a:r>
            <a:r>
              <a:rPr lang="tr-TR" sz="1800" dirty="0">
                <a:solidFill>
                  <a:srgbClr val="404040"/>
                </a:solidFill>
                <a:effectLst/>
                <a:latin typeface="Calibri" panose="020F0502020204030204" pitchFamily="34" charset="0"/>
              </a:rPr>
              <a:t>Bazı durumlarda bir bölümde bir kayıt bulunur. O sütundaki başka bir kayıtta sadece bir veri içeriyorsa silinen bölümle beraber diğer veri de silinecektir. Örneğin Öğrenci tablosunda ki öğrencinin bölümünü ele alalım. Öğrenci silinirse ve sadece bir öğrenci o bölümdeyse öğrenci ile beraber bölümde silinecektir.</a:t>
            </a:r>
            <a:endParaRPr lang="tr-TR" dirty="0"/>
          </a:p>
        </p:txBody>
      </p:sp>
    </p:spTree>
    <p:extLst>
      <p:ext uri="{BB962C8B-B14F-4D97-AF65-F5344CB8AC3E}">
        <p14:creationId xmlns:p14="http://schemas.microsoft.com/office/powerpoint/2010/main" val="585068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CD29F9-3526-45F4-BCC6-F7B168A309C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2420D9C-F9DD-4D76-B1E9-4BE2B2E3F324}"/>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464B782D-D69D-4E76-9A8F-96F88A95278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50435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BC5D05-DCB2-456C-A0A4-367A2675C342}"/>
              </a:ext>
            </a:extLst>
          </p:cNvPr>
          <p:cNvSpPr>
            <a:spLocks noGrp="1"/>
          </p:cNvSpPr>
          <p:nvPr>
            <p:ph type="title"/>
          </p:nvPr>
        </p:nvSpPr>
        <p:spPr/>
        <p:txBody>
          <a:bodyPr/>
          <a:lstStyle/>
          <a:p>
            <a:r>
              <a:rPr lang="tr-TR" dirty="0"/>
              <a:t>3NF (3. Normal Form)</a:t>
            </a:r>
          </a:p>
        </p:txBody>
      </p:sp>
      <p:sp>
        <p:nvSpPr>
          <p:cNvPr id="3" name="İçerik Yer Tutucusu 2">
            <a:extLst>
              <a:ext uri="{FF2B5EF4-FFF2-40B4-BE49-F238E27FC236}">
                <a16:creationId xmlns:a16="http://schemas.microsoft.com/office/drawing/2014/main" id="{480A8D90-D055-42F4-85B5-43CDB43172C3}"/>
              </a:ext>
            </a:extLst>
          </p:cNvPr>
          <p:cNvSpPr>
            <a:spLocks noGrp="1"/>
          </p:cNvSpPr>
          <p:nvPr>
            <p:ph idx="1"/>
          </p:nvPr>
        </p:nvSpPr>
        <p:spPr/>
        <p:txBody>
          <a:bodyPr>
            <a:normAutofit/>
          </a:bodyPr>
          <a:lstStyle/>
          <a:p>
            <a:r>
              <a:rPr lang="tr-TR" sz="1800" dirty="0">
                <a:solidFill>
                  <a:srgbClr val="404040"/>
                </a:solidFill>
                <a:effectLst/>
                <a:latin typeface="Calibri" panose="020F0502020204030204" pitchFamily="34" charset="0"/>
              </a:rPr>
              <a:t>Bir veri tabanının 3NF olabilmesi için aşağıdaki özellikleri karşılayabilmesi gerekir: </a:t>
            </a:r>
            <a:endParaRPr lang="tr-TR" dirty="0"/>
          </a:p>
          <a:p>
            <a:r>
              <a:rPr lang="tr-TR" sz="1800" dirty="0">
                <a:solidFill>
                  <a:srgbClr val="404040"/>
                </a:solidFill>
                <a:effectLst/>
                <a:latin typeface="Calibri" panose="020F0502020204030204" pitchFamily="34" charset="0"/>
              </a:rPr>
              <a:t>Veri tabanı 2NF olmalıdır, </a:t>
            </a:r>
            <a:endParaRPr lang="tr-TR" dirty="0"/>
          </a:p>
          <a:p>
            <a:r>
              <a:rPr lang="tr-TR" sz="1800" dirty="0">
                <a:solidFill>
                  <a:srgbClr val="404040"/>
                </a:solidFill>
                <a:effectLst/>
                <a:latin typeface="Calibri" panose="020F0502020204030204" pitchFamily="34" charset="0"/>
              </a:rPr>
              <a:t>Anahtar olmayan hiç bir kolon bir diğerine (anahtar olmayan başka bir kolona) bağıl olmamalı ya da geçişken fonksiyonel bir bağımlılığı (</a:t>
            </a:r>
            <a:r>
              <a:rPr lang="tr-TR" sz="1800" dirty="0" err="1">
                <a:solidFill>
                  <a:srgbClr val="404040"/>
                </a:solidFill>
                <a:effectLst/>
                <a:latin typeface="Calibri" panose="020F0502020204030204" pitchFamily="34" charset="0"/>
              </a:rPr>
              <a:t>transitional</a:t>
            </a:r>
            <a:r>
              <a:rPr lang="tr-TR" sz="1800" dirty="0">
                <a:solidFill>
                  <a:srgbClr val="404040"/>
                </a:solidFill>
                <a:effectLst/>
                <a:latin typeface="Calibri" panose="020F0502020204030204" pitchFamily="34" charset="0"/>
              </a:rPr>
              <a:t> </a:t>
            </a:r>
            <a:r>
              <a:rPr lang="tr-TR" sz="1800" dirty="0" err="1">
                <a:solidFill>
                  <a:srgbClr val="404040"/>
                </a:solidFill>
                <a:effectLst/>
                <a:latin typeface="Calibri" panose="020F0502020204030204" pitchFamily="34" charset="0"/>
              </a:rPr>
              <a:t>functional</a:t>
            </a:r>
            <a:r>
              <a:rPr lang="tr-TR" sz="1800" dirty="0">
                <a:solidFill>
                  <a:srgbClr val="404040"/>
                </a:solidFill>
                <a:effectLst/>
                <a:latin typeface="Calibri" panose="020F0502020204030204" pitchFamily="34" charset="0"/>
              </a:rPr>
              <a:t> </a:t>
            </a:r>
            <a:r>
              <a:rPr lang="tr-TR" sz="1800" dirty="0" err="1">
                <a:solidFill>
                  <a:srgbClr val="404040"/>
                </a:solidFill>
                <a:effectLst/>
                <a:latin typeface="Calibri" panose="020F0502020204030204" pitchFamily="34" charset="0"/>
              </a:rPr>
              <a:t>dependency</a:t>
            </a:r>
            <a:r>
              <a:rPr lang="tr-TR" sz="1800" dirty="0">
                <a:solidFill>
                  <a:srgbClr val="404040"/>
                </a:solidFill>
                <a:effectLst/>
                <a:latin typeface="Calibri" panose="020F0502020204030204" pitchFamily="34" charset="0"/>
              </a:rPr>
              <a:t>) olmamalıdır. Başka bir deyişle her kolon eşsiz anahtara tam bağımlı olmak zorundadır. </a:t>
            </a:r>
            <a:endParaRPr lang="tr-TR" dirty="0"/>
          </a:p>
          <a:p>
            <a:r>
              <a:rPr lang="tr-TR" sz="1800" dirty="0">
                <a:solidFill>
                  <a:srgbClr val="404040"/>
                </a:solidFill>
                <a:effectLst/>
                <a:latin typeface="Calibri" panose="020F0502020204030204" pitchFamily="34" charset="0"/>
              </a:rPr>
              <a:t>Veri tekrarını azaltmak için tanım tabloları oluşturulur. </a:t>
            </a:r>
            <a:endParaRPr lang="tr-TR" dirty="0"/>
          </a:p>
          <a:p>
            <a:r>
              <a:rPr lang="tr-TR" sz="1800" dirty="0">
                <a:solidFill>
                  <a:srgbClr val="404040"/>
                </a:solidFill>
                <a:effectLst/>
                <a:latin typeface="Calibri" panose="020F0502020204030204" pitchFamily="34" charset="0"/>
              </a:rPr>
              <a:t>Veri tabanımızı 3NF şartlarına uydurabilmek için anahtar olmayan ve eşsiz anahtara tam bağımlı olmayan tüm kolonları kaldırmalıyız.</a:t>
            </a:r>
            <a:endParaRPr lang="tr-TR" dirty="0"/>
          </a:p>
        </p:txBody>
      </p:sp>
    </p:spTree>
    <p:extLst>
      <p:ext uri="{BB962C8B-B14F-4D97-AF65-F5344CB8AC3E}">
        <p14:creationId xmlns:p14="http://schemas.microsoft.com/office/powerpoint/2010/main" val="2658433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5993C8-4BAB-478D-8FAE-0C39E933626E}"/>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80EBF9FC-95D0-47E7-BA48-53C9EAFF73FA}"/>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D1BC824C-E2FE-4013-81FB-EE9BA7ED1A80}"/>
              </a:ext>
            </a:extLst>
          </p:cNvPr>
          <p:cNvPicPr>
            <a:picLocks noChangeAspect="1"/>
          </p:cNvPicPr>
          <p:nvPr/>
        </p:nvPicPr>
        <p:blipFill>
          <a:blip r:embed="rId2"/>
          <a:stretch>
            <a:fillRect/>
          </a:stretch>
        </p:blipFill>
        <p:spPr>
          <a:xfrm>
            <a:off x="61912" y="0"/>
            <a:ext cx="12068175" cy="6858000"/>
          </a:xfrm>
          <a:prstGeom prst="rect">
            <a:avLst/>
          </a:prstGeom>
        </p:spPr>
      </p:pic>
    </p:spTree>
    <p:extLst>
      <p:ext uri="{BB962C8B-B14F-4D97-AF65-F5344CB8AC3E}">
        <p14:creationId xmlns:p14="http://schemas.microsoft.com/office/powerpoint/2010/main" val="3858998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AD102D2-F8C2-4268-9E3A-73BC391EE787}"/>
              </a:ext>
            </a:extLst>
          </p:cNvPr>
          <p:cNvSpPr>
            <a:spLocks noGrp="1"/>
          </p:cNvSpPr>
          <p:nvPr>
            <p:ph idx="1"/>
          </p:nvPr>
        </p:nvSpPr>
        <p:spPr>
          <a:xfrm>
            <a:off x="677334" y="251671"/>
            <a:ext cx="8596668" cy="5789692"/>
          </a:xfrm>
        </p:spPr>
        <p:txBody>
          <a:bodyPr/>
          <a:lstStyle/>
          <a:p>
            <a:r>
              <a:rPr lang="tr-TR" sz="1800" dirty="0">
                <a:solidFill>
                  <a:srgbClr val="404040"/>
                </a:solidFill>
                <a:effectLst/>
                <a:latin typeface="Calibri" panose="020F0502020204030204" pitchFamily="34" charset="0"/>
              </a:rPr>
              <a:t>Yaptığımız işlemle müşteri birincil anahtarını kullanarak ikinci tabloyu elde ettik şimdi incelersek ikinci tabloda anahtar olmayan ‘</a:t>
            </a:r>
            <a:r>
              <a:rPr lang="tr-TR" sz="1800" dirty="0" err="1">
                <a:solidFill>
                  <a:srgbClr val="404040"/>
                </a:solidFill>
                <a:effectLst/>
                <a:latin typeface="Calibri" panose="020F0502020204030204" pitchFamily="34" charset="0"/>
              </a:rPr>
              <a:t>Sehir</a:t>
            </a:r>
            <a:r>
              <a:rPr lang="tr-TR" sz="1800" dirty="0">
                <a:solidFill>
                  <a:srgbClr val="404040"/>
                </a:solidFill>
                <a:effectLst/>
                <a:latin typeface="Calibri" panose="020F0502020204030204" pitchFamily="34" charset="0"/>
              </a:rPr>
              <a:t>’ ve ‘</a:t>
            </a:r>
            <a:r>
              <a:rPr lang="tr-TR" sz="1800" dirty="0" err="1">
                <a:solidFill>
                  <a:srgbClr val="404040"/>
                </a:solidFill>
                <a:effectLst/>
                <a:latin typeface="Calibri" panose="020F0502020204030204" pitchFamily="34" charset="0"/>
              </a:rPr>
              <a:t>SehirKod</a:t>
            </a:r>
            <a:r>
              <a:rPr lang="tr-TR" sz="1800" dirty="0">
                <a:solidFill>
                  <a:srgbClr val="404040"/>
                </a:solidFill>
                <a:effectLst/>
                <a:latin typeface="Calibri" panose="020F0502020204030204" pitchFamily="34" charset="0"/>
              </a:rPr>
              <a:t>’ kısımları müşteriyle doğrudan ilişkili değildir fakat birbirleriyle doğrudan ilişkilidir. O halde şu bölme işlemini yapabiliriz.</a:t>
            </a:r>
            <a:endParaRPr lang="tr-TR" dirty="0"/>
          </a:p>
        </p:txBody>
      </p:sp>
      <p:pic>
        <p:nvPicPr>
          <p:cNvPr id="5" name="Resim 4">
            <a:extLst>
              <a:ext uri="{FF2B5EF4-FFF2-40B4-BE49-F238E27FC236}">
                <a16:creationId xmlns:a16="http://schemas.microsoft.com/office/drawing/2014/main" id="{BF60FE96-5360-433D-AB1E-EF1D8F75C977}"/>
              </a:ext>
            </a:extLst>
          </p:cNvPr>
          <p:cNvPicPr>
            <a:picLocks noChangeAspect="1"/>
          </p:cNvPicPr>
          <p:nvPr/>
        </p:nvPicPr>
        <p:blipFill>
          <a:blip r:embed="rId2"/>
          <a:stretch>
            <a:fillRect/>
          </a:stretch>
        </p:blipFill>
        <p:spPr>
          <a:xfrm>
            <a:off x="1050785" y="1543050"/>
            <a:ext cx="5162550" cy="1885950"/>
          </a:xfrm>
          <a:prstGeom prst="rect">
            <a:avLst/>
          </a:prstGeom>
        </p:spPr>
      </p:pic>
    </p:spTree>
    <p:extLst>
      <p:ext uri="{BB962C8B-B14F-4D97-AF65-F5344CB8AC3E}">
        <p14:creationId xmlns:p14="http://schemas.microsoft.com/office/powerpoint/2010/main" val="77668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B33E85-EE49-400F-9BBC-92A243B72AFA}"/>
              </a:ext>
            </a:extLst>
          </p:cNvPr>
          <p:cNvSpPr>
            <a:spLocks noGrp="1"/>
          </p:cNvSpPr>
          <p:nvPr>
            <p:ph type="title"/>
          </p:nvPr>
        </p:nvSpPr>
        <p:spPr/>
        <p:txBody>
          <a:bodyPr/>
          <a:lstStyle/>
          <a:p>
            <a:r>
              <a:rPr lang="tr-TR" dirty="0"/>
              <a:t>BCNF / 3.5NF (</a:t>
            </a:r>
            <a:r>
              <a:rPr lang="tr-TR" dirty="0" err="1"/>
              <a:t>Boyce-Codd</a:t>
            </a:r>
            <a:r>
              <a:rPr lang="tr-TR" dirty="0"/>
              <a:t> Normal Form)</a:t>
            </a:r>
          </a:p>
        </p:txBody>
      </p:sp>
      <p:sp>
        <p:nvSpPr>
          <p:cNvPr id="3" name="İçerik Yer Tutucusu 2">
            <a:extLst>
              <a:ext uri="{FF2B5EF4-FFF2-40B4-BE49-F238E27FC236}">
                <a16:creationId xmlns:a16="http://schemas.microsoft.com/office/drawing/2014/main" id="{698E537E-ED6A-4C20-BD74-B8E5E239D440}"/>
              </a:ext>
            </a:extLst>
          </p:cNvPr>
          <p:cNvSpPr>
            <a:spLocks noGrp="1"/>
          </p:cNvSpPr>
          <p:nvPr>
            <p:ph idx="1"/>
          </p:nvPr>
        </p:nvSpPr>
        <p:spPr/>
        <p:txBody>
          <a:bodyPr/>
          <a:lstStyle/>
          <a:p>
            <a:r>
              <a:rPr lang="tr-TR" sz="1800" dirty="0">
                <a:solidFill>
                  <a:srgbClr val="404040"/>
                </a:solidFill>
                <a:effectLst/>
                <a:latin typeface="Calibri" panose="020F0502020204030204" pitchFamily="34" charset="0"/>
              </a:rPr>
              <a:t>Bir veri tabanının 3.5NF olabilmesi için aşağıdaki özellikleri karşılayabilmesi gerekir: </a:t>
            </a:r>
            <a:endParaRPr lang="tr-TR" dirty="0"/>
          </a:p>
          <a:p>
            <a:r>
              <a:rPr lang="tr-TR" sz="1800" dirty="0">
                <a:solidFill>
                  <a:srgbClr val="404040"/>
                </a:solidFill>
                <a:effectLst/>
                <a:latin typeface="Calibri" panose="020F0502020204030204" pitchFamily="34" charset="0"/>
              </a:rPr>
              <a:t>Veri Tabanı 3NF olmalıdır, </a:t>
            </a:r>
            <a:endParaRPr lang="tr-TR" dirty="0"/>
          </a:p>
          <a:p>
            <a:r>
              <a:rPr lang="tr-TR" sz="1800" dirty="0">
                <a:solidFill>
                  <a:srgbClr val="404040"/>
                </a:solidFill>
                <a:effectLst/>
                <a:latin typeface="Calibri" panose="020F0502020204030204" pitchFamily="34" charset="0"/>
              </a:rPr>
              <a:t>Her determinant (belirleyici kolon) aynı zamanda bir aday anahtar olmalıdır. </a:t>
            </a:r>
            <a:endParaRPr lang="tr-TR" dirty="0"/>
          </a:p>
          <a:p>
            <a:r>
              <a:rPr lang="tr-TR" sz="1800" b="1" dirty="0">
                <a:solidFill>
                  <a:srgbClr val="404040"/>
                </a:solidFill>
                <a:effectLst/>
                <a:latin typeface="Calibri-Bold"/>
              </a:rPr>
              <a:t>Determinant: </a:t>
            </a:r>
            <a:r>
              <a:rPr lang="tr-TR" sz="1800" dirty="0">
                <a:solidFill>
                  <a:srgbClr val="404040"/>
                </a:solidFill>
                <a:effectLst/>
                <a:latin typeface="Calibri" panose="020F0502020204030204" pitchFamily="34" charset="0"/>
              </a:rPr>
              <a:t>Aynı satırdaki diğer kolon değerlerini belirlemek için kullanılan kolon kümesi determinant olarak adlandırılır. </a:t>
            </a:r>
            <a:endParaRPr lang="tr-TR" dirty="0"/>
          </a:p>
          <a:p>
            <a:r>
              <a:rPr lang="tr-TR" sz="1800" dirty="0">
                <a:solidFill>
                  <a:srgbClr val="404040"/>
                </a:solidFill>
                <a:effectLst/>
                <a:latin typeface="Calibri" panose="020F0502020204030204" pitchFamily="34" charset="0"/>
              </a:rPr>
              <a:t>Servis tablomuza dikkatle baktığımızda iki tane determinant olduğunu görebiliriz. </a:t>
            </a:r>
            <a:r>
              <a:rPr lang="tr-TR" sz="1800" b="1" dirty="0">
                <a:solidFill>
                  <a:srgbClr val="404040"/>
                </a:solidFill>
                <a:effectLst/>
                <a:latin typeface="Calibri-Bold"/>
              </a:rPr>
              <a:t>Semt </a:t>
            </a:r>
            <a:r>
              <a:rPr lang="tr-TR" sz="1800" dirty="0">
                <a:solidFill>
                  <a:srgbClr val="404040"/>
                </a:solidFill>
                <a:effectLst/>
                <a:latin typeface="Calibri" panose="020F0502020204030204" pitchFamily="34" charset="0"/>
              </a:rPr>
              <a:t>kolonu, </a:t>
            </a:r>
            <a:r>
              <a:rPr lang="tr-TR" sz="1800" b="1" dirty="0" err="1">
                <a:solidFill>
                  <a:srgbClr val="404040"/>
                </a:solidFill>
                <a:effectLst/>
                <a:latin typeface="Calibri-Bold"/>
              </a:rPr>
              <a:t>Cid</a:t>
            </a:r>
            <a:r>
              <a:rPr lang="tr-TR" sz="1800" b="1" dirty="0">
                <a:solidFill>
                  <a:srgbClr val="404040"/>
                </a:solidFill>
                <a:effectLst/>
                <a:latin typeface="Calibri-Bold"/>
              </a:rPr>
              <a:t> - </a:t>
            </a:r>
            <a:r>
              <a:rPr lang="tr-TR" sz="1800" b="1" dirty="0" err="1">
                <a:solidFill>
                  <a:srgbClr val="404040"/>
                </a:solidFill>
                <a:effectLst/>
                <a:latin typeface="Calibri-Bold"/>
              </a:rPr>
              <a:t>Sid</a:t>
            </a:r>
            <a:r>
              <a:rPr lang="tr-TR" sz="1800" b="1" dirty="0">
                <a:solidFill>
                  <a:srgbClr val="404040"/>
                </a:solidFill>
                <a:effectLst/>
                <a:latin typeface="Calibri-Bold"/>
              </a:rPr>
              <a:t> </a:t>
            </a:r>
            <a:r>
              <a:rPr lang="tr-TR" sz="1800" dirty="0">
                <a:solidFill>
                  <a:srgbClr val="404040"/>
                </a:solidFill>
                <a:effectLst/>
                <a:latin typeface="Calibri" panose="020F0502020204030204" pitchFamily="34" charset="0"/>
              </a:rPr>
              <a:t>kombinasyonunun; </a:t>
            </a:r>
            <a:r>
              <a:rPr lang="tr-TR" sz="1800" b="1" dirty="0" err="1">
                <a:solidFill>
                  <a:srgbClr val="404040"/>
                </a:solidFill>
                <a:effectLst/>
                <a:latin typeface="Calibri-Bold"/>
              </a:rPr>
              <a:t>Sid</a:t>
            </a:r>
            <a:r>
              <a:rPr lang="tr-TR" sz="1800" b="1" dirty="0">
                <a:solidFill>
                  <a:srgbClr val="404040"/>
                </a:solidFill>
                <a:effectLst/>
                <a:latin typeface="Calibri-Bold"/>
              </a:rPr>
              <a:t> </a:t>
            </a:r>
            <a:r>
              <a:rPr lang="tr-TR" sz="1800" dirty="0">
                <a:solidFill>
                  <a:srgbClr val="404040"/>
                </a:solidFill>
                <a:effectLst/>
                <a:latin typeface="Calibri" panose="020F0502020204030204" pitchFamily="34" charset="0"/>
              </a:rPr>
              <a:t>ise </a:t>
            </a:r>
            <a:r>
              <a:rPr lang="tr-TR" sz="1800" b="1" dirty="0" err="1">
                <a:solidFill>
                  <a:srgbClr val="404040"/>
                </a:solidFill>
                <a:effectLst/>
                <a:latin typeface="Calibri-Bold"/>
              </a:rPr>
              <a:t>Cid</a:t>
            </a:r>
            <a:r>
              <a:rPr lang="tr-TR" sz="1800" b="1" dirty="0">
                <a:solidFill>
                  <a:srgbClr val="404040"/>
                </a:solidFill>
                <a:effectLst/>
                <a:latin typeface="Calibri-Bold"/>
              </a:rPr>
              <a:t> </a:t>
            </a:r>
            <a:r>
              <a:rPr lang="tr-TR" sz="1800" dirty="0">
                <a:solidFill>
                  <a:srgbClr val="404040"/>
                </a:solidFill>
                <a:effectLst/>
                <a:latin typeface="Calibri" panose="020F0502020204030204" pitchFamily="34" charset="0"/>
              </a:rPr>
              <a:t>kolonunun determinantıdır</a:t>
            </a:r>
            <a:endParaRPr lang="tr-TR" dirty="0"/>
          </a:p>
        </p:txBody>
      </p:sp>
    </p:spTree>
    <p:extLst>
      <p:ext uri="{BB962C8B-B14F-4D97-AF65-F5344CB8AC3E}">
        <p14:creationId xmlns:p14="http://schemas.microsoft.com/office/powerpoint/2010/main" val="348365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41AFEFCE-0151-4044-BED1-6BBDC9A6C410}"/>
              </a:ext>
            </a:extLst>
          </p:cNvPr>
          <p:cNvPicPr>
            <a:picLocks noGrp="1" noChangeAspect="1"/>
          </p:cNvPicPr>
          <p:nvPr>
            <p:ph idx="1"/>
          </p:nvPr>
        </p:nvPicPr>
        <p:blipFill>
          <a:blip r:embed="rId2"/>
          <a:stretch>
            <a:fillRect/>
          </a:stretch>
        </p:blipFill>
        <p:spPr>
          <a:xfrm>
            <a:off x="2468174" y="1131994"/>
            <a:ext cx="7257528" cy="4590386"/>
          </a:xfrm>
          <a:prstGeom prst="rect">
            <a:avLst/>
          </a:prstGeom>
        </p:spPr>
      </p:pic>
    </p:spTree>
    <p:extLst>
      <p:ext uri="{BB962C8B-B14F-4D97-AF65-F5344CB8AC3E}">
        <p14:creationId xmlns:p14="http://schemas.microsoft.com/office/powerpoint/2010/main" val="2392922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956E54C8-D615-4925-96E2-B8948B00A4C1}"/>
              </a:ext>
            </a:extLst>
          </p:cNvPr>
          <p:cNvSpPr>
            <a:spLocks noGrp="1"/>
          </p:cNvSpPr>
          <p:nvPr>
            <p:ph type="title"/>
          </p:nvPr>
        </p:nvSpPr>
        <p:spPr>
          <a:xfrm>
            <a:off x="643467" y="816638"/>
            <a:ext cx="3367359" cy="5224724"/>
          </a:xfrm>
        </p:spPr>
        <p:txBody>
          <a:bodyPr anchor="ctr">
            <a:normAutofit/>
          </a:bodyPr>
          <a:lstStyle/>
          <a:p>
            <a:r>
              <a:rPr lang="tr-TR" sz="2500" b="1" i="0">
                <a:effectLst/>
                <a:latin typeface="Open Sans" panose="020B0606030504020204" pitchFamily="34" charset="0"/>
              </a:rPr>
              <a:t>DISTINCT </a:t>
            </a:r>
            <a:r>
              <a:rPr lang="tr-TR" sz="2500" b="1" i="0" err="1">
                <a:effectLst/>
                <a:latin typeface="Open Sans" panose="020B0606030504020204" pitchFamily="34" charset="0"/>
              </a:rPr>
              <a:t>Keyword</a:t>
            </a:r>
            <a:r>
              <a:rPr lang="tr-TR" sz="2500" b="1" err="1">
                <a:latin typeface="Open Sans" panose="020B0606030504020204" pitchFamily="34" charset="0"/>
              </a:rPr>
              <a:t>’ü</a:t>
            </a:r>
            <a:endParaRPr lang="tr-TR" sz="2500"/>
          </a:p>
        </p:txBody>
      </p:sp>
      <p:sp>
        <p:nvSpPr>
          <p:cNvPr id="3" name="İçerik Yer Tutucusu 2">
            <a:extLst>
              <a:ext uri="{FF2B5EF4-FFF2-40B4-BE49-F238E27FC236}">
                <a16:creationId xmlns:a16="http://schemas.microsoft.com/office/drawing/2014/main" id="{314DF68C-C085-4BB8-A16F-FCAF60D82BC9}"/>
              </a:ext>
            </a:extLst>
          </p:cNvPr>
          <p:cNvSpPr>
            <a:spLocks noGrp="1"/>
          </p:cNvSpPr>
          <p:nvPr>
            <p:ph idx="1"/>
          </p:nvPr>
        </p:nvSpPr>
        <p:spPr>
          <a:xfrm>
            <a:off x="4654295" y="816638"/>
            <a:ext cx="4619706" cy="5224724"/>
          </a:xfrm>
        </p:spPr>
        <p:txBody>
          <a:bodyPr anchor="ctr">
            <a:normAutofit/>
          </a:bodyPr>
          <a:lstStyle/>
          <a:p>
            <a:r>
              <a:rPr lang="tr-TR" dirty="0"/>
              <a:t>Aynı elemanları getirmeyi engelleyen yani sadece eşsiz değerler almamızı sağlayan </a:t>
            </a:r>
            <a:r>
              <a:rPr lang="tr-TR" dirty="0" err="1"/>
              <a:t>keyword’tür</a:t>
            </a:r>
            <a:r>
              <a:rPr lang="tr-TR" dirty="0"/>
              <a:t>.</a:t>
            </a:r>
          </a:p>
        </p:txBody>
      </p:sp>
    </p:spTree>
    <p:extLst>
      <p:ext uri="{BB962C8B-B14F-4D97-AF65-F5344CB8AC3E}">
        <p14:creationId xmlns:p14="http://schemas.microsoft.com/office/powerpoint/2010/main" val="157878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D4B787-5006-42EE-BDC5-D5F720682AD4}"/>
              </a:ext>
            </a:extLst>
          </p:cNvPr>
          <p:cNvSpPr>
            <a:spLocks noGrp="1"/>
          </p:cNvSpPr>
          <p:nvPr>
            <p:ph type="title"/>
          </p:nvPr>
        </p:nvSpPr>
        <p:spPr/>
        <p:txBody>
          <a:bodyPr/>
          <a:lstStyle/>
          <a:p>
            <a:r>
              <a:rPr lang="tr-TR" dirty="0"/>
              <a:t>4NF ve 5NF</a:t>
            </a:r>
          </a:p>
        </p:txBody>
      </p:sp>
      <p:sp>
        <p:nvSpPr>
          <p:cNvPr id="3" name="İçerik Yer Tutucusu 2">
            <a:extLst>
              <a:ext uri="{FF2B5EF4-FFF2-40B4-BE49-F238E27FC236}">
                <a16:creationId xmlns:a16="http://schemas.microsoft.com/office/drawing/2014/main" id="{B3A2492B-BD84-421E-BF01-49493642596D}"/>
              </a:ext>
            </a:extLst>
          </p:cNvPr>
          <p:cNvSpPr>
            <a:spLocks noGrp="1"/>
          </p:cNvSpPr>
          <p:nvPr>
            <p:ph idx="1"/>
          </p:nvPr>
        </p:nvSpPr>
        <p:spPr/>
        <p:txBody>
          <a:bodyPr>
            <a:normAutofit/>
          </a:bodyPr>
          <a:lstStyle/>
          <a:p>
            <a:r>
              <a:rPr lang="tr-TR" sz="1800" dirty="0">
                <a:solidFill>
                  <a:srgbClr val="404040"/>
                </a:solidFill>
                <a:effectLst/>
                <a:latin typeface="Calibri" panose="020F0502020204030204" pitchFamily="34" charset="0"/>
              </a:rPr>
              <a:t>Kayıtlar arasında çok sayıda tekrarlama söz konusuysa, kayıtlar ilgili tablolara bölünerek 4NF oluşturulmaktadır. </a:t>
            </a:r>
            <a:endParaRPr lang="tr-TR" dirty="0"/>
          </a:p>
          <a:p>
            <a:r>
              <a:rPr lang="tr-TR" sz="1800" dirty="0">
                <a:solidFill>
                  <a:srgbClr val="404040"/>
                </a:solidFill>
                <a:effectLst/>
                <a:latin typeface="Calibri" panose="020F0502020204030204" pitchFamily="34" charset="0"/>
              </a:rPr>
              <a:t>Örneğin proje adı ve kullanılan teknolojiler </a:t>
            </a:r>
            <a:r>
              <a:rPr lang="tr-TR" sz="1800" dirty="0" err="1">
                <a:solidFill>
                  <a:srgbClr val="404040"/>
                </a:solidFill>
                <a:effectLst/>
                <a:latin typeface="Calibri" panose="020F0502020204030204" pitchFamily="34" charset="0"/>
              </a:rPr>
              <a:t>isiminde</a:t>
            </a:r>
            <a:r>
              <a:rPr lang="tr-TR" sz="1800" dirty="0">
                <a:solidFill>
                  <a:srgbClr val="404040"/>
                </a:solidFill>
                <a:effectLst/>
                <a:latin typeface="Calibri" panose="020F0502020204030204" pitchFamily="34" charset="0"/>
              </a:rPr>
              <a:t> iki kolonumuz olsun. Her proje farklı teknoloji kullanılarak geliştirileceğinden ve birçok teknoloji kullanılarak </a:t>
            </a:r>
            <a:r>
              <a:rPr lang="tr-TR" sz="1800" dirty="0" err="1">
                <a:solidFill>
                  <a:srgbClr val="404040"/>
                </a:solidFill>
                <a:effectLst/>
                <a:latin typeface="Calibri" panose="020F0502020204030204" pitchFamily="34" charset="0"/>
              </a:rPr>
              <a:t>geliştirileceğindenteknolojiler</a:t>
            </a:r>
            <a:r>
              <a:rPr lang="tr-TR" sz="1800" dirty="0">
                <a:solidFill>
                  <a:srgbClr val="404040"/>
                </a:solidFill>
                <a:effectLst/>
                <a:latin typeface="Calibri" panose="020F0502020204030204" pitchFamily="34" charset="0"/>
              </a:rPr>
              <a:t> farklı tablolarda tutulmalı </a:t>
            </a:r>
            <a:r>
              <a:rPr lang="tr-TR" sz="1800" dirty="0" err="1">
                <a:solidFill>
                  <a:srgbClr val="404040"/>
                </a:solidFill>
                <a:effectLst/>
                <a:latin typeface="Calibri" panose="020F0502020204030204" pitchFamily="34" charset="0"/>
              </a:rPr>
              <a:t>ID’leri</a:t>
            </a:r>
            <a:r>
              <a:rPr lang="tr-TR" sz="1800" dirty="0">
                <a:solidFill>
                  <a:srgbClr val="404040"/>
                </a:solidFill>
                <a:effectLst/>
                <a:latin typeface="Calibri" panose="020F0502020204030204" pitchFamily="34" charset="0"/>
              </a:rPr>
              <a:t> ilgili tabloda tutulmalıdır. </a:t>
            </a:r>
            <a:endParaRPr lang="tr-TR" dirty="0"/>
          </a:p>
          <a:p>
            <a:r>
              <a:rPr lang="tr-TR" sz="1800" dirty="0">
                <a:solidFill>
                  <a:srgbClr val="404040"/>
                </a:solidFill>
                <a:effectLst/>
                <a:latin typeface="Calibri" panose="020F0502020204030204" pitchFamily="34" charset="0"/>
              </a:rPr>
              <a:t>5NF olan bir kayıt aynı zamanda diğer normal formları da içerir. 5NF kısıtlama olmadığı sürece 4NF’den farklı değildir. </a:t>
            </a:r>
            <a:endParaRPr lang="tr-TR" dirty="0"/>
          </a:p>
          <a:p>
            <a:r>
              <a:rPr lang="tr-TR" sz="1800" dirty="0">
                <a:solidFill>
                  <a:srgbClr val="404040"/>
                </a:solidFill>
                <a:effectLst/>
                <a:latin typeface="Calibri" panose="020F0502020204030204" pitchFamily="34" charset="0"/>
              </a:rPr>
              <a:t>Tekrarlamaları ortadan kaldırmak için her tablonun mümkün olduğunca küçük parçalara bölünmesi gerekir.</a:t>
            </a:r>
            <a:endParaRPr lang="tr-TR" dirty="0"/>
          </a:p>
        </p:txBody>
      </p:sp>
    </p:spTree>
    <p:extLst>
      <p:ext uri="{BB962C8B-B14F-4D97-AF65-F5344CB8AC3E}">
        <p14:creationId xmlns:p14="http://schemas.microsoft.com/office/powerpoint/2010/main" val="1589544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Başlık 1">
            <a:extLst>
              <a:ext uri="{FF2B5EF4-FFF2-40B4-BE49-F238E27FC236}">
                <a16:creationId xmlns:a16="http://schemas.microsoft.com/office/drawing/2014/main" id="{BC2AB04D-947E-4A27-BA85-8EAB3238C18E}"/>
              </a:ext>
            </a:extLst>
          </p:cNvPr>
          <p:cNvSpPr>
            <a:spLocks noGrp="1"/>
          </p:cNvSpPr>
          <p:nvPr>
            <p:ph type="title"/>
          </p:nvPr>
        </p:nvSpPr>
        <p:spPr>
          <a:xfrm>
            <a:off x="677334" y="609600"/>
            <a:ext cx="8596668" cy="1320800"/>
          </a:xfrm>
        </p:spPr>
        <p:txBody>
          <a:bodyPr anchor="t">
            <a:normAutofit/>
          </a:bodyPr>
          <a:lstStyle/>
          <a:p>
            <a:r>
              <a:rPr lang="tr-TR" dirty="0" err="1"/>
              <a:t>Normalizasyon</a:t>
            </a:r>
            <a:r>
              <a:rPr lang="tr-TR" dirty="0"/>
              <a:t> Algoritması</a:t>
            </a:r>
          </a:p>
        </p:txBody>
      </p:sp>
      <p:pic>
        <p:nvPicPr>
          <p:cNvPr id="5" name="İçerik Yer Tutucusu 4">
            <a:extLst>
              <a:ext uri="{FF2B5EF4-FFF2-40B4-BE49-F238E27FC236}">
                <a16:creationId xmlns:a16="http://schemas.microsoft.com/office/drawing/2014/main" id="{BDCAB6BE-8FBD-46A5-9AB0-0D0597CE5763}"/>
              </a:ext>
            </a:extLst>
          </p:cNvPr>
          <p:cNvPicPr>
            <a:picLocks noChangeAspect="1"/>
          </p:cNvPicPr>
          <p:nvPr/>
        </p:nvPicPr>
        <p:blipFill rotWithShape="1">
          <a:blip r:embed="rId2"/>
          <a:srcRect r="10945"/>
          <a:stretch/>
        </p:blipFill>
        <p:spPr>
          <a:xfrm>
            <a:off x="677334" y="2159331"/>
            <a:ext cx="5423429" cy="3882362"/>
          </a:xfrm>
          <a:prstGeom prst="rect">
            <a:avLst/>
          </a:prstGeom>
        </p:spPr>
      </p:pic>
    </p:spTree>
    <p:extLst>
      <p:ext uri="{BB962C8B-B14F-4D97-AF65-F5344CB8AC3E}">
        <p14:creationId xmlns:p14="http://schemas.microsoft.com/office/powerpoint/2010/main" val="2240038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DEEE61-A4D1-4808-99CF-36FEF38A0B8D}"/>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2075E75A-D1A0-472E-92A4-D0ED77FFFBC3}"/>
              </a:ext>
            </a:extLst>
          </p:cNvPr>
          <p:cNvSpPr>
            <a:spLocks noGrp="1"/>
          </p:cNvSpPr>
          <p:nvPr>
            <p:ph idx="1"/>
          </p:nvPr>
        </p:nvSpPr>
        <p:spPr/>
        <p:txBody>
          <a:bodyPr/>
          <a:lstStyle/>
          <a:p>
            <a:r>
              <a:rPr lang="tr-TR" sz="1800" dirty="0">
                <a:solidFill>
                  <a:srgbClr val="404040"/>
                </a:solidFill>
                <a:effectLst/>
                <a:latin typeface="Calibri" panose="020F0502020204030204" pitchFamily="34" charset="0"/>
              </a:rPr>
              <a:t>En azından ilk üç seviye </a:t>
            </a:r>
            <a:r>
              <a:rPr lang="tr-TR" sz="1800" dirty="0" err="1">
                <a:solidFill>
                  <a:srgbClr val="404040"/>
                </a:solidFill>
                <a:effectLst/>
                <a:latin typeface="Calibri" panose="020F0502020204030204" pitchFamily="34" charset="0"/>
              </a:rPr>
              <a:t>normalizasyonu</a:t>
            </a:r>
            <a:r>
              <a:rPr lang="tr-TR" sz="1800" dirty="0">
                <a:solidFill>
                  <a:srgbClr val="404040"/>
                </a:solidFill>
                <a:effectLst/>
                <a:latin typeface="Calibri" panose="020F0502020204030204" pitchFamily="34" charset="0"/>
              </a:rPr>
              <a:t> her zaman ve mutlaka yapmak gereklidir.</a:t>
            </a:r>
            <a:endParaRPr lang="tr-TR" dirty="0"/>
          </a:p>
          <a:p>
            <a:r>
              <a:rPr lang="tr-TR" sz="1800" dirty="0">
                <a:solidFill>
                  <a:srgbClr val="404040"/>
                </a:solidFill>
                <a:effectLst/>
                <a:latin typeface="Calibri" panose="020F0502020204030204" pitchFamily="34" charset="0"/>
              </a:rPr>
              <a:t>Ancak bazı özel durumlarda (Örneğin nadiren kayıt girişi yapılan fakat sürekli yeni yeni sorgular yazılan bir veri tabanı düşünün) sorgularınızı kodlamanın biraz daha kolaylaşması için bazı kolonların birden çok tabloda tekrarlanmasını isteyebilirsiniz. </a:t>
            </a:r>
            <a:endParaRPr lang="tr-TR" dirty="0"/>
          </a:p>
          <a:p>
            <a:r>
              <a:rPr lang="tr-TR" sz="1800" dirty="0">
                <a:solidFill>
                  <a:srgbClr val="404040"/>
                </a:solidFill>
                <a:effectLst/>
                <a:latin typeface="Calibri" panose="020F0502020204030204" pitchFamily="34" charset="0"/>
              </a:rPr>
              <a:t>Bu türden durumlarda </a:t>
            </a:r>
            <a:r>
              <a:rPr lang="tr-TR" sz="1800" dirty="0" err="1">
                <a:solidFill>
                  <a:srgbClr val="404040"/>
                </a:solidFill>
                <a:effectLst/>
                <a:latin typeface="Calibri" panose="020F0502020204030204" pitchFamily="34" charset="0"/>
              </a:rPr>
              <a:t>normalizasyonu</a:t>
            </a:r>
            <a:r>
              <a:rPr lang="tr-TR" sz="1800" dirty="0">
                <a:solidFill>
                  <a:srgbClr val="404040"/>
                </a:solidFill>
                <a:effectLst/>
                <a:latin typeface="Calibri" panose="020F0502020204030204" pitchFamily="34" charset="0"/>
              </a:rPr>
              <a:t> bir seviyeden sonra yapmamayı tercih edebilirsiniz.</a:t>
            </a:r>
            <a:endParaRPr lang="tr-TR" dirty="0"/>
          </a:p>
        </p:txBody>
      </p:sp>
    </p:spTree>
    <p:extLst>
      <p:ext uri="{BB962C8B-B14F-4D97-AF65-F5344CB8AC3E}">
        <p14:creationId xmlns:p14="http://schemas.microsoft.com/office/powerpoint/2010/main" val="593568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1B5DFE-03DD-44AB-878A-863DD53B6A0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F2DF234-87EC-4E11-9B16-70E793652975}"/>
              </a:ext>
            </a:extLst>
          </p:cNvPr>
          <p:cNvSpPr>
            <a:spLocks noGrp="1"/>
          </p:cNvSpPr>
          <p:nvPr>
            <p:ph idx="1"/>
          </p:nvPr>
        </p:nvSpPr>
        <p:spPr/>
        <p:txBody>
          <a:bodyPr/>
          <a:lstStyle/>
          <a:p>
            <a:r>
              <a:rPr lang="tr-TR" dirty="0"/>
              <a:t>Dinlediğiniz </a:t>
            </a:r>
            <a:r>
              <a:rPr lang="tr-TR"/>
              <a:t>için Teşekkürler</a:t>
            </a:r>
          </a:p>
        </p:txBody>
      </p:sp>
    </p:spTree>
    <p:extLst>
      <p:ext uri="{BB962C8B-B14F-4D97-AF65-F5344CB8AC3E}">
        <p14:creationId xmlns:p14="http://schemas.microsoft.com/office/powerpoint/2010/main" val="372546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9EE8B00-B866-41B8-A369-A27C56474150}"/>
              </a:ext>
            </a:extLst>
          </p:cNvPr>
          <p:cNvSpPr>
            <a:spLocks noGrp="1"/>
          </p:cNvSpPr>
          <p:nvPr>
            <p:ph type="title"/>
          </p:nvPr>
        </p:nvSpPr>
        <p:spPr>
          <a:xfrm>
            <a:off x="1333502" y="609600"/>
            <a:ext cx="8596668" cy="1320800"/>
          </a:xfrm>
        </p:spPr>
        <p:txBody>
          <a:bodyPr>
            <a:normAutofit/>
          </a:bodyPr>
          <a:lstStyle/>
          <a:p>
            <a:pPr eaLnBrk="0" fontAlgn="base" hangingPunct="0">
              <a:spcBef>
                <a:spcPct val="0"/>
              </a:spcBef>
              <a:spcAft>
                <a:spcPct val="0"/>
              </a:spcAft>
            </a:pPr>
            <a:r>
              <a:rPr kumimoji="0" lang="tr-TR" altLang="tr-TR" sz="3300" b="1" i="0" u="none" strike="noStrike" cap="none" normalizeH="0" baseline="0">
                <a:ln>
                  <a:noFill/>
                </a:ln>
                <a:effectLst/>
                <a:latin typeface="Consolas" panose="020B0609020204030204" pitchFamily="49" charset="0"/>
              </a:rPr>
              <a:t>LIMIT (limitleme) &amp; OFFSET(kaydırma) </a:t>
            </a:r>
            <a:br>
              <a:rPr kumimoji="0" lang="tr-TR" altLang="tr-TR" sz="3300" b="0" i="0" u="none" strike="noStrike" cap="none" normalizeH="0" baseline="0">
                <a:ln>
                  <a:noFill/>
                </a:ln>
                <a:effectLst/>
                <a:latin typeface="Arial" panose="020B0604020202020204" pitchFamily="34" charset="0"/>
              </a:rPr>
            </a:br>
            <a:endParaRPr lang="tr-TR" sz="3300"/>
          </a:p>
        </p:txBody>
      </p:sp>
      <p:sp>
        <p:nvSpPr>
          <p:cNvPr id="19"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1"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İçerik Yer Tutucusu 2">
            <a:extLst>
              <a:ext uri="{FF2B5EF4-FFF2-40B4-BE49-F238E27FC236}">
                <a16:creationId xmlns:a16="http://schemas.microsoft.com/office/drawing/2014/main" id="{06E2091A-35B3-4E07-9B84-2D039E13D1E4}"/>
              </a:ext>
            </a:extLst>
          </p:cNvPr>
          <p:cNvSpPr>
            <a:spLocks noGrp="1"/>
          </p:cNvSpPr>
          <p:nvPr>
            <p:ph idx="1"/>
          </p:nvPr>
        </p:nvSpPr>
        <p:spPr>
          <a:xfrm>
            <a:off x="1333502" y="2160590"/>
            <a:ext cx="8470898" cy="3429260"/>
          </a:xfrm>
        </p:spPr>
        <p:txBody>
          <a:bodyPr>
            <a:normAutofit/>
          </a:bodyPr>
          <a:lstStyle/>
          <a:p>
            <a:r>
              <a:rPr kumimoji="0" lang="tr-TR" altLang="tr-TR" b="1" i="0" u="none" strike="noStrike" cap="none" normalizeH="0" baseline="0" err="1">
                <a:ln>
                  <a:noFill/>
                </a:ln>
                <a:effectLst/>
                <a:latin typeface="Consolas" panose="020B0609020204030204" pitchFamily="49" charset="0"/>
              </a:rPr>
              <a:t>select</a:t>
            </a:r>
            <a:r>
              <a:rPr kumimoji="0" lang="tr-TR" altLang="tr-TR" b="1" i="0" u="none" strike="noStrike" cap="none" normalizeH="0" baseline="0">
                <a:ln>
                  <a:noFill/>
                </a:ln>
                <a:effectLst/>
                <a:latin typeface="Consolas" panose="020B0609020204030204" pitchFamily="49" charset="0"/>
              </a:rPr>
              <a:t> </a:t>
            </a:r>
            <a:r>
              <a:rPr kumimoji="0" lang="tr-TR" altLang="tr-TR" b="1" i="0" u="none" strike="noStrike" cap="none" normalizeH="0" baseline="0" err="1">
                <a:ln>
                  <a:noFill/>
                </a:ln>
                <a:effectLst/>
                <a:latin typeface="Consolas" panose="020B0609020204030204" pitchFamily="49" charset="0"/>
              </a:rPr>
              <a:t>first_name</a:t>
            </a:r>
            <a:r>
              <a:rPr kumimoji="0" lang="tr-TR" altLang="tr-TR" b="1" i="0" u="none" strike="noStrike" cap="none" normalizeH="0" baseline="0">
                <a:ln>
                  <a:noFill/>
                </a:ln>
                <a:effectLst/>
                <a:latin typeface="Consolas" panose="020B0609020204030204" pitchFamily="49" charset="0"/>
              </a:rPr>
              <a:t> </a:t>
            </a:r>
            <a:r>
              <a:rPr kumimoji="0" lang="tr-TR" altLang="tr-TR" b="1" i="0" u="none" strike="noStrike" cap="none" normalizeH="0" baseline="0" err="1">
                <a:ln>
                  <a:noFill/>
                </a:ln>
                <a:effectLst/>
                <a:latin typeface="Consolas" panose="020B0609020204030204" pitchFamily="49" charset="0"/>
              </a:rPr>
              <a:t>from</a:t>
            </a:r>
            <a:r>
              <a:rPr kumimoji="0" lang="tr-TR" altLang="tr-TR" b="1" i="0" u="none" strike="noStrike" cap="none" normalizeH="0" baseline="0">
                <a:ln>
                  <a:noFill/>
                </a:ln>
                <a:effectLst/>
                <a:latin typeface="Consolas" panose="020B0609020204030204" pitchFamily="49" charset="0"/>
              </a:rPr>
              <a:t> </a:t>
            </a:r>
            <a:r>
              <a:rPr kumimoji="0" lang="tr-TR" altLang="tr-TR" b="0" i="0" u="none" strike="noStrike" cap="none" normalizeH="0" baseline="0" err="1">
                <a:ln>
                  <a:noFill/>
                </a:ln>
                <a:effectLst/>
                <a:latin typeface="Consolas" panose="020B0609020204030204" pitchFamily="49" charset="0"/>
              </a:rPr>
              <a:t>actor</a:t>
            </a:r>
            <a:r>
              <a:rPr kumimoji="0" lang="tr-TR" altLang="tr-TR" b="0" i="0" u="none" strike="noStrike" cap="none" normalizeH="0" baseline="0">
                <a:ln>
                  <a:noFill/>
                </a:ln>
                <a:effectLst/>
                <a:latin typeface="Consolas" panose="020B0609020204030204" pitchFamily="49" charset="0"/>
              </a:rPr>
              <a:t> </a:t>
            </a:r>
            <a:r>
              <a:rPr kumimoji="0" lang="tr-TR" altLang="tr-TR" b="1" i="0" u="none" strike="noStrike" cap="none" normalizeH="0" baseline="0" err="1">
                <a:ln>
                  <a:noFill/>
                </a:ln>
                <a:effectLst/>
                <a:latin typeface="Consolas" panose="020B0609020204030204" pitchFamily="49" charset="0"/>
              </a:rPr>
              <a:t>where</a:t>
            </a:r>
            <a:r>
              <a:rPr kumimoji="0" lang="tr-TR" altLang="tr-TR" b="1" i="0" u="none" strike="noStrike" cap="none" normalizeH="0" baseline="0">
                <a:ln>
                  <a:noFill/>
                </a:ln>
                <a:effectLst/>
                <a:latin typeface="Consolas" panose="020B0609020204030204" pitchFamily="49" charset="0"/>
              </a:rPr>
              <a:t> </a:t>
            </a:r>
            <a:r>
              <a:rPr kumimoji="0" lang="tr-TR" altLang="tr-TR" b="1" i="0" u="none" strike="noStrike" cap="none" normalizeH="0" baseline="0" err="1">
                <a:ln>
                  <a:noFill/>
                </a:ln>
                <a:effectLst/>
                <a:latin typeface="Consolas" panose="020B0609020204030204" pitchFamily="49" charset="0"/>
              </a:rPr>
              <a:t>first_name</a:t>
            </a:r>
            <a:r>
              <a:rPr kumimoji="0" lang="tr-TR" altLang="tr-TR" b="1" i="0" u="none" strike="noStrike" cap="none" normalizeH="0" baseline="0">
                <a:ln>
                  <a:noFill/>
                </a:ln>
                <a:effectLst/>
                <a:latin typeface="Consolas" panose="020B0609020204030204" pitchFamily="49" charset="0"/>
              </a:rPr>
              <a:t> </a:t>
            </a:r>
            <a:r>
              <a:rPr kumimoji="0" lang="tr-TR" altLang="tr-TR" b="1" i="0" u="none" strike="noStrike" cap="none" normalizeH="0" baseline="0" err="1">
                <a:ln>
                  <a:noFill/>
                </a:ln>
                <a:effectLst/>
                <a:latin typeface="Consolas" panose="020B0609020204030204" pitchFamily="49" charset="0"/>
              </a:rPr>
              <a:t>ilike</a:t>
            </a:r>
            <a:r>
              <a:rPr kumimoji="0" lang="tr-TR" altLang="tr-TR" b="1" i="0" u="none" strike="noStrike" cap="none" normalizeH="0" baseline="0">
                <a:ln>
                  <a:noFill/>
                </a:ln>
                <a:effectLst/>
                <a:latin typeface="Consolas" panose="020B0609020204030204" pitchFamily="49" charset="0"/>
              </a:rPr>
              <a:t> 'T%' LIMIT </a:t>
            </a:r>
            <a:r>
              <a:rPr kumimoji="0" lang="tr-TR" altLang="tr-TR" b="0" i="0" u="none" strike="noStrike" cap="none" normalizeH="0" baseline="0">
                <a:ln>
                  <a:noFill/>
                </a:ln>
                <a:effectLst/>
                <a:latin typeface="Consolas" panose="020B0609020204030204" pitchFamily="49" charset="0"/>
              </a:rPr>
              <a:t>3 </a:t>
            </a:r>
            <a:r>
              <a:rPr kumimoji="0" lang="tr-TR" altLang="tr-TR" b="1" i="0" u="none" strike="noStrike" cap="none" normalizeH="0" baseline="0">
                <a:ln>
                  <a:noFill/>
                </a:ln>
                <a:effectLst/>
                <a:latin typeface="Consolas" panose="020B0609020204030204" pitchFamily="49" charset="0"/>
              </a:rPr>
              <a:t>OFFSET </a:t>
            </a:r>
            <a:r>
              <a:rPr kumimoji="0" lang="tr-TR" altLang="tr-TR" b="0" i="0" u="none" strike="noStrike" cap="none" normalizeH="0" baseline="0">
                <a:ln>
                  <a:noFill/>
                </a:ln>
                <a:effectLst/>
                <a:latin typeface="Consolas" panose="020B0609020204030204" pitchFamily="49" charset="0"/>
              </a:rPr>
              <a:t>2;</a:t>
            </a:r>
            <a:endParaRPr kumimoji="0" lang="tr-TR" altLang="tr-TR" b="0" i="0" u="none" strike="noStrike" cap="none" normalizeH="0" baseline="0">
              <a:ln>
                <a:noFill/>
              </a:ln>
              <a:effectLst/>
              <a:latin typeface="Arial" panose="020B0604020202020204" pitchFamily="34" charset="0"/>
            </a:endParaRPr>
          </a:p>
          <a:p>
            <a:endParaRPr lang="tr-TR"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0985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93C758D6-210F-4479-9D37-3C63A6D5058E}"/>
              </a:ext>
            </a:extLst>
          </p:cNvPr>
          <p:cNvSpPr>
            <a:spLocks noGrp="1"/>
          </p:cNvSpPr>
          <p:nvPr>
            <p:ph type="title"/>
          </p:nvPr>
        </p:nvSpPr>
        <p:spPr>
          <a:xfrm>
            <a:off x="643467" y="816638"/>
            <a:ext cx="3367359" cy="5224724"/>
          </a:xfrm>
        </p:spPr>
        <p:txBody>
          <a:bodyPr anchor="ctr">
            <a:normAutofit/>
          </a:bodyPr>
          <a:lstStyle/>
          <a:p>
            <a:r>
              <a:rPr lang="tr-TR" sz="2300" b="0" i="0" u="none" strike="noStrike">
                <a:effectLst/>
                <a:latin typeface="Open Sans" panose="020B0606030504020204" pitchFamily="34" charset="0"/>
              </a:rPr>
              <a:t>Kümeleme(</a:t>
            </a:r>
            <a:r>
              <a:rPr lang="tr-TR" sz="2300" b="0" i="0" err="1">
                <a:effectLst/>
                <a:latin typeface="Open Sans" panose="020B0606030504020204" pitchFamily="34" charset="0"/>
              </a:rPr>
              <a:t>aggregate</a:t>
            </a:r>
            <a:r>
              <a:rPr lang="tr-TR" sz="2300" b="0" i="0">
                <a:effectLst/>
                <a:latin typeface="Open Sans" panose="020B0606030504020204" pitchFamily="34" charset="0"/>
              </a:rPr>
              <a:t>)</a:t>
            </a:r>
            <a:r>
              <a:rPr lang="tr-TR" sz="2300" b="0" i="0" u="none" strike="noStrike">
                <a:effectLst/>
                <a:latin typeface="Open Sans" panose="020B0606030504020204" pitchFamily="34" charset="0"/>
              </a:rPr>
              <a:t> Fonksiyonları</a:t>
            </a:r>
            <a:endParaRPr lang="tr-TR" sz="2300"/>
          </a:p>
        </p:txBody>
      </p:sp>
      <p:sp>
        <p:nvSpPr>
          <p:cNvPr id="15" name="İçerik Yer Tutucusu 2">
            <a:extLst>
              <a:ext uri="{FF2B5EF4-FFF2-40B4-BE49-F238E27FC236}">
                <a16:creationId xmlns:a16="http://schemas.microsoft.com/office/drawing/2014/main" id="{41F285B4-AC2F-431C-B691-EAF8B4C94CCD}"/>
              </a:ext>
            </a:extLst>
          </p:cNvPr>
          <p:cNvSpPr>
            <a:spLocks noGrp="1"/>
          </p:cNvSpPr>
          <p:nvPr>
            <p:ph idx="1"/>
          </p:nvPr>
        </p:nvSpPr>
        <p:spPr>
          <a:xfrm>
            <a:off x="4654295" y="816638"/>
            <a:ext cx="4619706" cy="5224724"/>
          </a:xfrm>
        </p:spPr>
        <p:txBody>
          <a:bodyPr anchor="ctr">
            <a:normAutofit/>
          </a:bodyPr>
          <a:lstStyle/>
          <a:p>
            <a:r>
              <a:rPr lang="tr-TR" b="1" i="0">
                <a:effectLst/>
                <a:latin typeface="Open Sans" panose="020B0606030504020204" pitchFamily="34" charset="0"/>
              </a:rPr>
              <a:t>AVG() Fonksiyonu</a:t>
            </a:r>
          </a:p>
          <a:p>
            <a:r>
              <a:rPr lang="tr-TR" b="1" i="0">
                <a:effectLst/>
                <a:latin typeface="Open Sans" panose="020B0606030504020204" pitchFamily="34" charset="0"/>
              </a:rPr>
              <a:t>COUNT() Fonksiyonu </a:t>
            </a:r>
          </a:p>
          <a:p>
            <a:pPr marL="0" indent="0">
              <a:buNone/>
            </a:pPr>
            <a:r>
              <a:rPr lang="tr-TR" b="1">
                <a:latin typeface="Open Sans" panose="020B0606030504020204" pitchFamily="34" charset="0"/>
              </a:rPr>
              <a:t>Not: kolonda </a:t>
            </a:r>
            <a:r>
              <a:rPr lang="tr-TR" b="1" err="1">
                <a:latin typeface="Open Sans" panose="020B0606030504020204" pitchFamily="34" charset="0"/>
              </a:rPr>
              <a:t>null</a:t>
            </a:r>
            <a:r>
              <a:rPr lang="tr-TR" b="1">
                <a:latin typeface="Open Sans" panose="020B0606030504020204" pitchFamily="34" charset="0"/>
              </a:rPr>
              <a:t> varsa hesaba katmaz.</a:t>
            </a:r>
          </a:p>
          <a:p>
            <a:r>
              <a:rPr lang="tr-TR" b="1" i="0">
                <a:effectLst/>
                <a:latin typeface="Open Sans" panose="020B0606030504020204" pitchFamily="34" charset="0"/>
              </a:rPr>
              <a:t>MAX() ve MIN() Fonksiyonları</a:t>
            </a:r>
            <a:endParaRPr lang="tr-TR" b="1">
              <a:latin typeface="Open Sans" panose="020B0606030504020204" pitchFamily="34" charset="0"/>
            </a:endParaRPr>
          </a:p>
          <a:p>
            <a:r>
              <a:rPr lang="tr-TR" b="1" i="0">
                <a:effectLst/>
                <a:latin typeface="Open Sans" panose="020B0606030504020204" pitchFamily="34" charset="0"/>
              </a:rPr>
              <a:t>SUM() Fonksiyonu</a:t>
            </a:r>
            <a:endParaRPr lang="tr-TR"/>
          </a:p>
        </p:txBody>
      </p:sp>
    </p:spTree>
    <p:extLst>
      <p:ext uri="{BB962C8B-B14F-4D97-AF65-F5344CB8AC3E}">
        <p14:creationId xmlns:p14="http://schemas.microsoft.com/office/powerpoint/2010/main" val="205810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877F8-2250-4195-86CF-5A9931E04183}"/>
              </a:ext>
            </a:extLst>
          </p:cNvPr>
          <p:cNvSpPr>
            <a:spLocks noGrp="1"/>
          </p:cNvSpPr>
          <p:nvPr>
            <p:ph type="title"/>
          </p:nvPr>
        </p:nvSpPr>
        <p:spPr/>
        <p:txBody>
          <a:bodyPr/>
          <a:lstStyle/>
          <a:p>
            <a:r>
              <a:rPr lang="tr-TR" dirty="0" err="1"/>
              <a:t>Group</a:t>
            </a:r>
            <a:r>
              <a:rPr lang="tr-TR" dirty="0"/>
              <a:t> </a:t>
            </a:r>
            <a:r>
              <a:rPr lang="tr-TR" dirty="0" err="1"/>
              <a:t>By</a:t>
            </a:r>
            <a:r>
              <a:rPr lang="tr-TR" dirty="0"/>
              <a:t> İfadesi</a:t>
            </a:r>
          </a:p>
        </p:txBody>
      </p:sp>
      <p:sp>
        <p:nvSpPr>
          <p:cNvPr id="3" name="İçerik Yer Tutucusu 2">
            <a:extLst>
              <a:ext uri="{FF2B5EF4-FFF2-40B4-BE49-F238E27FC236}">
                <a16:creationId xmlns:a16="http://schemas.microsoft.com/office/drawing/2014/main" id="{49D80D9E-9CD7-4E69-8D41-29226023A908}"/>
              </a:ext>
            </a:extLst>
          </p:cNvPr>
          <p:cNvSpPr>
            <a:spLocks noGrp="1"/>
          </p:cNvSpPr>
          <p:nvPr>
            <p:ph idx="1"/>
          </p:nvPr>
        </p:nvSpPr>
        <p:spPr/>
        <p:txBody>
          <a:bodyPr/>
          <a:lstStyle/>
          <a:p>
            <a:r>
              <a:rPr lang="tr-TR" dirty="0"/>
              <a:t>Gruplama yapmayı sağlar.</a:t>
            </a:r>
          </a:p>
          <a:p>
            <a:r>
              <a:rPr lang="tr-TR" dirty="0"/>
              <a:t>Genelde kümeleme fonksiyonları ile kullanılır.</a:t>
            </a:r>
          </a:p>
          <a:p>
            <a:r>
              <a:rPr kumimoji="0" lang="tr-TR" altLang="tr-TR" sz="1800" b="1" i="0" u="none" strike="noStrike" cap="none" normalizeH="0" baseline="0" dirty="0">
                <a:ln>
                  <a:noFill/>
                </a:ln>
                <a:solidFill>
                  <a:srgbClr val="993333"/>
                </a:solidFill>
                <a:effectLst/>
                <a:latin typeface="Consolas" panose="020B0609020204030204" pitchFamily="49" charset="0"/>
              </a:rPr>
              <a:t>SELECT</a:t>
            </a:r>
            <a:r>
              <a:rPr kumimoji="0" lang="tr-TR" altLang="tr-TR" sz="1800" b="0" i="0" u="none" strike="noStrike" cap="none" normalizeH="0" baseline="0" dirty="0">
                <a:ln>
                  <a:noFill/>
                </a:ln>
                <a:solidFill>
                  <a:srgbClr val="444444"/>
                </a:solidFill>
                <a:effectLst/>
                <a:latin typeface="Consolas" panose="020B0609020204030204" pitchFamily="49" charset="0"/>
              </a:rPr>
              <a:t> ülke </a:t>
            </a:r>
            <a:r>
              <a:rPr kumimoji="0" lang="tr-TR" altLang="tr-TR" sz="1800" b="1" i="0" u="none" strike="noStrike" cap="none" normalizeH="0" baseline="0" dirty="0">
                <a:ln>
                  <a:noFill/>
                </a:ln>
                <a:solidFill>
                  <a:srgbClr val="993333"/>
                </a:solidFill>
                <a:effectLst/>
                <a:latin typeface="Consolas" panose="020B0609020204030204" pitchFamily="49" charset="0"/>
              </a:rPr>
              <a:t>FROM</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a:ln>
                  <a:noFill/>
                </a:ln>
                <a:solidFill>
                  <a:srgbClr val="FF0000"/>
                </a:solidFill>
                <a:effectLst/>
                <a:latin typeface="Consolas" panose="020B0609020204030204" pitchFamily="49" charset="0"/>
              </a:rPr>
              <a:t>`</a:t>
            </a:r>
            <a:r>
              <a:rPr kumimoji="0" lang="tr-TR" altLang="tr-TR" sz="1800" b="0" i="0" u="none" strike="noStrike" cap="none" normalizeH="0" baseline="0" dirty="0" err="1">
                <a:ln>
                  <a:noFill/>
                </a:ln>
                <a:solidFill>
                  <a:srgbClr val="FF0000"/>
                </a:solidFill>
                <a:effectLst/>
                <a:latin typeface="Consolas" panose="020B0609020204030204" pitchFamily="49" charset="0"/>
              </a:rPr>
              <a:t>kisiler</a:t>
            </a:r>
            <a:r>
              <a:rPr kumimoji="0" lang="tr-TR" altLang="tr-TR" sz="1800" b="0" i="0" u="none" strike="noStrike" cap="none" normalizeH="0" baseline="0" dirty="0">
                <a:ln>
                  <a:noFill/>
                </a:ln>
                <a:solidFill>
                  <a:srgbClr val="FF0000"/>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GROUP</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BY</a:t>
            </a:r>
            <a:r>
              <a:rPr kumimoji="0" lang="tr-TR" altLang="tr-TR" sz="1800" b="0" i="0" u="none" strike="noStrike" cap="none" normalizeH="0" baseline="0" dirty="0">
                <a:ln>
                  <a:noFill/>
                </a:ln>
                <a:solidFill>
                  <a:srgbClr val="444444"/>
                </a:solidFill>
                <a:effectLst/>
                <a:latin typeface="Consolas" panose="020B0609020204030204" pitchFamily="49" charset="0"/>
              </a:rPr>
              <a:t> ülke</a:t>
            </a:r>
            <a:r>
              <a:rPr kumimoji="0" lang="tr-TR" altLang="tr-TR" sz="1600" b="0" i="0" u="none" strike="noStrike" cap="none" normalizeH="0" baseline="0" dirty="0">
                <a:ln>
                  <a:noFill/>
                </a:ln>
                <a:solidFill>
                  <a:schemeClr val="tx1"/>
                </a:solidFill>
                <a:effectLst/>
              </a:rPr>
              <a:t> </a:t>
            </a:r>
            <a:endParaRPr kumimoji="0" lang="tr-TR" altLang="tr-TR" sz="4400" b="0" i="0" u="none" strike="noStrike" cap="none" normalizeH="0" baseline="0" dirty="0">
              <a:ln>
                <a:noFill/>
              </a:ln>
              <a:solidFill>
                <a:schemeClr val="tx1"/>
              </a:solidFill>
              <a:effectLst/>
              <a:latin typeface="Arial" panose="020B0604020202020204" pitchFamily="34" charset="0"/>
            </a:endParaRPr>
          </a:p>
          <a:p>
            <a:r>
              <a:rPr lang="tr-TR" dirty="0"/>
              <a:t>Yukarıdaki örnekte ülke yerine * yazarsak anlamsız sonuçlar üretir. Hangi kolona göre gruplanacağı önemlidir.</a:t>
            </a:r>
          </a:p>
        </p:txBody>
      </p:sp>
    </p:spTree>
    <p:extLst>
      <p:ext uri="{BB962C8B-B14F-4D97-AF65-F5344CB8AC3E}">
        <p14:creationId xmlns:p14="http://schemas.microsoft.com/office/powerpoint/2010/main" val="342701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77063-0CDE-46A6-AD96-554327A2F457}"/>
              </a:ext>
            </a:extLst>
          </p:cNvPr>
          <p:cNvSpPr>
            <a:spLocks noGrp="1"/>
          </p:cNvSpPr>
          <p:nvPr>
            <p:ph type="title"/>
          </p:nvPr>
        </p:nvSpPr>
        <p:spPr/>
        <p:txBody>
          <a:bodyPr/>
          <a:lstStyle/>
          <a:p>
            <a:r>
              <a:rPr lang="tr-TR" dirty="0" err="1"/>
              <a:t>Having</a:t>
            </a:r>
            <a:r>
              <a:rPr lang="tr-TR" dirty="0"/>
              <a:t> </a:t>
            </a:r>
            <a:r>
              <a:rPr lang="tr-TR" dirty="0" err="1"/>
              <a:t>Keyword’ü</a:t>
            </a:r>
            <a:endParaRPr lang="tr-TR" dirty="0"/>
          </a:p>
        </p:txBody>
      </p:sp>
      <p:sp>
        <p:nvSpPr>
          <p:cNvPr id="3" name="İçerik Yer Tutucusu 2">
            <a:extLst>
              <a:ext uri="{FF2B5EF4-FFF2-40B4-BE49-F238E27FC236}">
                <a16:creationId xmlns:a16="http://schemas.microsoft.com/office/drawing/2014/main" id="{C2FD6632-57B1-4FF2-94BF-13D0407EFF7B}"/>
              </a:ext>
            </a:extLst>
          </p:cNvPr>
          <p:cNvSpPr>
            <a:spLocks noGrp="1"/>
          </p:cNvSpPr>
          <p:nvPr>
            <p:ph idx="1"/>
          </p:nvPr>
        </p:nvSpPr>
        <p:spPr/>
        <p:txBody>
          <a:bodyPr/>
          <a:lstStyle/>
          <a:p>
            <a:r>
              <a:rPr lang="tr-TR" dirty="0" err="1"/>
              <a:t>Where</a:t>
            </a:r>
            <a:r>
              <a:rPr lang="tr-TR" dirty="0"/>
              <a:t> </a:t>
            </a:r>
            <a:r>
              <a:rPr lang="tr-TR" dirty="0" err="1"/>
              <a:t>keywordü</a:t>
            </a:r>
            <a:r>
              <a:rPr lang="tr-TR" dirty="0"/>
              <a:t> gibi kullanılır.</a:t>
            </a:r>
          </a:p>
          <a:p>
            <a:r>
              <a:rPr lang="tr-TR" dirty="0" err="1"/>
              <a:t>Whereden</a:t>
            </a:r>
            <a:r>
              <a:rPr lang="tr-TR" dirty="0"/>
              <a:t> farkı kümeleme fonksiyonları ile kullanılabilmesidir.</a:t>
            </a:r>
          </a:p>
          <a:p>
            <a:r>
              <a:rPr kumimoji="0" lang="tr-TR" altLang="tr-TR" sz="1800" b="1" i="0" u="none" strike="noStrike" cap="none" normalizeH="0" baseline="0" dirty="0">
                <a:ln>
                  <a:noFill/>
                </a:ln>
                <a:solidFill>
                  <a:srgbClr val="993333"/>
                </a:solidFill>
                <a:effectLst/>
                <a:latin typeface="Consolas" panose="020B0609020204030204" pitchFamily="49" charset="0"/>
              </a:rPr>
              <a:t>SELECT</a:t>
            </a:r>
            <a:r>
              <a:rPr kumimoji="0" lang="tr-TR" altLang="tr-TR" sz="1800" b="0" i="0" u="none" strike="noStrike" cap="none" normalizeH="0" baseline="0" dirty="0">
                <a:ln>
                  <a:noFill/>
                </a:ln>
                <a:solidFill>
                  <a:srgbClr val="444444"/>
                </a:solidFill>
                <a:effectLst/>
                <a:latin typeface="Consolas" panose="020B0609020204030204" pitchFamily="49" charset="0"/>
              </a:rPr>
              <a:t> ülke</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 AVG</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maaş</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FROM</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a:ln>
                  <a:noFill/>
                </a:ln>
                <a:solidFill>
                  <a:srgbClr val="FF0000"/>
                </a:solidFill>
                <a:effectLst/>
                <a:latin typeface="Consolas" panose="020B0609020204030204" pitchFamily="49" charset="0"/>
              </a:rPr>
              <a:t>`</a:t>
            </a:r>
            <a:r>
              <a:rPr kumimoji="0" lang="tr-TR" altLang="tr-TR" sz="1800" b="0" i="0" u="none" strike="noStrike" cap="none" normalizeH="0" baseline="0" dirty="0" err="1">
                <a:ln>
                  <a:noFill/>
                </a:ln>
                <a:solidFill>
                  <a:srgbClr val="FF0000"/>
                </a:solidFill>
                <a:effectLst/>
                <a:latin typeface="Consolas" panose="020B0609020204030204" pitchFamily="49" charset="0"/>
              </a:rPr>
              <a:t>kisiler</a:t>
            </a:r>
            <a:r>
              <a:rPr kumimoji="0" lang="tr-TR" altLang="tr-TR" sz="1800" b="0" i="0" u="none" strike="noStrike" cap="none" normalizeH="0" baseline="0" dirty="0">
                <a:ln>
                  <a:noFill/>
                </a:ln>
                <a:solidFill>
                  <a:srgbClr val="FF0000"/>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WHERE</a:t>
            </a:r>
            <a:r>
              <a:rPr kumimoji="0" lang="tr-TR" altLang="tr-TR" sz="1800" b="0" i="0" u="none" strike="noStrike" cap="none" normalizeH="0" baseline="0" dirty="0">
                <a:ln>
                  <a:noFill/>
                </a:ln>
                <a:solidFill>
                  <a:srgbClr val="444444"/>
                </a:solidFill>
                <a:effectLst/>
                <a:latin typeface="Consolas" panose="020B0609020204030204" pitchFamily="49" charset="0"/>
              </a:rPr>
              <a:t> Cinsiyet</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CC66CC"/>
                </a:solidFill>
                <a:effectLst/>
                <a:latin typeface="Consolas" panose="020B0609020204030204" pitchFamily="49" charset="0"/>
              </a:rPr>
              <a:t>1</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GROUP</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1" i="0" u="none" strike="noStrike" cap="none" normalizeH="0" baseline="0" dirty="0">
                <a:ln>
                  <a:noFill/>
                </a:ln>
                <a:solidFill>
                  <a:srgbClr val="993333"/>
                </a:solidFill>
                <a:effectLst/>
                <a:latin typeface="Consolas" panose="020B0609020204030204" pitchFamily="49" charset="0"/>
              </a:rPr>
              <a:t>BY</a:t>
            </a:r>
            <a:r>
              <a:rPr kumimoji="0" lang="tr-TR" altLang="tr-TR" sz="1800" b="0" i="0" u="none" strike="noStrike" cap="none" normalizeH="0" baseline="0" dirty="0">
                <a:ln>
                  <a:noFill/>
                </a:ln>
                <a:solidFill>
                  <a:srgbClr val="444444"/>
                </a:solidFill>
                <a:effectLst/>
                <a:latin typeface="Consolas" panose="020B0609020204030204" pitchFamily="49" charset="0"/>
              </a:rPr>
              <a:t> ülke </a:t>
            </a:r>
            <a:r>
              <a:rPr kumimoji="0" lang="tr-TR" altLang="tr-TR" sz="1800" b="1" i="0" u="none" strike="noStrike" cap="none" normalizeH="0" baseline="0" dirty="0">
                <a:ln>
                  <a:noFill/>
                </a:ln>
                <a:solidFill>
                  <a:srgbClr val="993333"/>
                </a:solidFill>
                <a:effectLst/>
                <a:latin typeface="Consolas" panose="020B0609020204030204" pitchFamily="49" charset="0"/>
              </a:rPr>
              <a:t>HAVING</a:t>
            </a:r>
            <a:r>
              <a:rPr kumimoji="0" lang="tr-TR" altLang="tr-TR" sz="1800" b="0" i="0" u="none" strike="noStrike" cap="none" normalizeH="0" baseline="0" dirty="0">
                <a:ln>
                  <a:noFill/>
                </a:ln>
                <a:solidFill>
                  <a:srgbClr val="444444"/>
                </a:solidFill>
                <a:effectLst/>
                <a:latin typeface="Consolas" panose="020B0609020204030204" pitchFamily="49" charset="0"/>
              </a:rPr>
              <a:t> AVG</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maaş</a:t>
            </a:r>
            <a:r>
              <a:rPr kumimoji="0" lang="tr-TR" altLang="tr-TR" sz="1800" b="0" i="0" u="none" strike="noStrike" cap="none" normalizeH="0" baseline="0" dirty="0">
                <a:ln>
                  <a:noFill/>
                </a:ln>
                <a:solidFill>
                  <a:srgbClr val="66CC66"/>
                </a:solidFill>
                <a:effectLst/>
                <a:latin typeface="Consolas" panose="020B0609020204030204" pitchFamily="49" charset="0"/>
              </a:rPr>
              <a: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a:ln>
                  <a:noFill/>
                </a:ln>
                <a:solidFill>
                  <a:srgbClr val="66CC66"/>
                </a:solidFill>
                <a:effectLst/>
                <a:latin typeface="Consolas" panose="020B0609020204030204" pitchFamily="49" charset="0"/>
              </a:rPr>
              <a:t>&gt;</a:t>
            </a:r>
            <a:r>
              <a:rPr kumimoji="0" lang="tr-TR" altLang="tr-TR" sz="1800" b="0" i="0" u="none" strike="noStrike" cap="none" normalizeH="0" baseline="0" dirty="0">
                <a:ln>
                  <a:noFill/>
                </a:ln>
                <a:solidFill>
                  <a:srgbClr val="444444"/>
                </a:solidFill>
                <a:effectLst/>
                <a:latin typeface="Consolas" panose="020B0609020204030204" pitchFamily="49" charset="0"/>
              </a:rPr>
              <a:t> </a:t>
            </a:r>
            <a:r>
              <a:rPr kumimoji="0" lang="tr-TR" altLang="tr-TR" sz="1800" b="0" i="0" u="none" strike="noStrike" cap="none" normalizeH="0" baseline="0" dirty="0">
                <a:ln>
                  <a:noFill/>
                </a:ln>
                <a:solidFill>
                  <a:srgbClr val="CC66CC"/>
                </a:solidFill>
                <a:effectLst/>
                <a:latin typeface="Consolas" panose="020B0609020204030204" pitchFamily="49" charset="0"/>
              </a:rPr>
              <a:t>3000</a:t>
            </a:r>
            <a:r>
              <a:rPr kumimoji="0" lang="tr-TR" altLang="tr-TR" sz="1600" b="0" i="0" u="none" strike="noStrike" cap="none" normalizeH="0" baseline="0" dirty="0">
                <a:ln>
                  <a:noFill/>
                </a:ln>
                <a:solidFill>
                  <a:schemeClr val="tx1"/>
                </a:solidFill>
                <a:effectLst/>
              </a:rPr>
              <a:t> </a:t>
            </a:r>
            <a:endParaRPr kumimoji="0" lang="tr-TR" altLang="tr-TR" sz="4400" b="0" i="0" u="none" strike="noStrike" cap="none" normalizeH="0" baseline="0" dirty="0">
              <a:ln>
                <a:noFill/>
              </a:ln>
              <a:solidFill>
                <a:schemeClr val="tx1"/>
              </a:solidFill>
              <a:effectLst/>
              <a:latin typeface="Arial" panose="020B0604020202020204" pitchFamily="34" charset="0"/>
            </a:endParaRPr>
          </a:p>
          <a:p>
            <a:r>
              <a:rPr lang="tr-TR" dirty="0"/>
              <a:t>Sıralama önemlidir. İlk </a:t>
            </a:r>
            <a:r>
              <a:rPr lang="tr-TR" dirty="0" err="1"/>
              <a:t>where</a:t>
            </a:r>
            <a:r>
              <a:rPr lang="tr-TR" dirty="0"/>
              <a:t> sonra </a:t>
            </a:r>
            <a:r>
              <a:rPr lang="tr-TR" dirty="0" err="1"/>
              <a:t>group</a:t>
            </a:r>
            <a:r>
              <a:rPr lang="tr-TR" dirty="0"/>
              <a:t> </a:t>
            </a:r>
            <a:r>
              <a:rPr lang="tr-TR" dirty="0" err="1"/>
              <a:t>by</a:t>
            </a:r>
            <a:r>
              <a:rPr lang="tr-TR" dirty="0"/>
              <a:t> sonra </a:t>
            </a:r>
            <a:r>
              <a:rPr lang="tr-TR" dirty="0" err="1"/>
              <a:t>having</a:t>
            </a:r>
            <a:r>
              <a:rPr lang="tr-TR" dirty="0"/>
              <a:t> gelmelidir.</a:t>
            </a:r>
          </a:p>
        </p:txBody>
      </p:sp>
    </p:spTree>
    <p:extLst>
      <p:ext uri="{BB962C8B-B14F-4D97-AF65-F5344CB8AC3E}">
        <p14:creationId xmlns:p14="http://schemas.microsoft.com/office/powerpoint/2010/main" val="424050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C04686-1256-4776-8B47-B9BC8DA13D71}"/>
              </a:ext>
            </a:extLst>
          </p:cNvPr>
          <p:cNvSpPr>
            <a:spLocks noGrp="1"/>
          </p:cNvSpPr>
          <p:nvPr>
            <p:ph type="title"/>
          </p:nvPr>
        </p:nvSpPr>
        <p:spPr>
          <a:xfrm>
            <a:off x="677334" y="609600"/>
            <a:ext cx="8596668" cy="1320800"/>
          </a:xfrm>
        </p:spPr>
        <p:txBody>
          <a:bodyPr anchor="t">
            <a:normAutofit/>
          </a:bodyPr>
          <a:lstStyle/>
          <a:p>
            <a:r>
              <a:rPr lang="tr-TR" dirty="0" err="1"/>
              <a:t>Join</a:t>
            </a:r>
            <a:r>
              <a:rPr lang="tr-TR" dirty="0"/>
              <a:t> Türleri</a:t>
            </a:r>
          </a:p>
        </p:txBody>
      </p:sp>
      <p:pic>
        <p:nvPicPr>
          <p:cNvPr id="6" name="Resim 5">
            <a:extLst>
              <a:ext uri="{FF2B5EF4-FFF2-40B4-BE49-F238E27FC236}">
                <a16:creationId xmlns:a16="http://schemas.microsoft.com/office/drawing/2014/main" id="{C7782D01-14AD-4FBE-89E1-BDB254DBA369}"/>
              </a:ext>
            </a:extLst>
          </p:cNvPr>
          <p:cNvPicPr>
            <a:picLocks noChangeAspect="1"/>
          </p:cNvPicPr>
          <p:nvPr/>
        </p:nvPicPr>
        <p:blipFill>
          <a:blip r:embed="rId2"/>
          <a:stretch>
            <a:fillRect/>
          </a:stretch>
        </p:blipFill>
        <p:spPr>
          <a:xfrm>
            <a:off x="817474" y="2159331"/>
            <a:ext cx="5283289" cy="3079831"/>
          </a:xfrm>
          <a:prstGeom prst="rect">
            <a:avLst/>
          </a:prstGeom>
        </p:spPr>
      </p:pic>
      <p:sp>
        <p:nvSpPr>
          <p:cNvPr id="3" name="İçerik Yer Tutucusu 2">
            <a:extLst>
              <a:ext uri="{FF2B5EF4-FFF2-40B4-BE49-F238E27FC236}">
                <a16:creationId xmlns:a16="http://schemas.microsoft.com/office/drawing/2014/main" id="{8AADEC28-9109-4D3B-822C-3C3D47BB4566}"/>
              </a:ext>
            </a:extLst>
          </p:cNvPr>
          <p:cNvSpPr>
            <a:spLocks noGrp="1"/>
          </p:cNvSpPr>
          <p:nvPr>
            <p:ph idx="1"/>
          </p:nvPr>
        </p:nvSpPr>
        <p:spPr>
          <a:xfrm>
            <a:off x="6416039" y="2160589"/>
            <a:ext cx="2927185" cy="3880773"/>
          </a:xfrm>
        </p:spPr>
        <p:txBody>
          <a:bodyPr>
            <a:normAutofit/>
          </a:bodyPr>
          <a:lstStyle/>
          <a:p>
            <a:r>
              <a:rPr lang="tr-TR" sz="1500" b="1" i="0" dirty="0">
                <a:effectLst/>
                <a:latin typeface="Open Sans" panose="020B0606030504020204" pitchFamily="34" charset="0"/>
              </a:rPr>
              <a:t>Inner </a:t>
            </a:r>
            <a:r>
              <a:rPr lang="tr-TR" sz="1500" b="1" i="0" dirty="0" err="1">
                <a:effectLst/>
                <a:latin typeface="Open Sans" panose="020B0606030504020204" pitchFamily="34" charset="0"/>
              </a:rPr>
              <a:t>Join</a:t>
            </a:r>
            <a:endParaRPr lang="tr-TR" sz="1500" b="1" i="0" dirty="0">
              <a:effectLst/>
              <a:latin typeface="Open Sans" panose="020B0606030504020204" pitchFamily="34" charset="0"/>
            </a:endParaRPr>
          </a:p>
          <a:p>
            <a:r>
              <a:rPr lang="tr-TR" sz="1600" b="0" i="0" dirty="0">
                <a:solidFill>
                  <a:srgbClr val="444444"/>
                </a:solidFill>
                <a:effectLst/>
                <a:latin typeface="Open Sans" panose="020B0606030504020204" pitchFamily="34" charset="0"/>
              </a:rPr>
              <a:t>Inner </a:t>
            </a:r>
            <a:r>
              <a:rPr lang="tr-TR" sz="1600" b="0" i="0" dirty="0" err="1">
                <a:solidFill>
                  <a:srgbClr val="444444"/>
                </a:solidFill>
                <a:effectLst/>
                <a:latin typeface="Open Sans" panose="020B0606030504020204" pitchFamily="34" charset="0"/>
              </a:rPr>
              <a:t>join</a:t>
            </a:r>
            <a:r>
              <a:rPr lang="tr-TR" sz="1600" b="0" i="0" dirty="0">
                <a:solidFill>
                  <a:srgbClr val="444444"/>
                </a:solidFill>
                <a:effectLst/>
                <a:latin typeface="Open Sans" panose="020B0606030504020204" pitchFamily="34" charset="0"/>
              </a:rPr>
              <a:t> en çok kullanılan </a:t>
            </a:r>
            <a:r>
              <a:rPr lang="tr-TR" sz="1600" b="0" i="0" dirty="0" err="1">
                <a:solidFill>
                  <a:srgbClr val="444444"/>
                </a:solidFill>
                <a:effectLst/>
                <a:latin typeface="Open Sans" panose="020B0606030504020204" pitchFamily="34" charset="0"/>
              </a:rPr>
              <a:t>join</a:t>
            </a:r>
            <a:r>
              <a:rPr lang="tr-TR" sz="1600" b="0" i="0" dirty="0">
                <a:solidFill>
                  <a:srgbClr val="444444"/>
                </a:solidFill>
                <a:effectLst/>
                <a:latin typeface="Open Sans" panose="020B0606030504020204" pitchFamily="34" charset="0"/>
              </a:rPr>
              <a:t> türüdür ve her iki tablodaki ortak kayıtları döndürür. Bir başka ifade ile iki tablonun </a:t>
            </a:r>
            <a:r>
              <a:rPr lang="tr-TR" sz="1600" b="0" i="0" dirty="0" err="1">
                <a:solidFill>
                  <a:srgbClr val="444444"/>
                </a:solidFill>
                <a:effectLst/>
                <a:latin typeface="Open Sans" panose="020B0606030504020204" pitchFamily="34" charset="0"/>
              </a:rPr>
              <a:t>kesişimini</a:t>
            </a:r>
            <a:r>
              <a:rPr lang="tr-TR" sz="1600" b="0" i="0" dirty="0">
                <a:solidFill>
                  <a:srgbClr val="444444"/>
                </a:solidFill>
                <a:effectLst/>
                <a:latin typeface="Open Sans" panose="020B0606030504020204" pitchFamily="34" charset="0"/>
              </a:rPr>
              <a:t> döndürür. Mesela bölüm ve öğrenci tablolarını birleştirmek istersek</a:t>
            </a:r>
            <a:endParaRPr lang="tr-TR" sz="1500" b="1" i="0" dirty="0">
              <a:effectLst/>
              <a:latin typeface="Open Sans" panose="020B0606030504020204" pitchFamily="34" charset="0"/>
            </a:endParaRPr>
          </a:p>
          <a:p>
            <a:r>
              <a:rPr kumimoji="0" lang="tr-TR" altLang="tr-TR" sz="1500" b="1" i="0" u="none" strike="noStrike" cap="none" normalizeH="0" baseline="0" dirty="0">
                <a:ln>
                  <a:noFill/>
                </a:ln>
                <a:effectLst/>
                <a:latin typeface="Consolas" panose="020B0609020204030204" pitchFamily="49" charset="0"/>
              </a:rPr>
              <a:t>SELECT</a:t>
            </a:r>
            <a:r>
              <a:rPr kumimoji="0" lang="tr-TR" altLang="tr-TR" sz="1500" b="0" i="0" u="none" strike="noStrike" cap="none" normalizeH="0" baseline="0" dirty="0">
                <a:ln>
                  <a:noFill/>
                </a:ln>
                <a:effectLst/>
                <a:latin typeface="Consolas" panose="020B0609020204030204" pitchFamily="49" charset="0"/>
              </a:rPr>
              <a:t> * </a:t>
            </a:r>
            <a:r>
              <a:rPr kumimoji="0" lang="tr-TR" altLang="tr-TR" sz="1500" b="1" i="0" u="none" strike="noStrike" cap="none" normalizeH="0" baseline="0" dirty="0">
                <a:ln>
                  <a:noFill/>
                </a:ln>
                <a:effectLst/>
                <a:latin typeface="Consolas" panose="020B0609020204030204" pitchFamily="49" charset="0"/>
              </a:rPr>
              <a:t>FROM</a:t>
            </a:r>
            <a:r>
              <a:rPr kumimoji="0" lang="tr-TR" altLang="tr-TR" sz="1500" b="0" i="0" u="none" strike="noStrike" cap="none" normalizeH="0" baseline="0" dirty="0">
                <a:ln>
                  <a:noFill/>
                </a:ln>
                <a:effectLst/>
                <a:latin typeface="Consolas" panose="020B0609020204030204" pitchFamily="49" charset="0"/>
              </a:rPr>
              <a:t> bolum b </a:t>
            </a:r>
            <a:r>
              <a:rPr kumimoji="0" lang="tr-TR" altLang="tr-TR" sz="1500" b="1" i="0" u="none" strike="noStrike" cap="none" normalizeH="0" baseline="0" dirty="0">
                <a:ln>
                  <a:noFill/>
                </a:ln>
                <a:effectLst/>
                <a:latin typeface="Consolas" panose="020B0609020204030204" pitchFamily="49" charset="0"/>
              </a:rPr>
              <a:t>INNER</a:t>
            </a:r>
            <a:r>
              <a:rPr kumimoji="0" lang="tr-TR" altLang="tr-TR" sz="1500" b="0" i="0" u="none" strike="noStrike" cap="none" normalizeH="0" baseline="0" dirty="0">
                <a:ln>
                  <a:noFill/>
                </a:ln>
                <a:effectLst/>
                <a:latin typeface="Consolas" panose="020B0609020204030204" pitchFamily="49" charset="0"/>
              </a:rPr>
              <a:t> </a:t>
            </a:r>
            <a:r>
              <a:rPr kumimoji="0" lang="tr-TR" altLang="tr-TR" sz="1500" b="1" i="0" u="none" strike="noStrike" cap="none" normalizeH="0" baseline="0" dirty="0">
                <a:ln>
                  <a:noFill/>
                </a:ln>
                <a:effectLst/>
                <a:latin typeface="Consolas" panose="020B0609020204030204" pitchFamily="49" charset="0"/>
              </a:rPr>
              <a:t>JOIN</a:t>
            </a:r>
            <a:r>
              <a:rPr kumimoji="0" lang="tr-TR" altLang="tr-TR" sz="1500" b="0" i="0" u="none" strike="noStrike" cap="none" normalizeH="0" baseline="0" dirty="0">
                <a:ln>
                  <a:noFill/>
                </a:ln>
                <a:effectLst/>
                <a:latin typeface="Consolas" panose="020B0609020204030204" pitchFamily="49" charset="0"/>
              </a:rPr>
              <a:t> </a:t>
            </a:r>
            <a:r>
              <a:rPr kumimoji="0" lang="tr-TR" altLang="tr-TR" sz="1500" b="0" i="0" u="none" strike="noStrike" cap="none" normalizeH="0" baseline="0" dirty="0" err="1">
                <a:ln>
                  <a:noFill/>
                </a:ln>
                <a:effectLst/>
                <a:latin typeface="Consolas" panose="020B0609020204030204" pitchFamily="49" charset="0"/>
              </a:rPr>
              <a:t>ogrenci</a:t>
            </a:r>
            <a:r>
              <a:rPr kumimoji="0" lang="tr-TR" altLang="tr-TR" sz="1500" b="0" i="0" u="none" strike="noStrike" cap="none" normalizeH="0" baseline="0" dirty="0">
                <a:ln>
                  <a:noFill/>
                </a:ln>
                <a:effectLst/>
                <a:latin typeface="Consolas" panose="020B0609020204030204" pitchFamily="49" charset="0"/>
              </a:rPr>
              <a:t> o </a:t>
            </a:r>
            <a:r>
              <a:rPr kumimoji="0" lang="tr-TR" altLang="tr-TR" sz="1500" b="1" i="0" u="none" strike="noStrike" cap="none" normalizeH="0" baseline="0" dirty="0">
                <a:ln>
                  <a:noFill/>
                </a:ln>
                <a:effectLst/>
                <a:latin typeface="Consolas" panose="020B0609020204030204" pitchFamily="49" charset="0"/>
              </a:rPr>
              <a:t>ON</a:t>
            </a:r>
            <a:r>
              <a:rPr kumimoji="0" lang="tr-TR" altLang="tr-TR" sz="1500" b="0" i="0" u="none" strike="noStrike" cap="none" normalizeH="0" baseline="0" dirty="0">
                <a:ln>
                  <a:noFill/>
                </a:ln>
                <a:effectLst/>
                <a:latin typeface="Consolas" panose="020B0609020204030204" pitchFamily="49" charset="0"/>
              </a:rPr>
              <a:t> </a:t>
            </a:r>
            <a:r>
              <a:rPr kumimoji="0" lang="tr-TR" altLang="tr-TR" sz="1500" b="0" i="0" u="none" strike="noStrike" cap="none" normalizeH="0" baseline="0" dirty="0" err="1">
                <a:ln>
                  <a:noFill/>
                </a:ln>
                <a:effectLst/>
                <a:latin typeface="Consolas" panose="020B0609020204030204" pitchFamily="49" charset="0"/>
              </a:rPr>
              <a:t>b.bid</a:t>
            </a:r>
            <a:r>
              <a:rPr kumimoji="0" lang="tr-TR" altLang="tr-TR" sz="1500" b="0" i="0" u="none" strike="noStrike" cap="none" normalizeH="0" baseline="0" dirty="0">
                <a:ln>
                  <a:noFill/>
                </a:ln>
                <a:effectLst/>
                <a:latin typeface="Consolas" panose="020B0609020204030204" pitchFamily="49" charset="0"/>
              </a:rPr>
              <a:t> = </a:t>
            </a:r>
            <a:r>
              <a:rPr kumimoji="0" lang="tr-TR" altLang="tr-TR" sz="1500" b="0" i="0" u="none" strike="noStrike" cap="none" normalizeH="0" baseline="0" dirty="0" err="1">
                <a:ln>
                  <a:noFill/>
                </a:ln>
                <a:effectLst/>
                <a:latin typeface="Consolas" panose="020B0609020204030204" pitchFamily="49" charset="0"/>
              </a:rPr>
              <a:t>o.bid</a:t>
            </a:r>
            <a:r>
              <a:rPr kumimoji="0" lang="tr-TR" altLang="tr-TR" sz="1500" b="0" i="0" u="none" strike="noStrike" cap="none" normalizeH="0" baseline="0" dirty="0">
                <a:ln>
                  <a:noFill/>
                </a:ln>
                <a:effectLst/>
              </a:rPr>
              <a:t> </a:t>
            </a:r>
            <a:endParaRPr kumimoji="0" lang="tr-TR" altLang="tr-TR" sz="1500" b="0" i="0" u="none" strike="noStrike" cap="none" normalizeH="0" baseline="0" dirty="0">
              <a:ln>
                <a:noFill/>
              </a:ln>
              <a:effectLst/>
              <a:latin typeface="Arial" panose="020B0604020202020204" pitchFamily="34" charset="0"/>
            </a:endParaRPr>
          </a:p>
          <a:p>
            <a:pPr>
              <a:buFont typeface="+mj-lt"/>
              <a:buAutoNum type="arabicPeriod"/>
            </a:pPr>
            <a:endParaRPr lang="tr-TR" sz="1500" dirty="0"/>
          </a:p>
        </p:txBody>
      </p:sp>
    </p:spTree>
    <p:extLst>
      <p:ext uri="{BB962C8B-B14F-4D97-AF65-F5344CB8AC3E}">
        <p14:creationId xmlns:p14="http://schemas.microsoft.com/office/powerpoint/2010/main" val="9478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34481D-182B-4D1C-820C-AE40864B5355}"/>
              </a:ext>
            </a:extLst>
          </p:cNvPr>
          <p:cNvSpPr>
            <a:spLocks noGrp="1"/>
          </p:cNvSpPr>
          <p:nvPr>
            <p:ph type="title"/>
          </p:nvPr>
        </p:nvSpPr>
        <p:spPr>
          <a:xfrm>
            <a:off x="677334" y="609600"/>
            <a:ext cx="8596668" cy="1320800"/>
          </a:xfrm>
        </p:spPr>
        <p:txBody>
          <a:bodyPr anchor="t">
            <a:normAutofit/>
          </a:bodyPr>
          <a:lstStyle/>
          <a:p>
            <a:r>
              <a:rPr lang="tr-TR" dirty="0" err="1"/>
              <a:t>Join</a:t>
            </a:r>
            <a:r>
              <a:rPr lang="tr-TR" dirty="0"/>
              <a:t> Türleri</a:t>
            </a:r>
          </a:p>
        </p:txBody>
      </p:sp>
      <p:pic>
        <p:nvPicPr>
          <p:cNvPr id="6" name="Resim 5">
            <a:extLst>
              <a:ext uri="{FF2B5EF4-FFF2-40B4-BE49-F238E27FC236}">
                <a16:creationId xmlns:a16="http://schemas.microsoft.com/office/drawing/2014/main" id="{2FDC1BC1-9498-4157-872A-9D8C711D6D9F}"/>
              </a:ext>
            </a:extLst>
          </p:cNvPr>
          <p:cNvPicPr>
            <a:picLocks noChangeAspect="1"/>
          </p:cNvPicPr>
          <p:nvPr/>
        </p:nvPicPr>
        <p:blipFill>
          <a:blip r:embed="rId2"/>
          <a:stretch>
            <a:fillRect/>
          </a:stretch>
        </p:blipFill>
        <p:spPr>
          <a:xfrm>
            <a:off x="817474" y="2159331"/>
            <a:ext cx="2915973" cy="1801921"/>
          </a:xfrm>
          <a:prstGeom prst="rect">
            <a:avLst/>
          </a:prstGeom>
        </p:spPr>
      </p:pic>
      <p:sp>
        <p:nvSpPr>
          <p:cNvPr id="3" name="İçerik Yer Tutucusu 2">
            <a:extLst>
              <a:ext uri="{FF2B5EF4-FFF2-40B4-BE49-F238E27FC236}">
                <a16:creationId xmlns:a16="http://schemas.microsoft.com/office/drawing/2014/main" id="{DD9A5EF2-E214-47E7-BC30-6E5F91F0BA2A}"/>
              </a:ext>
            </a:extLst>
          </p:cNvPr>
          <p:cNvSpPr>
            <a:spLocks noGrp="1"/>
          </p:cNvSpPr>
          <p:nvPr>
            <p:ph idx="1"/>
          </p:nvPr>
        </p:nvSpPr>
        <p:spPr>
          <a:xfrm>
            <a:off x="4063160" y="2160589"/>
            <a:ext cx="5207839" cy="3880773"/>
          </a:xfrm>
        </p:spPr>
        <p:txBody>
          <a:bodyPr>
            <a:normAutofit/>
          </a:bodyPr>
          <a:lstStyle/>
          <a:p>
            <a:r>
              <a:rPr lang="en-US" b="1" i="0">
                <a:effectLst/>
                <a:latin typeface="Open Sans" panose="020B0606030504020204" pitchFamily="34" charset="0"/>
              </a:rPr>
              <a:t>Left </a:t>
            </a:r>
            <a:r>
              <a:rPr lang="en-US" b="1" i="0" err="1">
                <a:effectLst/>
                <a:latin typeface="Open Sans" panose="020B0606030504020204" pitchFamily="34" charset="0"/>
              </a:rPr>
              <a:t>ve</a:t>
            </a:r>
            <a:r>
              <a:rPr lang="en-US" b="1" i="0">
                <a:effectLst/>
                <a:latin typeface="Open Sans" panose="020B0606030504020204" pitchFamily="34" charset="0"/>
              </a:rPr>
              <a:t> Right Outer join</a:t>
            </a:r>
            <a:endParaRPr lang="tr-TR" b="1" i="0">
              <a:effectLst/>
              <a:latin typeface="Open Sans" panose="020B0606030504020204" pitchFamily="34" charset="0"/>
            </a:endParaRPr>
          </a:p>
          <a:p>
            <a:r>
              <a:rPr lang="tr-TR" b="0" i="0">
                <a:effectLst/>
                <a:latin typeface="Open Sans" panose="020B0606030504020204" pitchFamily="34" charset="0"/>
              </a:rPr>
              <a:t>Eğer bir tablodaki tüm kayıtlar ile diğer tablodaki birleştirme koşulunu sağlayan kayıtları döndürmek istersek </a:t>
            </a:r>
            <a:r>
              <a:rPr lang="tr-TR" b="0" i="0" err="1">
                <a:effectLst/>
                <a:latin typeface="Open Sans" panose="020B0606030504020204" pitchFamily="34" charset="0"/>
              </a:rPr>
              <a:t>right</a:t>
            </a:r>
            <a:r>
              <a:rPr lang="tr-TR" b="0" i="0">
                <a:effectLst/>
                <a:latin typeface="Open Sans" panose="020B0606030504020204" pitchFamily="34" charset="0"/>
              </a:rPr>
              <a:t> ve veya </a:t>
            </a:r>
            <a:r>
              <a:rPr lang="tr-TR" b="0" i="0" err="1">
                <a:effectLst/>
                <a:latin typeface="Open Sans" panose="020B0606030504020204" pitchFamily="34" charset="0"/>
              </a:rPr>
              <a:t>left</a:t>
            </a:r>
            <a:r>
              <a:rPr lang="tr-TR" b="0" i="0">
                <a:effectLst/>
                <a:latin typeface="Open Sans" panose="020B0606030504020204" pitchFamily="34" charset="0"/>
              </a:rPr>
              <a:t> </a:t>
            </a:r>
            <a:r>
              <a:rPr lang="tr-TR" b="0" i="0" err="1">
                <a:effectLst/>
                <a:latin typeface="Open Sans" panose="020B0606030504020204" pitchFamily="34" charset="0"/>
              </a:rPr>
              <a:t>outer</a:t>
            </a:r>
            <a:r>
              <a:rPr lang="tr-TR" b="0" i="0">
                <a:effectLst/>
                <a:latin typeface="Open Sans" panose="020B0606030504020204" pitchFamily="34" charset="0"/>
              </a:rPr>
              <a:t> </a:t>
            </a:r>
            <a:r>
              <a:rPr lang="tr-TR" b="0" i="0" err="1">
                <a:effectLst/>
                <a:latin typeface="Open Sans" panose="020B0606030504020204" pitchFamily="34" charset="0"/>
              </a:rPr>
              <a:t>join</a:t>
            </a:r>
            <a:r>
              <a:rPr lang="tr-TR" b="0" i="0">
                <a:effectLst/>
                <a:latin typeface="Open Sans" panose="020B0606030504020204" pitchFamily="34" charset="0"/>
              </a:rPr>
              <a:t> kullanırız.  Mesela tüm bölümleri (hiç öğrencisi olmayanlar da dahil) ve bir bölüme kayıtlı öğrencileri sorgulamak istersek</a:t>
            </a:r>
          </a:p>
          <a:p>
            <a:r>
              <a:rPr kumimoji="0" lang="tr-TR" altLang="tr-TR" b="1" i="0" u="none" strike="noStrike" cap="none" normalizeH="0" baseline="0">
                <a:ln>
                  <a:noFill/>
                </a:ln>
                <a:effectLst/>
                <a:latin typeface="Consolas" panose="020B0609020204030204" pitchFamily="49" charset="0"/>
              </a:rPr>
              <a:t>SELECT</a:t>
            </a:r>
            <a:r>
              <a:rPr kumimoji="0" lang="tr-TR" altLang="tr-TR" b="0" i="0" u="none" strike="noStrike" cap="none" normalizeH="0" baseline="0">
                <a:ln>
                  <a:noFill/>
                </a:ln>
                <a:effectLst/>
                <a:latin typeface="Consolas" panose="020B0609020204030204" pitchFamily="49" charset="0"/>
              </a:rPr>
              <a:t> * </a:t>
            </a:r>
            <a:r>
              <a:rPr kumimoji="0" lang="tr-TR" altLang="tr-TR" b="1" i="0" u="none" strike="noStrike" cap="none" normalizeH="0" baseline="0">
                <a:ln>
                  <a:noFill/>
                </a:ln>
                <a:effectLst/>
                <a:latin typeface="Consolas" panose="020B0609020204030204" pitchFamily="49" charset="0"/>
              </a:rPr>
              <a:t>FROM</a:t>
            </a:r>
            <a:r>
              <a:rPr kumimoji="0" lang="tr-TR" altLang="tr-TR" b="0" i="0" u="none" strike="noStrike" cap="none" normalizeH="0" baseline="0">
                <a:ln>
                  <a:noFill/>
                </a:ln>
                <a:effectLst/>
                <a:latin typeface="Consolas" panose="020B0609020204030204" pitchFamily="49" charset="0"/>
              </a:rPr>
              <a:t> bolum b </a:t>
            </a:r>
            <a:r>
              <a:rPr kumimoji="0" lang="tr-TR" altLang="tr-TR" b="1" i="0" u="none" strike="noStrike" cap="none" normalizeH="0" baseline="0">
                <a:ln>
                  <a:noFill/>
                </a:ln>
                <a:effectLst/>
                <a:latin typeface="Consolas" panose="020B0609020204030204" pitchFamily="49" charset="0"/>
              </a:rPr>
              <a:t>LEFT</a:t>
            </a:r>
            <a:r>
              <a:rPr kumimoji="0" lang="tr-TR" altLang="tr-TR" b="0" i="0" u="none" strike="noStrike" cap="none" normalizeH="0" baseline="0">
                <a:ln>
                  <a:noFill/>
                </a:ln>
                <a:effectLst/>
                <a:latin typeface="Consolas" panose="020B0609020204030204" pitchFamily="49" charset="0"/>
              </a:rPr>
              <a:t> </a:t>
            </a:r>
            <a:r>
              <a:rPr kumimoji="0" lang="tr-TR" altLang="tr-TR" b="1" i="0" u="none" strike="noStrike" cap="none" normalizeH="0" baseline="0">
                <a:ln>
                  <a:noFill/>
                </a:ln>
                <a:effectLst/>
                <a:latin typeface="Consolas" panose="020B0609020204030204" pitchFamily="49" charset="0"/>
              </a:rPr>
              <a:t>JOIN</a:t>
            </a:r>
            <a:r>
              <a:rPr kumimoji="0" lang="tr-TR" altLang="tr-TR" b="0" i="0" u="none" strike="noStrike" cap="none" normalizeH="0" baseline="0">
                <a:ln>
                  <a:noFill/>
                </a:ln>
                <a:effectLst/>
                <a:latin typeface="Consolas" panose="020B0609020204030204" pitchFamily="49" charset="0"/>
              </a:rPr>
              <a:t> </a:t>
            </a:r>
            <a:r>
              <a:rPr kumimoji="0" lang="tr-TR" altLang="tr-TR" b="0" i="0" u="none" strike="noStrike" cap="none" normalizeH="0" baseline="0" err="1">
                <a:ln>
                  <a:noFill/>
                </a:ln>
                <a:effectLst/>
                <a:latin typeface="Consolas" panose="020B0609020204030204" pitchFamily="49" charset="0"/>
              </a:rPr>
              <a:t>ogrenci</a:t>
            </a:r>
            <a:r>
              <a:rPr kumimoji="0" lang="tr-TR" altLang="tr-TR" b="0" i="0" u="none" strike="noStrike" cap="none" normalizeH="0" baseline="0">
                <a:ln>
                  <a:noFill/>
                </a:ln>
                <a:effectLst/>
                <a:latin typeface="Consolas" panose="020B0609020204030204" pitchFamily="49" charset="0"/>
              </a:rPr>
              <a:t> o </a:t>
            </a:r>
            <a:r>
              <a:rPr kumimoji="0" lang="tr-TR" altLang="tr-TR" b="1" i="0" u="none" strike="noStrike" cap="none" normalizeH="0" baseline="0">
                <a:ln>
                  <a:noFill/>
                </a:ln>
                <a:effectLst/>
                <a:latin typeface="Consolas" panose="020B0609020204030204" pitchFamily="49" charset="0"/>
              </a:rPr>
              <a:t>ON</a:t>
            </a:r>
            <a:r>
              <a:rPr kumimoji="0" lang="tr-TR" altLang="tr-TR" b="0" i="0" u="none" strike="noStrike" cap="none" normalizeH="0" baseline="0">
                <a:ln>
                  <a:noFill/>
                </a:ln>
                <a:effectLst/>
                <a:latin typeface="Consolas" panose="020B0609020204030204" pitchFamily="49" charset="0"/>
              </a:rPr>
              <a:t> </a:t>
            </a:r>
            <a:r>
              <a:rPr kumimoji="0" lang="tr-TR" altLang="tr-TR" b="0" i="0" u="none" strike="noStrike" cap="none" normalizeH="0" baseline="0" err="1">
                <a:ln>
                  <a:noFill/>
                </a:ln>
                <a:effectLst/>
                <a:latin typeface="Consolas" panose="020B0609020204030204" pitchFamily="49" charset="0"/>
              </a:rPr>
              <a:t>b.bid</a:t>
            </a:r>
            <a:r>
              <a:rPr kumimoji="0" lang="tr-TR" altLang="tr-TR" b="0" i="0" u="none" strike="noStrike" cap="none" normalizeH="0" baseline="0">
                <a:ln>
                  <a:noFill/>
                </a:ln>
                <a:effectLst/>
                <a:latin typeface="Consolas" panose="020B0609020204030204" pitchFamily="49" charset="0"/>
              </a:rPr>
              <a:t> = </a:t>
            </a:r>
            <a:r>
              <a:rPr kumimoji="0" lang="tr-TR" altLang="tr-TR" b="0" i="0" u="none" strike="noStrike" cap="none" normalizeH="0" baseline="0" err="1">
                <a:ln>
                  <a:noFill/>
                </a:ln>
                <a:effectLst/>
                <a:latin typeface="Consolas" panose="020B0609020204030204" pitchFamily="49" charset="0"/>
              </a:rPr>
              <a:t>o.bid</a:t>
            </a:r>
            <a:r>
              <a:rPr kumimoji="0" lang="tr-TR" altLang="tr-TR" b="0" i="0" u="none" strike="noStrike" cap="none" normalizeH="0" baseline="0">
                <a:ln>
                  <a:noFill/>
                </a:ln>
                <a:effectLst/>
              </a:rPr>
              <a:t> </a:t>
            </a:r>
            <a:endParaRPr kumimoji="0" lang="tr-TR" altLang="tr-TR" b="0" i="0" u="none" strike="noStrike" cap="none" normalizeH="0" baseline="0">
              <a:ln>
                <a:noFill/>
              </a:ln>
              <a:effectLst/>
              <a:latin typeface="Arial" panose="020B0604020202020204" pitchFamily="34" charset="0"/>
            </a:endParaRPr>
          </a:p>
          <a:p>
            <a:endParaRPr lang="tr-TR" dirty="0"/>
          </a:p>
        </p:txBody>
      </p:sp>
    </p:spTree>
    <p:extLst>
      <p:ext uri="{BB962C8B-B14F-4D97-AF65-F5344CB8AC3E}">
        <p14:creationId xmlns:p14="http://schemas.microsoft.com/office/powerpoint/2010/main" val="2885424272"/>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TotalTime>
  <Words>1466</Words>
  <Application>Microsoft Office PowerPoint</Application>
  <PresentationFormat>Geniş ekran</PresentationFormat>
  <Paragraphs>115</Paragraphs>
  <Slides>33</Slides>
  <Notes>0</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33</vt:i4>
      </vt:variant>
    </vt:vector>
  </HeadingPairs>
  <TitlesOfParts>
    <vt:vector size="44" baseType="lpstr">
      <vt:lpstr>-apple-system</vt:lpstr>
      <vt:lpstr>Arial</vt:lpstr>
      <vt:lpstr>Calibri</vt:lpstr>
      <vt:lpstr>Calibri Light</vt:lpstr>
      <vt:lpstr>Calibri-Bold</vt:lpstr>
      <vt:lpstr>Consolas</vt:lpstr>
      <vt:lpstr>Lato</vt:lpstr>
      <vt:lpstr>Open Sans</vt:lpstr>
      <vt:lpstr>Trebuchet MS</vt:lpstr>
      <vt:lpstr>Wingdings 3</vt:lpstr>
      <vt:lpstr>Yüzeyler</vt:lpstr>
      <vt:lpstr>PostgreSQL Veri Tabanı Programlama</vt:lpstr>
      <vt:lpstr>AS Sözcüğü ve Takma İsimler (Alias)</vt:lpstr>
      <vt:lpstr>DISTINCT Keyword’ü</vt:lpstr>
      <vt:lpstr>LIMIT (limitleme) &amp; OFFSET(kaydırma)  </vt:lpstr>
      <vt:lpstr>Kümeleme(aggregate) Fonksiyonları</vt:lpstr>
      <vt:lpstr>Group By İfadesi</vt:lpstr>
      <vt:lpstr>Having Keyword’ü</vt:lpstr>
      <vt:lpstr>Join Türleri</vt:lpstr>
      <vt:lpstr>Join Türleri</vt:lpstr>
      <vt:lpstr>Join Türleri</vt:lpstr>
      <vt:lpstr>Join Türleri</vt:lpstr>
      <vt:lpstr>PowerPoint Sunusu</vt:lpstr>
      <vt:lpstr>Union vs Union All</vt:lpstr>
      <vt:lpstr>INTERSECT  </vt:lpstr>
      <vt:lpstr>Veritabanı Normalizasyonu</vt:lpstr>
      <vt:lpstr>Normalizasyon faydaları</vt:lpstr>
      <vt:lpstr>Normalizasyon faydaları</vt:lpstr>
      <vt:lpstr>Normal Formlar</vt:lpstr>
      <vt:lpstr>PowerPoint Sunusu</vt:lpstr>
      <vt:lpstr>1NF (1. Normal Form)</vt:lpstr>
      <vt:lpstr>1NF Zararları</vt:lpstr>
      <vt:lpstr>2NF (2. Normal Form)</vt:lpstr>
      <vt:lpstr>2NF Zararları</vt:lpstr>
      <vt:lpstr>PowerPoint Sunusu</vt:lpstr>
      <vt:lpstr>3NF (3. Normal Form)</vt:lpstr>
      <vt:lpstr>PowerPoint Sunusu</vt:lpstr>
      <vt:lpstr>PowerPoint Sunusu</vt:lpstr>
      <vt:lpstr>BCNF / 3.5NF (Boyce-Codd Normal Form)</vt:lpstr>
      <vt:lpstr>PowerPoint Sunusu</vt:lpstr>
      <vt:lpstr>4NF ve 5NF</vt:lpstr>
      <vt:lpstr>Normalizasyon Algoritması</vt:lpstr>
      <vt:lpstr>Sonuç</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 (BilgeAdam Akademi)</cp:lastModifiedBy>
  <cp:revision>18</cp:revision>
  <dcterms:created xsi:type="dcterms:W3CDTF">2022-05-13T18:29:02Z</dcterms:created>
  <dcterms:modified xsi:type="dcterms:W3CDTF">2022-05-14T22:05:57Z</dcterms:modified>
</cp:coreProperties>
</file>