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0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22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2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gigunlugum.net/dbase/sql/sql_fonksiyon#sql_fonk0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string-functions/postgresql-to_char/" TargetMode="External"/><Relationship Id="rId2" Type="http://schemas.openxmlformats.org/officeDocument/2006/relationships/hyperlink" Target="https://www.postgresqltutorial.com/postgresql-date-functions/postgresql-to_dat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gigunlugum.net/dbase/sql/sql_selec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dbase/sql/sql_update" TargetMode="External"/><Relationship Id="rId2" Type="http://schemas.openxmlformats.org/officeDocument/2006/relationships/hyperlink" Target="https://www.bilgigunlugum.net/dbase/sql/sql_ins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gigunlugum.net/dbase/sql/sql_dele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dbase/sql/sql_alter" TargetMode="External"/><Relationship Id="rId2" Type="http://schemas.openxmlformats.org/officeDocument/2006/relationships/hyperlink" Target="https://www.bilgigunlugum.net/dbase/sql/sql_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gigunlugum.net/dbase/sql/sql_dro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dbase/sql/sql_revoke" TargetMode="External"/><Relationship Id="rId2" Type="http://schemas.openxmlformats.org/officeDocument/2006/relationships/hyperlink" Target="https://www.bilgigunlugum.net/dbase/sql/sql_gra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SQL komutları</a:t>
            </a:r>
            <a:b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SQL komutları 4 ana gruba ayrılır:</a:t>
            </a:r>
          </a:p>
          <a:p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8F44AC-0248-4BD4-B56D-1AAD89A9CD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80176"/>
            <a:ext cx="10363826" cy="501102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REVOKE komutu yazım şekli aşağıdadır: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</a:rPr>
              <a:t>REVOKE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yetki_adı</a:t>
            </a:r>
            <a:endParaRPr lang="tr-TR" b="0" i="0" u="none" strike="noStrike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nesne_adı</a:t>
            </a:r>
            <a:endParaRPr lang="tr-TR" b="0" i="0" u="none" strike="noStrike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{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kullanıcı_adı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| PUBLIC |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rol_adı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}</a:t>
            </a:r>
          </a:p>
          <a:p>
            <a:pPr algn="l"/>
            <a:b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yetki_adı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: Geri alınacak olan erişim yetkisidir.</a:t>
            </a:r>
          </a:p>
          <a:p>
            <a:pPr algn="l"/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nesne_adı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Üzerinde yetki geri alınacak olan tablo,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Proc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gibi bir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nesnesini gösterir.</a:t>
            </a:r>
          </a:p>
          <a:p>
            <a:pPr algn="l"/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kullanıcı_adı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Yetkisi geri alınacak kullanıcının adını gösterir.</a:t>
            </a: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PUBLIC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Bütün kullanıcılardan yetkiyi geri almak için kullanılır.</a:t>
            </a:r>
          </a:p>
          <a:p>
            <a:pPr algn="l"/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rol_adı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Bir grup için toplanan yetkileri gösterir.</a:t>
            </a:r>
          </a:p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Aşağıdaki komut </a:t>
            </a:r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personel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tablosu üzerinde SELECT komutunu kullanma yetkisini tüm kullanıcılardan geri alır:</a:t>
            </a:r>
          </a:p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REVOKE SELECT ON personel FROM *.*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10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A90B91-5054-4E7A-B61E-3DA38570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SQL Sayısal (</a:t>
            </a:r>
            <a:r>
              <a:rPr lang="tr-TR" b="1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Scalar</a:t>
            </a:r>
            <a:r>
              <a:rPr lang="tr-TR" b="1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) Fonksiyonları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88DDD3-82BE-4792-AF10-8BB4034CE6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1154"/>
          </a:xfrm>
        </p:spPr>
        <p:txBody>
          <a:bodyPr>
            <a:normAutofit lnSpcReduction="10000"/>
          </a:bodyPr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Bu fonksiyonlar bir sütunda yer alan tek bir değere işlem yapar ve tek bir değer geri verir.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28A745"/>
                </a:solidFill>
                <a:latin typeface="Arial" panose="020B0604020202020204" pitchFamily="34" charset="0"/>
              </a:rPr>
              <a:t>LOwer</a:t>
            </a: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() :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Bir alan değerini küçük harfe çevirir.</a:t>
            </a:r>
          </a:p>
          <a:p>
            <a:r>
              <a:rPr lang="tr-TR" altLang="tr-TR" dirty="0" err="1">
                <a:solidFill>
                  <a:srgbClr val="28A745"/>
                </a:solidFill>
                <a:latin typeface="Arial" panose="020B0604020202020204" pitchFamily="34" charset="0"/>
              </a:rPr>
              <a:t>length</a:t>
            </a: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 </a:t>
            </a: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: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Bir metin alanının uzunluğunu verir.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NOW() :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Bilgisayarın tarih ve saat değerlerini verir.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TO_DATE(): </a:t>
            </a:r>
            <a:r>
              <a:rPr lang="tr-TR" sz="2100" dirty="0" err="1">
                <a:solidFill>
                  <a:srgbClr val="505050"/>
                </a:solidFill>
                <a:latin typeface="Arial" panose="020B0604020202020204" pitchFamily="34" charset="0"/>
              </a:rPr>
              <a:t>Strıng</a:t>
            </a:r>
            <a:r>
              <a:rPr lang="tr-TR" sz="2100" dirty="0">
                <a:solidFill>
                  <a:srgbClr val="505050"/>
                </a:solidFill>
                <a:latin typeface="Arial" panose="020B0604020202020204" pitchFamily="34" charset="0"/>
              </a:rPr>
              <a:t> bir datayı </a:t>
            </a:r>
            <a:r>
              <a:rPr lang="tr-TR" sz="2100" dirty="0" err="1">
                <a:solidFill>
                  <a:srgbClr val="505050"/>
                </a:solidFill>
                <a:latin typeface="Arial" panose="020B0604020202020204" pitchFamily="34" charset="0"/>
              </a:rPr>
              <a:t>date</a:t>
            </a:r>
            <a:r>
              <a:rPr lang="tr-TR" sz="2100" dirty="0">
                <a:solidFill>
                  <a:srgbClr val="505050"/>
                </a:solidFill>
                <a:latin typeface="Arial" panose="020B0604020202020204" pitchFamily="34" charset="0"/>
              </a:rPr>
              <a:t> Datasına çevirir.</a:t>
            </a:r>
          </a:p>
          <a:p>
            <a:r>
              <a:rPr lang="tr-TR" dirty="0" err="1">
                <a:solidFill>
                  <a:srgbClr val="28A745"/>
                </a:solidFill>
                <a:latin typeface="Arial" panose="020B0604020202020204" pitchFamily="34" charset="0"/>
              </a:rPr>
              <a:t>TO_Char</a:t>
            </a: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(): </a:t>
            </a:r>
            <a:r>
              <a:rPr lang="tr-TR" sz="2100" dirty="0" err="1">
                <a:solidFill>
                  <a:srgbClr val="505050"/>
                </a:solidFill>
                <a:latin typeface="Arial" panose="020B0604020202020204" pitchFamily="34" charset="0"/>
              </a:rPr>
              <a:t>Date</a:t>
            </a:r>
            <a:r>
              <a:rPr lang="tr-TR" sz="2100" dirty="0">
                <a:solidFill>
                  <a:srgbClr val="505050"/>
                </a:solidFill>
                <a:latin typeface="Arial" panose="020B0604020202020204" pitchFamily="34" charset="0"/>
              </a:rPr>
              <a:t> bir Datayı </a:t>
            </a:r>
            <a:r>
              <a:rPr lang="tr-TR" sz="2100" dirty="0" err="1">
                <a:solidFill>
                  <a:srgbClr val="505050"/>
                </a:solidFill>
                <a:latin typeface="Arial" panose="020B0604020202020204" pitchFamily="34" charset="0"/>
              </a:rPr>
              <a:t>Strıng</a:t>
            </a:r>
            <a:r>
              <a:rPr lang="tr-TR" sz="2100" dirty="0">
                <a:solidFill>
                  <a:srgbClr val="505050"/>
                </a:solidFill>
                <a:latin typeface="Arial" panose="020B0604020202020204" pitchFamily="34" charset="0"/>
              </a:rPr>
              <a:t> datasına çevirir.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ROUND() :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Sayısal bir veri alanının değerini bir tamsayıya yuvarlar.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8A745"/>
                </a:solidFill>
                <a:latin typeface="Arial" panose="020B0604020202020204" pitchFamily="34" charset="0"/>
              </a:rPr>
              <a:t>UPPER() :</a:t>
            </a:r>
            <a:r>
              <a:rPr lang="tr-TR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Bir alan değerini büyük harfe çevirir.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77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791C18-64A5-4525-B88B-7D177B83AC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20786"/>
            <a:ext cx="10363826" cy="5170414"/>
          </a:xfrm>
        </p:spPr>
        <p:txBody>
          <a:bodyPr/>
          <a:lstStyle/>
          <a:p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'20170103'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'YYYYMMDD’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tr-TR" cap="none" dirty="0" err="1">
                <a:solidFill>
                  <a:srgbClr val="000000"/>
                </a:solidFill>
                <a:latin typeface="Consolas" panose="020B0609020204030204" pitchFamily="49" charset="0"/>
              </a:rPr>
              <a:t>To_date</a:t>
            </a:r>
            <a:r>
              <a:rPr 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de kullanılacak </a:t>
            </a:r>
            <a:r>
              <a:rPr lang="tr-TR" cap="none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patternleri</a:t>
            </a:r>
            <a:r>
              <a:rPr 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cap="none" dirty="0">
                <a:solidFill>
                  <a:srgbClr val="00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https://www.postgresqltutorial.com/postgresql-date-functions/postgresql-to_date/</a:t>
            </a:r>
            <a:r>
              <a:rPr 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adresinden bakabilirsiniz.</a:t>
            </a:r>
          </a:p>
          <a:p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'DD-MM-YYYY’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alt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Detaylı örnekler için : </a:t>
            </a:r>
            <a:r>
              <a:rPr lang="tr-TR" altLang="tr-TR" cap="none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https://www.postgresqltutorial.com/postgresql-string-functions/postgresql-to_char/</a:t>
            </a:r>
            <a:endParaRPr lang="tr-TR" altLang="tr-TR" cap="non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altLang="tr-TR" b="1" cap="none" dirty="0">
                <a:solidFill>
                  <a:srgbClr val="000080"/>
                </a:solidFill>
                <a:latin typeface="Consolas" panose="020B0609020204030204" pitchFamily="49" charset="0"/>
              </a:rPr>
              <a:t>SELECT</a:t>
            </a:r>
            <a:r>
              <a:rPr lang="tr-TR" alt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ROUND( </a:t>
            </a:r>
            <a:r>
              <a:rPr lang="tr-TR" altLang="tr-TR" cap="none" dirty="0">
                <a:solidFill>
                  <a:srgbClr val="0000FF"/>
                </a:solidFill>
                <a:latin typeface="Consolas" panose="020B0609020204030204" pitchFamily="49" charset="0"/>
              </a:rPr>
              <a:t>10.495,2</a:t>
            </a:r>
            <a:r>
              <a:rPr lang="tr-TR" alt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tr-TR" b="1" cap="none" dirty="0">
                <a:solidFill>
                  <a:srgbClr val="000080"/>
                </a:solidFill>
                <a:latin typeface="Consolas" panose="020B0609020204030204" pitchFamily="49" charset="0"/>
              </a:rPr>
              <a:t>SELECT</a:t>
            </a:r>
            <a:r>
              <a:rPr 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FLOOR( </a:t>
            </a:r>
            <a:r>
              <a:rPr lang="tr-TR" cap="none" dirty="0">
                <a:solidFill>
                  <a:srgbClr val="0000FF"/>
                </a:solidFill>
                <a:latin typeface="Consolas" panose="020B0609020204030204" pitchFamily="49" charset="0"/>
              </a:rPr>
              <a:t>150.75</a:t>
            </a:r>
            <a:r>
              <a:rPr lang="tr-TR" cap="none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tr-TR" altLang="tr-TR" cap="non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10.495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064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F94440-44B5-4159-88BB-A1015A80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414141"/>
                </a:solidFill>
                <a:effectLst/>
                <a:latin typeface="Raleway" pitchFamily="2" charset="-94"/>
              </a:rPr>
              <a:t>SQL CONSTRAINT</a:t>
            </a:r>
            <a:br>
              <a:rPr lang="tr-TR" b="1" i="0" dirty="0">
                <a:solidFill>
                  <a:srgbClr val="414141"/>
                </a:solidFill>
                <a:effectLst/>
                <a:latin typeface="Raleway" pitchFamily="2" charset="-94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5B2DBD-5D17-4926-A5D3-4095949C70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9075"/>
            <a:ext cx="10363826" cy="46204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SQL CONSTRAİNT bir tablodaki veriler için kurallar belirler. Kısıtlamalar, bir tabloya girilecek veri türü gibi değerleri sınırlamak için kullanılabilir. Bu tablodaki verilerin doğruluğunu sağlar.</a:t>
            </a:r>
          </a:p>
          <a:p>
            <a:pPr algn="l"/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Kısıtlamalar sütuna yâda tablonun tamamına uygulana bilir.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NOT NULL - Bir sütunun değere sahip olmamasını sağlar.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UNİQUE -bir sütundaki tüm değerlerin farklı olmasını sağlar.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PRIMARY KEY -bir tablodaki her satırı benzersiz şekilde tanımlar. NOT NULL VE UNİQUE ‘ in birleşimidir.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FOREIGN KEY -Başka bir tablodaki bir satırı / kaydı benzersiz şekilde tanımlar.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CHECK - Bir sütundaki tüm verilerin belirli bir koşulu karşılamasını sağlar. Kurala uymazsa hata verir.</a:t>
            </a:r>
          </a:p>
        </p:txBody>
      </p:sp>
    </p:spTree>
    <p:extLst>
      <p:ext uri="{BB962C8B-B14F-4D97-AF65-F5344CB8AC3E}">
        <p14:creationId xmlns:p14="http://schemas.microsoft.com/office/powerpoint/2010/main" val="362887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C3DC37-E484-4E18-B896-D2D1B777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Prımary</a:t>
            </a:r>
            <a:r>
              <a:rPr lang="tr-TR" dirty="0"/>
              <a:t> </a:t>
            </a:r>
            <a:r>
              <a:rPr lang="tr-TR" dirty="0" err="1"/>
              <a:t>Key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D284D5-A117-4530-914A-7F3B5D8F7C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 (a, c)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574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AF2B26-E5FA-4A29-B13D-DDD636CD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Foreıgn</a:t>
            </a:r>
            <a:r>
              <a:rPr lang="tr-TR" dirty="0"/>
              <a:t> </a:t>
            </a:r>
            <a:r>
              <a:rPr lang="tr-TR" dirty="0" err="1"/>
              <a:t>Key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8D6C0D-2E34-491D-838A-8AF039124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ALTER TABLE ONLY </a:t>
            </a:r>
            <a:r>
              <a:rPr lang="en-US" dirty="0" err="1"/>
              <a:t>public.customer</a:t>
            </a:r>
            <a:r>
              <a:rPr lang="en-US" dirty="0"/>
              <a:t> 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customer_address_id_fkey</a:t>
            </a:r>
            <a:r>
              <a:rPr lang="en-US" dirty="0"/>
              <a:t> FOREIGN KEY (</a:t>
            </a:r>
            <a:r>
              <a:rPr lang="en-US" dirty="0" err="1"/>
              <a:t>address_id</a:t>
            </a:r>
            <a:r>
              <a:rPr lang="en-US" dirty="0"/>
              <a:t>)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REFERENCES </a:t>
            </a:r>
            <a:r>
              <a:rPr lang="en-US" dirty="0" err="1"/>
              <a:t>public.address</a:t>
            </a:r>
            <a:r>
              <a:rPr lang="en-US" dirty="0"/>
              <a:t>(</a:t>
            </a:r>
            <a:r>
              <a:rPr lang="en-US" dirty="0" err="1"/>
              <a:t>address_id</a:t>
            </a:r>
            <a:r>
              <a:rPr lang="en-US" dirty="0"/>
              <a:t>)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ON UPDATE CASCADE ON DELETE RESTRICT;</a:t>
            </a:r>
            <a:endParaRPr lang="tr-TR" dirty="0"/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PRIMARY KEY,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06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F8CF16-E34B-44C7-9CC8-8E4EEBFB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Check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F344F6-418C-4978-B27B-B7C62920E8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3634"/>
            <a:ext cx="10363826" cy="3987566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Courier New" panose="02070309020205020404" pitchFamily="49" charset="0"/>
              </a:rPr>
              <a:t>DROP TABLE IF EXISTS employees;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r>
              <a:rPr lang="en-US" i="0" dirty="0">
                <a:effectLst/>
                <a:latin typeface="Courier New" panose="02070309020205020404" pitchFamily="49" charset="0"/>
              </a:rPr>
              <a:t>CREATE TABLE employees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Courier New" panose="02070309020205020404" pitchFamily="49" charset="0"/>
              </a:rPr>
              <a:t>(id SERIAL PRIMARY KEY,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 err="1">
                <a:effectLst/>
                <a:latin typeface="Courier New" panose="02070309020205020404" pitchFamily="49" charset="0"/>
              </a:rPr>
              <a:t>first_name</a:t>
            </a:r>
            <a:r>
              <a:rPr lang="en-US" i="0" dirty="0">
                <a:effectLst/>
                <a:latin typeface="Courier New" panose="02070309020205020404" pitchFamily="49" charset="0"/>
              </a:rPr>
              <a:t> VARCHAR (50),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 err="1">
                <a:effectLst/>
                <a:latin typeface="Courier New" panose="02070309020205020404" pitchFamily="49" charset="0"/>
              </a:rPr>
              <a:t>last_name</a:t>
            </a:r>
            <a:r>
              <a:rPr lang="en-US" i="0" dirty="0">
                <a:effectLst/>
                <a:latin typeface="Courier New" panose="02070309020205020404" pitchFamily="49" charset="0"/>
              </a:rPr>
              <a:t> VARCHAR (50),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 err="1">
                <a:effectLst/>
                <a:latin typeface="Courier New" panose="02070309020205020404" pitchFamily="49" charset="0"/>
              </a:rPr>
              <a:t>birth_date</a:t>
            </a:r>
            <a:r>
              <a:rPr lang="en-US" i="0" dirty="0">
                <a:effectLst/>
                <a:latin typeface="Courier New" panose="02070309020205020404" pitchFamily="49" charset="0"/>
              </a:rPr>
              <a:t> DATE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CHECK </a:t>
            </a:r>
            <a:r>
              <a:rPr lang="en-US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i="0" dirty="0" err="1">
                <a:effectLst/>
                <a:latin typeface="Courier New" panose="02070309020205020404" pitchFamily="49" charset="0"/>
              </a:rPr>
              <a:t>birth_date</a:t>
            </a:r>
            <a:r>
              <a:rPr lang="en-US" i="0" dirty="0">
                <a:effectLst/>
                <a:latin typeface="Courier New" panose="02070309020205020404" pitchFamily="49" charset="0"/>
              </a:rPr>
              <a:t> &gt; '1900-01-01’),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 err="1">
                <a:effectLst/>
                <a:latin typeface="Courier New" panose="02070309020205020404" pitchFamily="49" charset="0"/>
              </a:rPr>
              <a:t>joined_date</a:t>
            </a:r>
            <a:r>
              <a:rPr lang="en-US" i="0" dirty="0">
                <a:effectLst/>
                <a:latin typeface="Courier New" panose="02070309020205020404" pitchFamily="49" charset="0"/>
              </a:rPr>
              <a:t> DATE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CHECK</a:t>
            </a:r>
            <a:r>
              <a:rPr lang="en-US" i="0" dirty="0">
                <a:effectLst/>
                <a:latin typeface="Courier New" panose="02070309020205020404" pitchFamily="49" charset="0"/>
              </a:rPr>
              <a:t> (</a:t>
            </a:r>
            <a:r>
              <a:rPr lang="en-US" i="0" dirty="0" err="1">
                <a:effectLst/>
                <a:latin typeface="Courier New" panose="02070309020205020404" pitchFamily="49" charset="0"/>
              </a:rPr>
              <a:t>joined_date</a:t>
            </a:r>
            <a:r>
              <a:rPr lang="en-US" i="0" dirty="0">
                <a:effectLst/>
                <a:latin typeface="Courier New" panose="02070309020205020404" pitchFamily="49" charset="0"/>
              </a:rPr>
              <a:t> &gt; </a:t>
            </a:r>
            <a:r>
              <a:rPr lang="en-US" i="0" dirty="0" err="1">
                <a:effectLst/>
                <a:latin typeface="Courier New" panose="02070309020205020404" pitchFamily="49" charset="0"/>
              </a:rPr>
              <a:t>birth_date</a:t>
            </a:r>
            <a:r>
              <a:rPr lang="en-US" i="0" dirty="0">
                <a:effectLst/>
                <a:latin typeface="Courier New" panose="02070309020205020404" pitchFamily="49" charset="0"/>
              </a:rPr>
              <a:t>), </a:t>
            </a:r>
            <a:endParaRPr lang="tr-TR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Courier New" panose="02070309020205020404" pitchFamily="49" charset="0"/>
              </a:rPr>
              <a:t>salary numeric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 CHECK</a:t>
            </a:r>
            <a:r>
              <a:rPr lang="en-US" i="0" dirty="0">
                <a:effectLst/>
                <a:latin typeface="Courier New" panose="02070309020205020404" pitchFamily="49" charset="0"/>
              </a:rPr>
              <a:t>(salary &gt; 0) 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930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1D101-AF61-446D-A6CE-2CA709A3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</a:t>
            </a:r>
            <a:r>
              <a:rPr lang="tr-TR" dirty="0" err="1"/>
              <a:t>Null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BB59DA-0DF8-436F-BE92-21C5E333DC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NULL,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NULL CHECK 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0) );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43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0D0016-8F06-4B38-8C39-8D75C6DC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UNIQUE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423EB2-489E-4642-B55D-8745208467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710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8A790B-4A6D-4E7E-863F-7AC14E5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DEFAULT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43BF03-586C-4C97-9F31-A2A6FECC91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DEFAULT -Değer belirtilmediğinde bir sütun için varsayılan değer atar.</a:t>
            </a:r>
            <a:endParaRPr lang="tr-TR" dirty="0"/>
          </a:p>
          <a:p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product_no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 9.99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1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415DD2-D27C-420E-9584-D2E8D33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1. Veri Sorgulama Dili (Data Query Language - DQL)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E9B102-85EC-436F-8D99-A3B9B5320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DQL içindeki SELECT komutu ile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veritabanında</a:t>
            </a:r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yer alan mevcut kayıtların bir kısmını veya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tamamınını</a:t>
            </a:r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tanımlanan koşullara bağlı olarak alır. SQL'de kullanılan ifadelerin çoğu SELECT komutu ile başlar</a:t>
            </a:r>
          </a:p>
          <a:p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2"/>
              </a:rPr>
              <a:t>SELECT :</a:t>
            </a:r>
            <a:r>
              <a:rPr lang="tr-TR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Veritabanındaki</a:t>
            </a:r>
            <a:r>
              <a:rPr lang="tr-TR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verileri alır.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059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9933CC-C775-4AC3-8F15-8B7E147E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D250F-63BC-4E5D-B8ED-A6285C11E7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SQL CASE komutu koşullardan oluşur ve ilk koşul karşılandığında bir değer döndürür. Bir koşul doğru olduğunda, okumayı durdurur ve sonucu gösterir. Hiçbir koşul doğru değilse, ELSE(yoksa) koşulundaki değeri döndürür.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512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746FB7-44B7-45A4-92CF-2DB908EC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6" y="3202327"/>
            <a:ext cx="10364451" cy="2544133"/>
          </a:xfrm>
        </p:spPr>
        <p:txBody>
          <a:bodyPr>
            <a:normAutofit/>
          </a:bodyPr>
          <a:lstStyle/>
          <a:p>
            <a:pPr algn="l"/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SELECT </a:t>
            </a:r>
            <a:r>
              <a:rPr kumimoji="0" lang="tr-TR" altLang="tr-TR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UrunID</a:t>
            </a: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Adet, </a:t>
            </a:r>
            <a:b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CASE </a:t>
            </a:r>
            <a:b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WHEN Adet &gt; 30 THEN 'Adet 30’dan fazladır’</a:t>
            </a:r>
            <a:b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WHEN Adet = 30 THEN '30 Adet vardır.’ </a:t>
            </a:r>
            <a:b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ELSE 'Urun Adeti 30’dan az' END </a:t>
            </a:r>
            <a:b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</a:b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AS </a:t>
            </a:r>
            <a:r>
              <a:rPr kumimoji="0" lang="tr-TR" altLang="tr-TR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UrunNotu</a:t>
            </a: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FROM </a:t>
            </a:r>
            <a:r>
              <a:rPr kumimoji="0" lang="tr-TR" altLang="tr-TR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SiparisDetay</a:t>
            </a: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</a:t>
            </a:r>
            <a:r>
              <a:rPr kumimoji="0" lang="tr-TR" altLang="tr-T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tr-TR" sz="2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459681-65BE-4F8A-AFED-FEE003A3B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161" y="704675"/>
            <a:ext cx="10363826" cy="216715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SQL CASE Kullanımı: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WHEN koşul1 THEN sonuç1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WHEN koşul2 THEN sonuç2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WHEN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koşulN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THEN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sonuçN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ELSE sonuç END;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509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CFE9D-55B6-4D32-B126-ACD740F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F0853-961C-490C-B8D6-E8A2F00A7E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/>
              <a:t>Dinlediğiniz İçin Teşekkürler.</a:t>
            </a:r>
          </a:p>
        </p:txBody>
      </p:sp>
    </p:spTree>
    <p:extLst>
      <p:ext uri="{BB962C8B-B14F-4D97-AF65-F5344CB8AC3E}">
        <p14:creationId xmlns:p14="http://schemas.microsoft.com/office/powerpoint/2010/main" val="29399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8475EB-EDB2-400F-89D9-4C732F18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2. Veri Kullanma Dili (Data Manipulation Language - DML)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5888E9-E359-4219-A637-1EC1DAD258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DML komutları ile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veritabanlarında</a:t>
            </a:r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bulunan verilere işlem yapılır. DML ile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veritabanına</a:t>
            </a:r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yeni kayıt ekleme, mevcut kayıtları güncelleme ve silme işlemleri yapılır. SQL'de kullanılan ifadelerin çoğu aşağıdaki komutlardan biri ile başlar: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2"/>
              </a:rPr>
              <a:t>INSERT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Veritabanına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yeni veri ekler.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3"/>
              </a:rPr>
              <a:t>UPDATE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Veritabanındaki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verileri günceller.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4"/>
              </a:rPr>
              <a:t>DELETE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Veritabanındaki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verileri siler.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248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4DB9E-F2E1-424B-AA7C-B6D090CB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3. Veri Tanımlama Dili (Data Definition Language - DDL)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0394A-CAB8-4F64-AF62-77AD68D002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DDL komutları ile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ve tabloları oluşturma, değiştirme ve silme işlemleri yapılır: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2"/>
              </a:rPr>
              <a:t>CREATE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Bir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veya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içinde tablo oluşturur.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3"/>
              </a:rPr>
              <a:t>ALTER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Bir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veya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içindeki tabloyu günceller.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4"/>
              </a:rPr>
              <a:t>DROP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Bir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veya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içindeki tabloyu siler.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103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040918-9381-4D00-B93F-F3A0DD2C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4. Veri Kontrol Dili (Data Control Language - DCL)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0E82BD-E98A-4188-B8D8-E1932C018A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DCL komutları ile kullanıcılara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ve tablolar için yetki verilir veya geri alınır: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2"/>
              </a:rPr>
              <a:t>GRANT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Bir kullanıcıya yetki vermek için kullanılır.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  <a:hlinkClick r:id="rId3"/>
              </a:rPr>
              <a:t>REVOKE :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Bir kullanıcıya verilen yetkiyi geri almak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566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AC3657-6551-43B6-928A-C8349D0B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GRANT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92ED95-17DC-4AE0-B02E-293E5BEC65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Birden fazla kullanıcının işlem yaptığı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sistemlerinde Veri Kontrol Dili (Data Control Language - DCL) komutları kullanılarak güvenlik sağlanır.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yöneticisi bir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veya tablo üzerindeki işlem yetkilerini verir veya kaldırır.</a:t>
            </a:r>
          </a:p>
          <a:p>
            <a:pPr algn="l"/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GRANT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komutu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ve tablolar için kullanıcılara yetki vermek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0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DDBACA-C148-4DB5-A4CA-808B4AFCB0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21454"/>
            <a:ext cx="10363826" cy="506974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GRANT komutu yazım şekli aşağıdadır:</a:t>
            </a:r>
          </a:p>
          <a:p>
            <a:pPr algn="l"/>
            <a:r>
              <a:rPr lang="tr-TR" b="1" i="0" u="none" strike="noStrike" dirty="0">
                <a:solidFill>
                  <a:srgbClr val="CF2C2C"/>
                </a:solidFill>
                <a:effectLst/>
                <a:latin typeface="Arial" panose="020B0604020202020204" pitchFamily="34" charset="0"/>
              </a:rPr>
              <a:t>GRANT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yetki_adı</a:t>
            </a:r>
            <a:endParaRPr lang="tr-TR" b="0" i="0" u="none" strike="noStrike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nesne_adı</a:t>
            </a:r>
            <a:endParaRPr lang="tr-TR" b="0" i="0" u="none" strike="noStrike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{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kullanıcı_adı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| PUBLIC |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rol_adı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}</a:t>
            </a: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[WITH GRANT OPTION]</a:t>
            </a:r>
            <a:endParaRPr lang="tr-TR" b="0" i="0" u="none" strike="noStrike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yetki_adı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: Kullanıcılara verilecek olan erişim yetkisidir. Erişim seçeneklerinden bazıları: ALL, SELECT, INSERT, UPDATE.</a:t>
            </a:r>
          </a:p>
          <a:p>
            <a:pPr algn="l"/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nesne_adı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Üzerinde yetki verilecek tablo,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Proc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gibi bir </a:t>
            </a:r>
            <a:r>
              <a:rPr lang="tr-TR" b="0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 nesnesini gösterir.</a:t>
            </a:r>
          </a:p>
          <a:p>
            <a:pPr algn="l"/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kullanıcı_adı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Yetki verilecek kullanıcının adını gösterir.</a:t>
            </a: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PUBLIC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Bütün kullanıcılara yetki vermek için kullanılır.</a:t>
            </a:r>
          </a:p>
          <a:p>
            <a:pPr algn="l"/>
            <a:r>
              <a:rPr lang="tr-TR" b="1" i="0" u="none" strike="noStrike" dirty="0" err="1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rol_adı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Bir grup için toplanan yetkileri gösterir.</a:t>
            </a:r>
          </a:p>
          <a:p>
            <a:pPr algn="l"/>
            <a:r>
              <a:rPr lang="tr-TR" b="1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WITH GRANT OPTION</a:t>
            </a:r>
            <a:r>
              <a:rPr lang="tr-TR" b="0" i="0" u="none" strike="noStrike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: Bir kullanıcıya diğer kullanıcılara yetki verme olanağı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16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E45E70-945A-437F-9D91-C7BAFB7F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D2BC97-8379-47A9-A310-45FCEA1C78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Aşağıdaki komut </a:t>
            </a:r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personel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tablosu üzerinde SELECT komutunu kullanma yetkisini tüm kullanıcılara verir.:</a:t>
            </a:r>
          </a:p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GRANT SELECT ON personel TO *.*</a:t>
            </a:r>
          </a:p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Aşağıdaki komut </a:t>
            </a:r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personel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tablosu üzerinde SELECT komutunu kullanma yetkisini, diğer kullanıcılara da aynı yetkiyi verebilecek şekilde, Ahmet adlı kullanıcıya verir:</a:t>
            </a:r>
          </a:p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GRANT SELECT ON personel TO Ahmet WITH GRANT OPTION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22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1BA07-5D3B-4CE9-982C-53F076B8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Revoke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AA2DBB-EA66-435A-9A87-5F524F024D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Birden fazla kullanıcının işlem yaptığı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sistemlerinde Veri Kontrol Dili (Data Control Language - DCL) komutları kullanılarak güvenlik sağlanır.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yöneticisi bir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veya tablo üzerindeki işlem yetkilerini verir veya kaldırır.</a:t>
            </a:r>
          </a:p>
          <a:p>
            <a:pPr algn="l"/>
            <a:r>
              <a:rPr lang="tr-TR" b="1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REVOKE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 komutu </a:t>
            </a:r>
            <a:r>
              <a:rPr lang="tr-TR" b="0" i="0" u="none" strike="noStrike" dirty="0" err="1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veritabanı</a:t>
            </a:r>
            <a:r>
              <a:rPr lang="tr-TR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 ve tablolar için GRANT komutu ile verilen yetkiyi kullanıcılardan geri almak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7252655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61</TotalTime>
  <Words>1238</Words>
  <Application>Microsoft Office PowerPoint</Application>
  <PresentationFormat>Geniş ekran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0" baseType="lpstr">
      <vt:lpstr>Arial</vt:lpstr>
      <vt:lpstr>Consolas</vt:lpstr>
      <vt:lpstr>Courier New</vt:lpstr>
      <vt:lpstr>Menlo</vt:lpstr>
      <vt:lpstr>Open Sans</vt:lpstr>
      <vt:lpstr>Raleway</vt:lpstr>
      <vt:lpstr>Tw Cen MT</vt:lpstr>
      <vt:lpstr>Damla</vt:lpstr>
      <vt:lpstr>SQL komutları </vt:lpstr>
      <vt:lpstr>1. Veri Sorgulama Dili (Data Query Language - DQL)</vt:lpstr>
      <vt:lpstr>2. Veri Kullanma Dili (Data Manipulation Language - DML)</vt:lpstr>
      <vt:lpstr>3. Veri Tanımlama Dili (Data Definition Language - DDL)</vt:lpstr>
      <vt:lpstr>4. Veri Kontrol Dili (Data Control Language - DCL)</vt:lpstr>
      <vt:lpstr>GRANT</vt:lpstr>
      <vt:lpstr>PowerPoint Sunusu</vt:lpstr>
      <vt:lpstr>PowerPoint Sunusu</vt:lpstr>
      <vt:lpstr>Revoke</vt:lpstr>
      <vt:lpstr>PowerPoint Sunusu</vt:lpstr>
      <vt:lpstr>SQL Sayısal (Scalar) Fonksiyonları</vt:lpstr>
      <vt:lpstr>PowerPoint Sunusu</vt:lpstr>
      <vt:lpstr>SQL CONSTRAINT </vt:lpstr>
      <vt:lpstr>Prımary Key</vt:lpstr>
      <vt:lpstr>Foreıgn Key</vt:lpstr>
      <vt:lpstr>Check</vt:lpstr>
      <vt:lpstr>Not Null</vt:lpstr>
      <vt:lpstr>UNIQUE</vt:lpstr>
      <vt:lpstr>DEFAULT</vt:lpstr>
      <vt:lpstr>Case</vt:lpstr>
      <vt:lpstr>SELECT UrunID, Adet,  CASE  WHEN Adet &gt; 30 THEN 'Adet 30’dan fazladır’  WHEN Adet = 30 THEN '30 Adet vardır.’  ELSE 'Urun Adeti 30’dan az' END  AS UrunNotu FROM SiparisDetay;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 Duman (BilgeAdam Akademi)</cp:lastModifiedBy>
  <cp:revision>12</cp:revision>
  <dcterms:created xsi:type="dcterms:W3CDTF">2022-05-14T21:15:18Z</dcterms:created>
  <dcterms:modified xsi:type="dcterms:W3CDTF">2022-05-14T22:15:40Z</dcterms:modified>
</cp:coreProperties>
</file>