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71" r:id="rId12"/>
    <p:sldId id="264"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265"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B618960-8005-486C-9A75-10CB2AAC16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26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5029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2774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4343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8222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0469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02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9811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03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0695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36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6440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922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27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675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16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1913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5/20/2022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924792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www.hostinger.web.tr/rehberler/html-nedir/"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www.ecma-international.org/"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www.hostinger.web.tr/rehberler/jquery-nedir/"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hyperlink" Target="https://www.geeksforgeeks.org/difference-between-html-and-html5/" TargetMode="External"/><Relationship Id="rId2" Type="http://schemas.openxmlformats.org/officeDocument/2006/relationships/hyperlink" Target="https://www.w3schools.com/tags/default.asp" TargetMode="External"/><Relationship Id="rId1" Type="http://schemas.openxmlformats.org/officeDocument/2006/relationships/slideLayout" Target="../slideLayouts/slideLayout2.xml"/><Relationship Id="rId4" Type="http://schemas.openxmlformats.org/officeDocument/2006/relationships/hyperlink" Target="https://www.w3school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3">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20" name="Group 11">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3"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5"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pPr>
              <a:lnSpc>
                <a:spcPct val="90000"/>
              </a:lnSpc>
            </a:pPr>
            <a:r>
              <a:rPr lang="tr-TR" sz="4600" b="0" i="0">
                <a:effectLst/>
                <a:latin typeface="Poppins" panose="00000500000000000000" pitchFamily="2" charset="-94"/>
              </a:rPr>
              <a:t>Web Programlamaya Giriş</a:t>
            </a:r>
            <a:endParaRPr lang="en-US" sz="4600"/>
          </a:p>
        </p:txBody>
      </p:sp>
      <p:sp>
        <p:nvSpPr>
          <p:cNvPr id="3" name="Subtitle 2"/>
          <p:cNvSpPr>
            <a:spLocks noGrp="1"/>
          </p:cNvSpPr>
          <p:nvPr>
            <p:ph type="subTitle" idx="1"/>
          </p:nvPr>
        </p:nvSpPr>
        <p:spPr>
          <a:xfrm>
            <a:off x="2692398" y="3657597"/>
            <a:ext cx="6815669" cy="1320802"/>
          </a:xfrm>
        </p:spPr>
        <p:txBody>
          <a:bodyPr>
            <a:normAutofit/>
          </a:bodyPr>
          <a:lstStyle/>
          <a:p>
            <a:endParaRPr lang="en-US"/>
          </a:p>
        </p:txBody>
      </p:sp>
      <p:cxnSp>
        <p:nvCxnSpPr>
          <p:cNvPr id="18" name="Straight Connector 17">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01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70406-D29A-4C82-947A-AA2E022766C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965E8E4-88E8-4759-B209-3B37A9968D01}"/>
              </a:ext>
            </a:extLst>
          </p:cNvPr>
          <p:cNvSpPr>
            <a:spLocks noGrp="1"/>
          </p:cNvSpPr>
          <p:nvPr>
            <p:ph idx="1"/>
          </p:nvPr>
        </p:nvSpPr>
        <p:spPr/>
        <p:txBody>
          <a:bodyPr>
            <a:normAutofit fontScale="92500" lnSpcReduction="10000"/>
          </a:bodyPr>
          <a:lstStyle/>
          <a:p>
            <a:r>
              <a:rPr lang="tr-TR" b="0" i="0" dirty="0">
                <a:effectLst/>
                <a:latin typeface="Verdana" panose="020B0604030504040204" pitchFamily="34" charset="0"/>
              </a:rPr>
              <a:t>&lt;</a:t>
            </a:r>
            <a:r>
              <a:rPr lang="tr-TR" b="0" i="0" dirty="0" err="1">
                <a:effectLst/>
                <a:latin typeface="Verdana" panose="020B0604030504040204" pitchFamily="34" charset="0"/>
              </a:rPr>
              <a:t>li</a:t>
            </a:r>
            <a:r>
              <a:rPr lang="tr-TR" b="0" i="0" dirty="0">
                <a:effectLst/>
                <a:latin typeface="Verdana" panose="020B0604030504040204" pitchFamily="34" charset="0"/>
              </a:rPr>
              <a:t>&gt; liste göstermek için kullanılır. (</a:t>
            </a:r>
            <a:r>
              <a:rPr lang="tr-TR" b="0" i="0" dirty="0" err="1">
                <a:effectLst/>
                <a:latin typeface="Verdana" panose="020B0604030504040204" pitchFamily="34" charset="0"/>
              </a:rPr>
              <a:t>ul</a:t>
            </a:r>
            <a:r>
              <a:rPr lang="tr-TR" b="0" i="0" dirty="0">
                <a:effectLst/>
                <a:latin typeface="Verdana" panose="020B0604030504040204" pitchFamily="34" charset="0"/>
              </a:rPr>
              <a:t>/ol içinde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ul</a:t>
            </a:r>
            <a:r>
              <a:rPr lang="tr-TR" b="0" i="0" dirty="0">
                <a:effectLst/>
                <a:latin typeface="Verdana" panose="020B0604030504040204" pitchFamily="34" charset="0"/>
              </a:rPr>
              <a:t>&gt; Sırasız bir liste tanımak için kullanılır.</a:t>
            </a:r>
          </a:p>
          <a:p>
            <a:r>
              <a:rPr lang="tr-TR" b="0" i="0" dirty="0">
                <a:effectLst/>
                <a:latin typeface="Verdana" panose="020B0604030504040204" pitchFamily="34" charset="0"/>
              </a:rPr>
              <a:t>&lt;ol&gt; Sıralı bir liste tanımak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img</a:t>
            </a:r>
            <a:r>
              <a:rPr lang="tr-TR" b="0" i="0" dirty="0">
                <a:effectLst/>
                <a:latin typeface="Verdana" panose="020B0604030504040204" pitchFamily="34" charset="0"/>
              </a:rPr>
              <a:t>&gt; resim tanımlamak için kullanılır.</a:t>
            </a:r>
          </a:p>
          <a:p>
            <a:r>
              <a:rPr lang="tr-TR" b="0" i="0" dirty="0">
                <a:effectLst/>
                <a:latin typeface="Verdana" panose="020B0604030504040204" pitchFamily="34" charset="0"/>
              </a:rPr>
              <a:t>&lt;p&gt; paragraf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span</a:t>
            </a:r>
            <a:r>
              <a:rPr lang="tr-TR" b="0" i="0" dirty="0">
                <a:effectLst/>
                <a:latin typeface="Verdana" panose="020B0604030504040204" pitchFamily="34" charset="0"/>
              </a:rPr>
              <a:t>&gt; bölüm yaratmak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table</a:t>
            </a:r>
            <a:r>
              <a:rPr lang="tr-TR" b="0" i="0" dirty="0">
                <a:effectLst/>
                <a:latin typeface="Verdana" panose="020B0604030504040204" pitchFamily="34" charset="0"/>
              </a:rPr>
              <a:t>&gt; tablo yaratmak için kullanılır.</a:t>
            </a:r>
            <a:endParaRPr lang="tr-TR" dirty="0"/>
          </a:p>
          <a:p>
            <a:endParaRPr lang="tr-TR" dirty="0"/>
          </a:p>
        </p:txBody>
      </p:sp>
    </p:spTree>
    <p:extLst>
      <p:ext uri="{BB962C8B-B14F-4D97-AF65-F5344CB8AC3E}">
        <p14:creationId xmlns:p14="http://schemas.microsoft.com/office/powerpoint/2010/main" val="270859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FB46AC-D1F3-4FCC-9C1F-0C67038CD27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0070DAA-49C9-4167-8762-4D774BC82F23}"/>
              </a:ext>
            </a:extLst>
          </p:cNvPr>
          <p:cNvSpPr>
            <a:spLocks noGrp="1"/>
          </p:cNvSpPr>
          <p:nvPr>
            <p:ph idx="1"/>
          </p:nvPr>
        </p:nvSpPr>
        <p:spPr/>
        <p:txBody>
          <a:bodyPr/>
          <a:lstStyle/>
          <a:p>
            <a:r>
              <a:rPr lang="tr-TR" b="0" i="0" dirty="0">
                <a:effectLst/>
                <a:latin typeface="Verdana" panose="020B0604030504040204" pitchFamily="34" charset="0"/>
              </a:rPr>
              <a:t>&lt;</a:t>
            </a:r>
            <a:r>
              <a:rPr lang="tr-TR" b="0" i="0" dirty="0" err="1">
                <a:effectLst/>
                <a:latin typeface="Verdana" panose="020B0604030504040204" pitchFamily="34" charset="0"/>
              </a:rPr>
              <a:t>input</a:t>
            </a:r>
            <a:r>
              <a:rPr lang="tr-TR" b="0" i="0" dirty="0">
                <a:effectLst/>
                <a:latin typeface="Verdana" panose="020B0604030504040204" pitchFamily="34" charset="0"/>
              </a:rPr>
              <a:t>&gt; </a:t>
            </a:r>
            <a:r>
              <a:rPr lang="tr-TR" b="0" i="0" dirty="0" err="1">
                <a:effectLst/>
                <a:latin typeface="Verdana" panose="020B0604030504040204" pitchFamily="34" charset="0"/>
              </a:rPr>
              <a:t>input</a:t>
            </a:r>
            <a:r>
              <a:rPr lang="tr-TR" b="0" i="0" dirty="0">
                <a:effectLst/>
                <a:latin typeface="Verdana" panose="020B0604030504040204" pitchFamily="34" charset="0"/>
              </a:rPr>
              <a:t> tanımlamak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label</a:t>
            </a:r>
            <a:r>
              <a:rPr lang="tr-TR" b="0" i="0" dirty="0">
                <a:effectLst/>
                <a:latin typeface="Verdana" panose="020B0604030504040204" pitchFamily="34" charset="0"/>
              </a:rPr>
              <a:t>&gt; </a:t>
            </a:r>
            <a:r>
              <a:rPr lang="tr-TR" b="0" i="0" dirty="0" err="1">
                <a:effectLst/>
                <a:latin typeface="Verdana" panose="020B0604030504040204" pitchFamily="34" charset="0"/>
              </a:rPr>
              <a:t>input</a:t>
            </a:r>
            <a:r>
              <a:rPr lang="tr-TR" b="0" i="0" dirty="0">
                <a:effectLst/>
                <a:latin typeface="Verdana" panose="020B0604030504040204" pitchFamily="34" charset="0"/>
              </a:rPr>
              <a:t> elementine </a:t>
            </a:r>
            <a:r>
              <a:rPr lang="tr-TR" b="0" i="0" dirty="0" err="1">
                <a:effectLst/>
                <a:latin typeface="Verdana" panose="020B0604030504040204" pitchFamily="34" charset="0"/>
              </a:rPr>
              <a:t>text</a:t>
            </a:r>
            <a:r>
              <a:rPr lang="tr-TR" b="0" i="0" dirty="0">
                <a:effectLst/>
                <a:latin typeface="Verdana" panose="020B0604030504040204" pitchFamily="34" charset="0"/>
              </a:rPr>
              <a:t> eklemek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button</a:t>
            </a:r>
            <a:r>
              <a:rPr lang="tr-TR" b="0" i="0" dirty="0">
                <a:effectLst/>
                <a:latin typeface="Verdana" panose="020B0604030504040204" pitchFamily="34" charset="0"/>
              </a:rPr>
              <a:t>&gt; buton yaratmak için kullanılır.</a:t>
            </a:r>
            <a:endParaRPr lang="tr-TR" dirty="0"/>
          </a:p>
        </p:txBody>
      </p:sp>
    </p:spTree>
    <p:extLst>
      <p:ext uri="{BB962C8B-B14F-4D97-AF65-F5344CB8AC3E}">
        <p14:creationId xmlns:p14="http://schemas.microsoft.com/office/powerpoint/2010/main" val="119886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BE202-5F40-40E4-954A-4A5F4DB9FA2C}"/>
              </a:ext>
            </a:extLst>
          </p:cNvPr>
          <p:cNvSpPr>
            <a:spLocks noGrp="1"/>
          </p:cNvSpPr>
          <p:nvPr>
            <p:ph type="title"/>
          </p:nvPr>
        </p:nvSpPr>
        <p:spPr/>
        <p:txBody>
          <a:bodyPr/>
          <a:lstStyle/>
          <a:p>
            <a:r>
              <a:rPr lang="tr-TR" dirty="0"/>
              <a:t>Basit Bir HTML Örneği</a:t>
            </a:r>
          </a:p>
        </p:txBody>
      </p:sp>
      <p:sp>
        <p:nvSpPr>
          <p:cNvPr id="3" name="İçerik Yer Tutucusu 2">
            <a:extLst>
              <a:ext uri="{FF2B5EF4-FFF2-40B4-BE49-F238E27FC236}">
                <a16:creationId xmlns:a16="http://schemas.microsoft.com/office/drawing/2014/main" id="{41FEB603-8424-45FC-AECC-C7EB52B907EA}"/>
              </a:ext>
            </a:extLst>
          </p:cNvPr>
          <p:cNvSpPr>
            <a:spLocks noGrp="1"/>
          </p:cNvSpPr>
          <p:nvPr>
            <p:ph idx="1"/>
          </p:nvPr>
        </p:nvSpPr>
        <p:spPr/>
        <p:txBody>
          <a:bodyPr>
            <a:normAutofit fontScale="70000" lnSpcReduction="20000"/>
          </a:bodyPr>
          <a:lstStyle/>
          <a:p>
            <a:r>
              <a:rPr kumimoji="0" lang="tr-TR" altLang="tr-TR" sz="2400" b="0" i="0" u="none" strike="noStrike" cap="none" normalizeH="0" baseline="0" dirty="0">
                <a:ln>
                  <a:noFill/>
                </a:ln>
                <a:solidFill>
                  <a:srgbClr val="555555"/>
                </a:solidFill>
                <a:effectLst/>
                <a:latin typeface="Monaco"/>
              </a:rPr>
              <a:t>&lt;!DOCTYPE html&gt; </a:t>
            </a:r>
          </a:p>
          <a:p>
            <a:r>
              <a:rPr kumimoji="0" lang="tr-TR" altLang="tr-TR" sz="2400" b="0" i="0" u="none" strike="noStrike" cap="none" normalizeH="0" baseline="0" dirty="0">
                <a:ln>
                  <a:noFill/>
                </a:ln>
                <a:solidFill>
                  <a:srgbClr val="555555"/>
                </a:solidFill>
                <a:effectLst/>
                <a:latin typeface="Monaco"/>
              </a:rPr>
              <a:t>&lt;html&gt; </a:t>
            </a:r>
          </a:p>
          <a:p>
            <a:r>
              <a:rPr kumimoji="0" lang="tr-TR" altLang="tr-TR" sz="2400" b="0" i="0" u="none" strike="noStrike" cap="none" normalizeH="0" baseline="0" dirty="0">
                <a:ln>
                  <a:noFill/>
                </a:ln>
                <a:solidFill>
                  <a:srgbClr val="555555"/>
                </a:solidFill>
                <a:effectLst/>
                <a:latin typeface="Monaco"/>
              </a:rPr>
              <a:t>&lt;</a:t>
            </a:r>
            <a:r>
              <a:rPr kumimoji="0" lang="tr-TR" altLang="tr-TR" sz="2400" b="0" i="0" u="none" strike="noStrike" cap="none" normalizeH="0" baseline="0" dirty="0" err="1">
                <a:ln>
                  <a:noFill/>
                </a:ln>
                <a:solidFill>
                  <a:srgbClr val="555555"/>
                </a:solidFill>
                <a:effectLst/>
                <a:latin typeface="Monaco"/>
              </a:rPr>
              <a:t>head</a:t>
            </a:r>
            <a:r>
              <a:rPr kumimoji="0" lang="tr-TR" altLang="tr-TR" sz="2400" b="0" i="0" u="none" strike="noStrike" cap="none" normalizeH="0" baseline="0" dirty="0">
                <a:ln>
                  <a:noFill/>
                </a:ln>
                <a:solidFill>
                  <a:srgbClr val="555555"/>
                </a:solidFill>
                <a:effectLst/>
                <a:latin typeface="Monaco"/>
              </a:rPr>
              <a:t>&gt;</a:t>
            </a:r>
          </a:p>
          <a:p>
            <a:r>
              <a:rPr kumimoji="0" lang="tr-TR" altLang="tr-TR" sz="2400" b="0" i="0" u="none" strike="noStrike" cap="none" normalizeH="0" baseline="0" dirty="0">
                <a:ln>
                  <a:noFill/>
                </a:ln>
                <a:solidFill>
                  <a:srgbClr val="555555"/>
                </a:solidFill>
                <a:effectLst/>
                <a:latin typeface="Monaco"/>
              </a:rPr>
              <a:t> &lt;meta </a:t>
            </a:r>
            <a:r>
              <a:rPr kumimoji="0" lang="tr-TR" altLang="tr-TR" sz="2400" b="0" i="0" u="none" strike="noStrike" cap="none" normalizeH="0" baseline="0" dirty="0" err="1">
                <a:ln>
                  <a:noFill/>
                </a:ln>
                <a:solidFill>
                  <a:srgbClr val="555555"/>
                </a:solidFill>
                <a:effectLst/>
                <a:latin typeface="Monaco"/>
              </a:rPr>
              <a:t>charset</a:t>
            </a:r>
            <a:r>
              <a:rPr kumimoji="0" lang="tr-TR" altLang="tr-TR" sz="2400" b="0" i="0" u="none" strike="noStrike" cap="none" normalizeH="0" baseline="0" dirty="0">
                <a:ln>
                  <a:noFill/>
                </a:ln>
                <a:solidFill>
                  <a:srgbClr val="555555"/>
                </a:solidFill>
                <a:effectLst/>
                <a:latin typeface="Monaco"/>
              </a:rPr>
              <a:t>="utf-8"&gt;</a:t>
            </a:r>
          </a:p>
          <a:p>
            <a:r>
              <a:rPr kumimoji="0" lang="tr-TR" altLang="tr-TR" sz="2400" b="0" i="0" u="none" strike="noStrike" cap="none" normalizeH="0" baseline="0" dirty="0">
                <a:ln>
                  <a:noFill/>
                </a:ln>
                <a:solidFill>
                  <a:srgbClr val="555555"/>
                </a:solidFill>
                <a:effectLst/>
                <a:latin typeface="Monaco"/>
              </a:rPr>
              <a:t> &lt;</a:t>
            </a:r>
            <a:r>
              <a:rPr kumimoji="0" lang="tr-TR" altLang="tr-TR" sz="2400" b="0" i="0" u="none" strike="noStrike" cap="none" normalizeH="0" baseline="0" dirty="0" err="1">
                <a:ln>
                  <a:noFill/>
                </a:ln>
                <a:solidFill>
                  <a:srgbClr val="555555"/>
                </a:solidFill>
                <a:effectLst/>
                <a:latin typeface="Monaco"/>
              </a:rPr>
              <a:t>title</a:t>
            </a:r>
            <a:r>
              <a:rPr kumimoji="0" lang="tr-TR" altLang="tr-TR" sz="2400" b="0" i="0" u="none" strike="noStrike" cap="none" normalizeH="0" baseline="0" dirty="0">
                <a:ln>
                  <a:noFill/>
                </a:ln>
                <a:solidFill>
                  <a:srgbClr val="555555"/>
                </a:solidFill>
                <a:effectLst/>
                <a:latin typeface="Monaco"/>
              </a:rPr>
              <a:t>&gt;Sitenizin Başlığı&lt;/</a:t>
            </a:r>
            <a:r>
              <a:rPr kumimoji="0" lang="tr-TR" altLang="tr-TR" sz="2400" b="0" i="0" u="none" strike="noStrike" cap="none" normalizeH="0" baseline="0" dirty="0" err="1">
                <a:ln>
                  <a:noFill/>
                </a:ln>
                <a:solidFill>
                  <a:srgbClr val="555555"/>
                </a:solidFill>
                <a:effectLst/>
                <a:latin typeface="Monaco"/>
              </a:rPr>
              <a:t>title</a:t>
            </a:r>
            <a:r>
              <a:rPr kumimoji="0" lang="tr-TR" altLang="tr-TR" sz="2400" b="0" i="0" u="none" strike="noStrike" cap="none" normalizeH="0" baseline="0" dirty="0">
                <a:ln>
                  <a:noFill/>
                </a:ln>
                <a:solidFill>
                  <a:srgbClr val="555555"/>
                </a:solidFill>
                <a:effectLst/>
                <a:latin typeface="Monaco"/>
              </a:rPr>
              <a:t>&gt;</a:t>
            </a:r>
          </a:p>
          <a:p>
            <a:r>
              <a:rPr kumimoji="0" lang="tr-TR" altLang="tr-TR" sz="2400" b="0" i="0" u="none" strike="noStrike" cap="none" normalizeH="0" baseline="0" dirty="0">
                <a:ln>
                  <a:noFill/>
                </a:ln>
                <a:solidFill>
                  <a:srgbClr val="555555"/>
                </a:solidFill>
                <a:effectLst/>
                <a:latin typeface="Monaco"/>
              </a:rPr>
              <a:t> &lt;/</a:t>
            </a:r>
            <a:r>
              <a:rPr kumimoji="0" lang="tr-TR" altLang="tr-TR" sz="2400" b="0" i="0" u="none" strike="noStrike" cap="none" normalizeH="0" baseline="0" dirty="0" err="1">
                <a:ln>
                  <a:noFill/>
                </a:ln>
                <a:solidFill>
                  <a:srgbClr val="555555"/>
                </a:solidFill>
                <a:effectLst/>
                <a:latin typeface="Monaco"/>
              </a:rPr>
              <a:t>head</a:t>
            </a:r>
            <a:r>
              <a:rPr kumimoji="0" lang="tr-TR" altLang="tr-TR" sz="2400" b="0" i="0" u="none" strike="noStrike" cap="none" normalizeH="0" baseline="0" dirty="0">
                <a:ln>
                  <a:noFill/>
                </a:ln>
                <a:solidFill>
                  <a:srgbClr val="555555"/>
                </a:solidFill>
                <a:effectLst/>
                <a:latin typeface="Monaco"/>
              </a:rPr>
              <a:t>&gt; </a:t>
            </a:r>
          </a:p>
          <a:p>
            <a:r>
              <a:rPr kumimoji="0" lang="tr-TR" altLang="tr-TR" sz="2400" b="0" i="0" u="none" strike="noStrike" cap="none" normalizeH="0" baseline="0" dirty="0">
                <a:ln>
                  <a:noFill/>
                </a:ln>
                <a:solidFill>
                  <a:srgbClr val="555555"/>
                </a:solidFill>
                <a:effectLst/>
                <a:latin typeface="Monaco"/>
              </a:rPr>
              <a:t>&lt;body&gt;     </a:t>
            </a:r>
          </a:p>
          <a:p>
            <a:r>
              <a:rPr kumimoji="0" lang="tr-TR" altLang="tr-TR" sz="2400" b="0" i="0" u="none" strike="noStrike" cap="none" normalizeH="0" baseline="0" dirty="0">
                <a:ln>
                  <a:noFill/>
                </a:ln>
                <a:solidFill>
                  <a:srgbClr val="555555"/>
                </a:solidFill>
                <a:effectLst/>
                <a:latin typeface="Monaco"/>
              </a:rPr>
              <a:t>&lt;h1&gt;Sayfa başlığı&lt;/h1&gt;     &lt;p&gt;Paragraf yazısı&lt;/p&gt;     &lt;p&gt;2. Paragraf yazısı&lt;/p&gt; </a:t>
            </a:r>
          </a:p>
          <a:p>
            <a:r>
              <a:rPr kumimoji="0" lang="tr-TR" altLang="tr-TR" sz="2400" b="0" i="0" u="none" strike="noStrike" cap="none" normalizeH="0" baseline="0" dirty="0">
                <a:ln>
                  <a:noFill/>
                </a:ln>
                <a:solidFill>
                  <a:srgbClr val="555555"/>
                </a:solidFill>
                <a:effectLst/>
                <a:latin typeface="Monaco"/>
              </a:rPr>
              <a:t>&lt;/body&gt; &lt;/html&gt;</a:t>
            </a:r>
            <a:r>
              <a:rPr kumimoji="0" lang="tr-TR" altLang="tr-TR" sz="1400" b="0" i="0" u="none" strike="noStrike" cap="none" normalizeH="0" baseline="0" dirty="0">
                <a:ln>
                  <a:noFill/>
                </a:ln>
                <a:solidFill>
                  <a:schemeClr val="tx1"/>
                </a:solidFill>
                <a:effectLst/>
              </a:rPr>
              <a:t> </a:t>
            </a:r>
            <a:endParaRPr kumimoji="0" lang="tr-TR" altLang="tr-TR" sz="40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234978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5938BA-D8B4-4A3A-B85F-DAD7273B1175}"/>
              </a:ext>
            </a:extLst>
          </p:cNvPr>
          <p:cNvSpPr>
            <a:spLocks noGrp="1"/>
          </p:cNvSpPr>
          <p:nvPr>
            <p:ph sz="half" idx="1"/>
          </p:nvPr>
        </p:nvSpPr>
        <p:spPr>
          <a:xfrm>
            <a:off x="1298448" y="872455"/>
            <a:ext cx="4718304" cy="4997993"/>
          </a:xfrm>
        </p:spPr>
        <p:txBody>
          <a:bodyPr>
            <a:normAutofit fontScale="550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style</a:t>
            </a:r>
            <a:r>
              <a:rPr lang="tr-TR" dirty="0"/>
              <a:t>&gt;</a:t>
            </a:r>
          </a:p>
          <a:p>
            <a:r>
              <a:rPr lang="tr-TR" dirty="0" err="1"/>
              <a:t>table</a:t>
            </a:r>
            <a:r>
              <a:rPr lang="tr-TR" dirty="0"/>
              <a:t>, </a:t>
            </a:r>
            <a:r>
              <a:rPr lang="tr-TR" dirty="0" err="1"/>
              <a:t>th</a:t>
            </a:r>
            <a:r>
              <a:rPr lang="tr-TR" dirty="0"/>
              <a:t>, </a:t>
            </a:r>
            <a:r>
              <a:rPr lang="tr-TR" dirty="0" err="1"/>
              <a:t>td</a:t>
            </a:r>
            <a:r>
              <a:rPr lang="tr-TR" dirty="0"/>
              <a:t> {</a:t>
            </a:r>
          </a:p>
          <a:p>
            <a:r>
              <a:rPr lang="tr-TR" dirty="0"/>
              <a:t>  </a:t>
            </a:r>
            <a:r>
              <a:rPr lang="tr-TR" dirty="0" err="1"/>
              <a:t>border</a:t>
            </a:r>
            <a:r>
              <a:rPr lang="tr-TR" dirty="0"/>
              <a:t>: 1px </a:t>
            </a:r>
            <a:r>
              <a:rPr lang="tr-TR" dirty="0" err="1"/>
              <a:t>solid</a:t>
            </a:r>
            <a:r>
              <a:rPr lang="tr-TR" dirty="0"/>
              <a:t> </a:t>
            </a:r>
            <a:r>
              <a:rPr lang="tr-TR" dirty="0" err="1"/>
              <a:t>black</a:t>
            </a:r>
            <a:r>
              <a:rPr lang="tr-TR" dirty="0"/>
              <a:t>;</a:t>
            </a:r>
          </a:p>
          <a:p>
            <a:r>
              <a:rPr lang="tr-TR" dirty="0"/>
              <a:t>}</a:t>
            </a:r>
          </a:p>
          <a:p>
            <a:r>
              <a:rPr lang="tr-TR" dirty="0"/>
              <a:t>&lt;/</a:t>
            </a:r>
            <a:r>
              <a:rPr lang="tr-TR" dirty="0" err="1"/>
              <a:t>style</a:t>
            </a:r>
            <a:r>
              <a:rPr lang="tr-TR" dirty="0"/>
              <a:t>&gt;</a:t>
            </a:r>
          </a:p>
          <a:p>
            <a:r>
              <a:rPr lang="tr-TR" dirty="0"/>
              <a:t>&lt;/</a:t>
            </a:r>
            <a:r>
              <a:rPr lang="tr-TR" dirty="0" err="1"/>
              <a:t>head</a:t>
            </a:r>
            <a:r>
              <a:rPr lang="tr-TR" dirty="0"/>
              <a:t>&gt;</a:t>
            </a:r>
          </a:p>
          <a:p>
            <a:r>
              <a:rPr lang="tr-TR" dirty="0"/>
              <a:t>&lt;body&gt;</a:t>
            </a:r>
          </a:p>
          <a:p>
            <a:endParaRPr lang="tr-TR" dirty="0"/>
          </a:p>
          <a:p>
            <a:r>
              <a:rPr lang="tr-TR" dirty="0"/>
              <a:t>&lt;h1&gt;</a:t>
            </a:r>
            <a:r>
              <a:rPr lang="tr-TR" dirty="0" err="1"/>
              <a:t>The</a:t>
            </a:r>
            <a:r>
              <a:rPr lang="tr-TR" dirty="0"/>
              <a:t> </a:t>
            </a:r>
            <a:r>
              <a:rPr lang="tr-TR" dirty="0" err="1"/>
              <a:t>table</a:t>
            </a:r>
            <a:r>
              <a:rPr lang="tr-TR" dirty="0"/>
              <a:t> element&lt;/h1&gt;</a:t>
            </a:r>
          </a:p>
          <a:p>
            <a:endParaRPr lang="tr-TR" dirty="0"/>
          </a:p>
        </p:txBody>
      </p:sp>
      <p:sp>
        <p:nvSpPr>
          <p:cNvPr id="5" name="İçerik Yer Tutucusu 4">
            <a:extLst>
              <a:ext uri="{FF2B5EF4-FFF2-40B4-BE49-F238E27FC236}">
                <a16:creationId xmlns:a16="http://schemas.microsoft.com/office/drawing/2014/main" id="{EAA76F68-5225-49DA-8BEB-5E91961E5E4E}"/>
              </a:ext>
            </a:extLst>
          </p:cNvPr>
          <p:cNvSpPr>
            <a:spLocks noGrp="1"/>
          </p:cNvSpPr>
          <p:nvPr>
            <p:ph sz="half" idx="2"/>
          </p:nvPr>
        </p:nvSpPr>
        <p:spPr>
          <a:xfrm>
            <a:off x="6181344" y="872455"/>
            <a:ext cx="4718304" cy="4997993"/>
          </a:xfrm>
        </p:spPr>
        <p:txBody>
          <a:bodyPr>
            <a:normAutofit fontScale="55000" lnSpcReduction="20000"/>
          </a:bodyPr>
          <a:lstStyle/>
          <a:p>
            <a:r>
              <a:rPr lang="tr-TR" dirty="0"/>
              <a:t>&lt;</a:t>
            </a:r>
            <a:r>
              <a:rPr lang="tr-TR" dirty="0" err="1"/>
              <a:t>table</a:t>
            </a:r>
            <a:r>
              <a:rPr lang="tr-TR" dirty="0"/>
              <a:t>&gt;</a:t>
            </a:r>
          </a:p>
          <a:p>
            <a:r>
              <a:rPr lang="tr-TR" dirty="0"/>
              <a:t>  &lt;tr&gt;</a:t>
            </a:r>
          </a:p>
          <a:p>
            <a:r>
              <a:rPr lang="tr-TR" dirty="0"/>
              <a:t>    &lt;</a:t>
            </a:r>
            <a:r>
              <a:rPr lang="tr-TR" dirty="0" err="1"/>
              <a:t>th</a:t>
            </a:r>
            <a:r>
              <a:rPr lang="tr-TR" dirty="0"/>
              <a:t>&gt;</a:t>
            </a:r>
            <a:r>
              <a:rPr lang="tr-TR" dirty="0" err="1"/>
              <a:t>Month</a:t>
            </a:r>
            <a:r>
              <a:rPr lang="tr-TR" dirty="0"/>
              <a:t>&lt;/</a:t>
            </a:r>
            <a:r>
              <a:rPr lang="tr-TR" dirty="0" err="1"/>
              <a:t>th</a:t>
            </a:r>
            <a:r>
              <a:rPr lang="tr-TR" dirty="0"/>
              <a:t>&gt;</a:t>
            </a:r>
          </a:p>
          <a:p>
            <a:r>
              <a:rPr lang="tr-TR" dirty="0"/>
              <a:t>    &lt;</a:t>
            </a:r>
            <a:r>
              <a:rPr lang="tr-TR" dirty="0" err="1"/>
              <a:t>th</a:t>
            </a:r>
            <a:r>
              <a:rPr lang="tr-TR" dirty="0"/>
              <a:t>&gt;</a:t>
            </a:r>
            <a:r>
              <a:rPr lang="tr-TR" dirty="0" err="1"/>
              <a:t>Savings</a:t>
            </a:r>
            <a:r>
              <a:rPr lang="tr-TR" dirty="0"/>
              <a:t>&lt;/</a:t>
            </a:r>
            <a:r>
              <a:rPr lang="tr-TR" dirty="0" err="1"/>
              <a:t>th</a:t>
            </a:r>
            <a:r>
              <a:rPr lang="tr-TR" dirty="0"/>
              <a:t>&gt;</a:t>
            </a:r>
          </a:p>
          <a:p>
            <a:r>
              <a:rPr lang="tr-TR" dirty="0"/>
              <a:t>  &lt;/tr&gt;</a:t>
            </a:r>
          </a:p>
          <a:p>
            <a:r>
              <a:rPr lang="tr-TR" dirty="0"/>
              <a:t>  &lt;tr&gt;</a:t>
            </a:r>
          </a:p>
          <a:p>
            <a:r>
              <a:rPr lang="tr-TR" dirty="0"/>
              <a:t>    &lt;</a:t>
            </a:r>
            <a:r>
              <a:rPr lang="tr-TR" dirty="0" err="1"/>
              <a:t>td</a:t>
            </a:r>
            <a:r>
              <a:rPr lang="tr-TR" dirty="0"/>
              <a:t>&gt;</a:t>
            </a:r>
            <a:r>
              <a:rPr lang="tr-TR" dirty="0" err="1"/>
              <a:t>January</a:t>
            </a:r>
            <a:r>
              <a:rPr lang="tr-TR" dirty="0"/>
              <a:t>&lt;/</a:t>
            </a:r>
            <a:r>
              <a:rPr lang="tr-TR" dirty="0" err="1"/>
              <a:t>td</a:t>
            </a:r>
            <a:r>
              <a:rPr lang="tr-TR" dirty="0"/>
              <a:t>&gt;</a:t>
            </a:r>
          </a:p>
          <a:p>
            <a:r>
              <a:rPr lang="tr-TR" dirty="0"/>
              <a:t> &lt;</a:t>
            </a:r>
            <a:r>
              <a:rPr lang="tr-TR" dirty="0" err="1"/>
              <a:t>td</a:t>
            </a:r>
            <a:r>
              <a:rPr lang="tr-TR" dirty="0"/>
              <a:t>&gt;$100&lt;/</a:t>
            </a:r>
            <a:r>
              <a:rPr lang="tr-TR" dirty="0" err="1"/>
              <a:t>td</a:t>
            </a:r>
            <a:r>
              <a:rPr lang="tr-TR" dirty="0"/>
              <a:t>&gt;</a:t>
            </a:r>
          </a:p>
          <a:p>
            <a:r>
              <a:rPr lang="tr-TR" dirty="0"/>
              <a:t>  &lt;/tr&gt;</a:t>
            </a:r>
          </a:p>
          <a:p>
            <a:r>
              <a:rPr lang="tr-TR" dirty="0"/>
              <a:t>  &lt;tr&gt;</a:t>
            </a:r>
          </a:p>
          <a:p>
            <a:r>
              <a:rPr lang="tr-TR" dirty="0"/>
              <a:t>    &lt;</a:t>
            </a:r>
            <a:r>
              <a:rPr lang="tr-TR" dirty="0" err="1"/>
              <a:t>td</a:t>
            </a:r>
            <a:r>
              <a:rPr lang="tr-TR" dirty="0"/>
              <a:t>&gt;</a:t>
            </a:r>
            <a:r>
              <a:rPr lang="tr-TR" dirty="0" err="1"/>
              <a:t>February</a:t>
            </a:r>
            <a:r>
              <a:rPr lang="tr-TR" dirty="0"/>
              <a:t>&lt;/</a:t>
            </a:r>
            <a:r>
              <a:rPr lang="tr-TR" dirty="0" err="1"/>
              <a:t>td</a:t>
            </a:r>
            <a:r>
              <a:rPr lang="tr-TR" dirty="0"/>
              <a:t>&gt;</a:t>
            </a:r>
          </a:p>
          <a:p>
            <a:r>
              <a:rPr lang="tr-TR" dirty="0"/>
              <a:t>    &lt;</a:t>
            </a:r>
            <a:r>
              <a:rPr lang="tr-TR" dirty="0" err="1"/>
              <a:t>td</a:t>
            </a:r>
            <a:r>
              <a:rPr lang="tr-TR" dirty="0"/>
              <a:t>&gt;$80&lt;/</a:t>
            </a:r>
            <a:r>
              <a:rPr lang="tr-TR" dirty="0" err="1"/>
              <a:t>td</a:t>
            </a:r>
            <a:r>
              <a:rPr lang="tr-TR" dirty="0"/>
              <a:t>&gt;</a:t>
            </a:r>
          </a:p>
          <a:p>
            <a:r>
              <a:rPr lang="tr-TR" dirty="0"/>
              <a:t>  &lt;/tr&gt;</a:t>
            </a:r>
          </a:p>
          <a:p>
            <a:r>
              <a:rPr lang="tr-TR" dirty="0"/>
              <a:t>&lt;/</a:t>
            </a:r>
            <a:r>
              <a:rPr lang="tr-TR" dirty="0" err="1"/>
              <a:t>table</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191094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1FE2BD9-7B23-4DC9-BD4C-1B9ACD377C46}"/>
              </a:ext>
            </a:extLst>
          </p:cNvPr>
          <p:cNvSpPr>
            <a:spLocks noGrp="1"/>
          </p:cNvSpPr>
          <p:nvPr>
            <p:ph sz="half" idx="1"/>
          </p:nvPr>
        </p:nvSpPr>
        <p:spPr>
          <a:xfrm>
            <a:off x="1298448" y="746620"/>
            <a:ext cx="4718304" cy="5123828"/>
          </a:xfrm>
        </p:spPr>
        <p:txBody>
          <a:bodyPr>
            <a:normAutofit fontScale="77500" lnSpcReduction="20000"/>
          </a:bodyPr>
          <a:lstStyle/>
          <a:p>
            <a:r>
              <a:rPr lang="tr-TR" dirty="0"/>
              <a:t>&lt;!DOCTYPE html&gt;</a:t>
            </a:r>
          </a:p>
          <a:p>
            <a:r>
              <a:rPr lang="tr-TR" dirty="0"/>
              <a:t>&lt;html&gt;</a:t>
            </a:r>
          </a:p>
          <a:p>
            <a:r>
              <a:rPr lang="tr-TR" dirty="0"/>
              <a:t>&lt;body&gt;</a:t>
            </a:r>
          </a:p>
          <a:p>
            <a:endParaRPr lang="tr-TR" dirty="0"/>
          </a:p>
          <a:p>
            <a:endParaRPr lang="tr-TR" dirty="0"/>
          </a:p>
          <a:p>
            <a:r>
              <a:rPr lang="tr-TR" dirty="0"/>
              <a:t>&lt;h1&gt;</a:t>
            </a:r>
            <a:r>
              <a:rPr lang="tr-TR" dirty="0" err="1"/>
              <a:t>The</a:t>
            </a:r>
            <a:r>
              <a:rPr lang="tr-TR" dirty="0"/>
              <a:t> ol </a:t>
            </a:r>
            <a:r>
              <a:rPr lang="tr-TR" dirty="0" err="1"/>
              <a:t>and</a:t>
            </a:r>
            <a:r>
              <a:rPr lang="tr-TR" dirty="0"/>
              <a:t> </a:t>
            </a:r>
            <a:r>
              <a:rPr lang="tr-TR" dirty="0" err="1"/>
              <a:t>ul</a:t>
            </a:r>
            <a:r>
              <a:rPr lang="tr-TR" dirty="0"/>
              <a:t> </a:t>
            </a:r>
            <a:r>
              <a:rPr lang="tr-TR" dirty="0" err="1"/>
              <a:t>elements</a:t>
            </a:r>
            <a:r>
              <a:rPr lang="tr-TR" dirty="0"/>
              <a:t>&lt;/h1&gt;</a:t>
            </a:r>
          </a:p>
          <a:p>
            <a:endParaRPr lang="tr-TR" dirty="0"/>
          </a:p>
          <a:p>
            <a:r>
              <a:rPr lang="tr-TR" dirty="0"/>
              <a:t>&lt;p&gt;</a:t>
            </a:r>
            <a:r>
              <a:rPr lang="tr-TR" dirty="0" err="1"/>
              <a:t>The</a:t>
            </a:r>
            <a:r>
              <a:rPr lang="tr-TR" dirty="0"/>
              <a:t> ol element </a:t>
            </a:r>
            <a:r>
              <a:rPr lang="tr-TR" dirty="0" err="1"/>
              <a:t>defines</a:t>
            </a:r>
            <a:r>
              <a:rPr lang="tr-TR" dirty="0"/>
              <a:t> an </a:t>
            </a:r>
            <a:r>
              <a:rPr lang="tr-TR" dirty="0" err="1"/>
              <a:t>ordered</a:t>
            </a:r>
            <a:r>
              <a:rPr lang="tr-TR" dirty="0"/>
              <a:t> </a:t>
            </a:r>
            <a:r>
              <a:rPr lang="tr-TR" dirty="0" err="1"/>
              <a:t>list</a:t>
            </a:r>
            <a:r>
              <a:rPr lang="tr-TR" dirty="0"/>
              <a:t>:&lt;/p&gt;</a:t>
            </a:r>
          </a:p>
          <a:p>
            <a:r>
              <a:rPr lang="tr-TR" dirty="0"/>
              <a:t>&lt;ol&gt;</a:t>
            </a:r>
          </a:p>
          <a:p>
            <a:r>
              <a:rPr lang="tr-TR" dirty="0"/>
              <a:t>  &lt;</a:t>
            </a:r>
            <a:r>
              <a:rPr lang="tr-TR" dirty="0" err="1"/>
              <a:t>li</a:t>
            </a:r>
            <a:r>
              <a:rPr lang="tr-TR" dirty="0"/>
              <a:t>&gt;</a:t>
            </a:r>
            <a:r>
              <a:rPr lang="tr-TR" dirty="0" err="1"/>
              <a:t>Coffee</a:t>
            </a:r>
            <a:r>
              <a:rPr lang="tr-TR" dirty="0"/>
              <a:t>&lt;/</a:t>
            </a:r>
            <a:r>
              <a:rPr lang="tr-TR" dirty="0" err="1"/>
              <a:t>li</a:t>
            </a:r>
            <a:r>
              <a:rPr lang="tr-TR" dirty="0"/>
              <a:t>&gt;</a:t>
            </a:r>
          </a:p>
          <a:p>
            <a:r>
              <a:rPr lang="tr-TR" dirty="0"/>
              <a:t>  &lt;</a:t>
            </a:r>
            <a:r>
              <a:rPr lang="tr-TR" dirty="0" err="1"/>
              <a:t>li</a:t>
            </a:r>
            <a:r>
              <a:rPr lang="tr-TR" dirty="0"/>
              <a:t>&gt;</a:t>
            </a:r>
            <a:r>
              <a:rPr lang="tr-TR" dirty="0" err="1"/>
              <a:t>Tea</a:t>
            </a:r>
            <a:r>
              <a:rPr lang="tr-TR" dirty="0"/>
              <a:t>&lt;/</a:t>
            </a:r>
            <a:r>
              <a:rPr lang="tr-TR" dirty="0" err="1"/>
              <a:t>li</a:t>
            </a:r>
            <a:r>
              <a:rPr lang="tr-TR" dirty="0"/>
              <a:t>&gt;</a:t>
            </a:r>
          </a:p>
          <a:p>
            <a:r>
              <a:rPr lang="tr-TR" dirty="0"/>
              <a:t>  &lt;</a:t>
            </a:r>
            <a:r>
              <a:rPr lang="tr-TR" dirty="0" err="1"/>
              <a:t>li</a:t>
            </a:r>
            <a:r>
              <a:rPr lang="tr-TR" dirty="0"/>
              <a:t>&gt;</a:t>
            </a:r>
            <a:r>
              <a:rPr lang="tr-TR" dirty="0" err="1"/>
              <a:t>Milk</a:t>
            </a:r>
            <a:r>
              <a:rPr lang="tr-TR" dirty="0"/>
              <a:t>&lt;/</a:t>
            </a:r>
            <a:r>
              <a:rPr lang="tr-TR" dirty="0" err="1"/>
              <a:t>li</a:t>
            </a:r>
            <a:r>
              <a:rPr lang="tr-TR" dirty="0"/>
              <a:t>&gt;</a:t>
            </a:r>
          </a:p>
          <a:p>
            <a:r>
              <a:rPr lang="tr-TR" dirty="0"/>
              <a:t>&lt;/ol&gt;</a:t>
            </a:r>
          </a:p>
        </p:txBody>
      </p:sp>
      <p:sp>
        <p:nvSpPr>
          <p:cNvPr id="4" name="İçerik Yer Tutucusu 3">
            <a:extLst>
              <a:ext uri="{FF2B5EF4-FFF2-40B4-BE49-F238E27FC236}">
                <a16:creationId xmlns:a16="http://schemas.microsoft.com/office/drawing/2014/main" id="{2076BA5E-F382-4B4B-AE78-8C2DA0F8289D}"/>
              </a:ext>
            </a:extLst>
          </p:cNvPr>
          <p:cNvSpPr>
            <a:spLocks noGrp="1"/>
          </p:cNvSpPr>
          <p:nvPr>
            <p:ph sz="half" idx="2"/>
          </p:nvPr>
        </p:nvSpPr>
        <p:spPr>
          <a:xfrm>
            <a:off x="6181344" y="654341"/>
            <a:ext cx="4718304" cy="5216107"/>
          </a:xfrm>
        </p:spPr>
        <p:txBody>
          <a:bodyPr>
            <a:normAutofit fontScale="77500" lnSpcReduction="20000"/>
          </a:bodyPr>
          <a:lstStyle/>
          <a:p>
            <a:endParaRPr lang="tr-TR" dirty="0"/>
          </a:p>
          <a:p>
            <a:r>
              <a:rPr lang="tr-TR" dirty="0"/>
              <a:t>&lt;p&gt;</a:t>
            </a:r>
            <a:r>
              <a:rPr lang="tr-TR" dirty="0" err="1"/>
              <a:t>The</a:t>
            </a:r>
            <a:r>
              <a:rPr lang="tr-TR" dirty="0"/>
              <a:t> </a:t>
            </a:r>
            <a:r>
              <a:rPr lang="tr-TR" dirty="0" err="1"/>
              <a:t>ul</a:t>
            </a:r>
            <a:r>
              <a:rPr lang="tr-TR" dirty="0"/>
              <a:t> element </a:t>
            </a:r>
            <a:r>
              <a:rPr lang="tr-TR" dirty="0" err="1"/>
              <a:t>defines</a:t>
            </a:r>
            <a:r>
              <a:rPr lang="tr-TR" dirty="0"/>
              <a:t> an </a:t>
            </a:r>
            <a:r>
              <a:rPr lang="tr-TR" dirty="0" err="1"/>
              <a:t>unordered</a:t>
            </a:r>
            <a:r>
              <a:rPr lang="tr-TR" dirty="0"/>
              <a:t> </a:t>
            </a:r>
            <a:r>
              <a:rPr lang="tr-TR" dirty="0" err="1"/>
              <a:t>list</a:t>
            </a:r>
            <a:r>
              <a:rPr lang="tr-TR" dirty="0"/>
              <a:t>:&lt;/p&gt;</a:t>
            </a:r>
          </a:p>
          <a:p>
            <a:r>
              <a:rPr lang="tr-TR" dirty="0"/>
              <a:t>&lt;</a:t>
            </a:r>
            <a:r>
              <a:rPr lang="tr-TR" dirty="0" err="1"/>
              <a:t>ul</a:t>
            </a:r>
            <a:r>
              <a:rPr lang="tr-TR" dirty="0"/>
              <a:t>&gt;</a:t>
            </a:r>
          </a:p>
          <a:p>
            <a:r>
              <a:rPr lang="tr-TR" dirty="0"/>
              <a:t>  &lt;</a:t>
            </a:r>
            <a:r>
              <a:rPr lang="tr-TR" dirty="0" err="1"/>
              <a:t>li</a:t>
            </a:r>
            <a:r>
              <a:rPr lang="tr-TR" dirty="0"/>
              <a:t>&gt;</a:t>
            </a:r>
            <a:r>
              <a:rPr lang="tr-TR" dirty="0" err="1"/>
              <a:t>Coffee</a:t>
            </a:r>
            <a:r>
              <a:rPr lang="tr-TR" dirty="0"/>
              <a:t>&lt;/</a:t>
            </a:r>
            <a:r>
              <a:rPr lang="tr-TR" dirty="0" err="1"/>
              <a:t>li</a:t>
            </a:r>
            <a:r>
              <a:rPr lang="tr-TR" dirty="0"/>
              <a:t>&gt;</a:t>
            </a:r>
          </a:p>
          <a:p>
            <a:r>
              <a:rPr lang="tr-TR" dirty="0"/>
              <a:t>  &lt;</a:t>
            </a:r>
            <a:r>
              <a:rPr lang="tr-TR" dirty="0" err="1"/>
              <a:t>li</a:t>
            </a:r>
            <a:r>
              <a:rPr lang="tr-TR" dirty="0"/>
              <a:t>&gt;</a:t>
            </a:r>
            <a:r>
              <a:rPr lang="tr-TR" dirty="0" err="1"/>
              <a:t>Tea</a:t>
            </a:r>
            <a:r>
              <a:rPr lang="tr-TR" dirty="0"/>
              <a:t>&lt;/</a:t>
            </a:r>
            <a:r>
              <a:rPr lang="tr-TR" dirty="0" err="1"/>
              <a:t>li</a:t>
            </a:r>
            <a:r>
              <a:rPr lang="tr-TR" dirty="0"/>
              <a:t>&gt;</a:t>
            </a:r>
          </a:p>
          <a:p>
            <a:r>
              <a:rPr lang="tr-TR" dirty="0"/>
              <a:t>  &lt;</a:t>
            </a:r>
            <a:r>
              <a:rPr lang="tr-TR" dirty="0" err="1"/>
              <a:t>li</a:t>
            </a:r>
            <a:r>
              <a:rPr lang="tr-TR" dirty="0"/>
              <a:t>&gt;</a:t>
            </a:r>
            <a:r>
              <a:rPr lang="tr-TR" dirty="0" err="1"/>
              <a:t>Milk</a:t>
            </a:r>
            <a:r>
              <a:rPr lang="tr-TR" dirty="0"/>
              <a:t>&lt;/</a:t>
            </a:r>
            <a:r>
              <a:rPr lang="tr-TR" dirty="0" err="1"/>
              <a:t>li</a:t>
            </a:r>
            <a:r>
              <a:rPr lang="tr-TR" dirty="0"/>
              <a:t>&gt;</a:t>
            </a:r>
          </a:p>
          <a:p>
            <a:r>
              <a:rPr lang="tr-TR" dirty="0"/>
              <a:t>&lt;/</a:t>
            </a:r>
            <a:r>
              <a:rPr lang="tr-TR" dirty="0" err="1"/>
              <a:t>ul</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2177813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4914FFD-86CA-4D08-BF0A-DD5BD19F39F9}"/>
              </a:ext>
            </a:extLst>
          </p:cNvPr>
          <p:cNvSpPr>
            <a:spLocks noGrp="1"/>
          </p:cNvSpPr>
          <p:nvPr>
            <p:ph sz="half" idx="1"/>
          </p:nvPr>
        </p:nvSpPr>
        <p:spPr>
          <a:xfrm>
            <a:off x="1298448" y="855677"/>
            <a:ext cx="4718304" cy="5014771"/>
          </a:xfrm>
        </p:spPr>
        <p:txBody>
          <a:bodyPr>
            <a:normAutofit fontScale="85000" lnSpcReduction="20000"/>
          </a:bodyPr>
          <a:lstStyle/>
          <a:p>
            <a:r>
              <a:rPr lang="tr-TR" dirty="0"/>
              <a:t>&lt;!DOCTYPE html&gt;</a:t>
            </a:r>
          </a:p>
          <a:p>
            <a:r>
              <a:rPr lang="tr-TR" dirty="0"/>
              <a:t>&lt;html&gt;</a:t>
            </a:r>
          </a:p>
          <a:p>
            <a:r>
              <a:rPr lang="tr-TR" dirty="0"/>
              <a:t>&lt;body&gt;</a:t>
            </a:r>
          </a:p>
          <a:p>
            <a:endParaRPr lang="tr-TR" dirty="0"/>
          </a:p>
          <a:p>
            <a:r>
              <a:rPr lang="tr-TR" dirty="0"/>
              <a:t>&lt;h1&gt;</a:t>
            </a:r>
            <a:r>
              <a:rPr lang="tr-TR" dirty="0" err="1"/>
              <a:t>The</a:t>
            </a:r>
            <a:r>
              <a:rPr lang="tr-TR" dirty="0"/>
              <a:t> </a:t>
            </a:r>
            <a:r>
              <a:rPr lang="tr-TR" dirty="0" err="1"/>
              <a:t>input</a:t>
            </a:r>
            <a:r>
              <a:rPr lang="tr-TR" dirty="0"/>
              <a:t> element&lt;/h1&gt;</a:t>
            </a:r>
          </a:p>
          <a:p>
            <a:endParaRPr lang="tr-TR" dirty="0"/>
          </a:p>
          <a:p>
            <a:r>
              <a:rPr lang="tr-TR" dirty="0"/>
              <a:t>&lt;form </a:t>
            </a:r>
            <a:r>
              <a:rPr lang="tr-TR" dirty="0" err="1"/>
              <a:t>action</a:t>
            </a:r>
            <a:r>
              <a:rPr lang="tr-TR" dirty="0"/>
              <a:t>="/</a:t>
            </a:r>
            <a:r>
              <a:rPr lang="tr-TR" dirty="0" err="1"/>
              <a:t>action_page.php</a:t>
            </a:r>
            <a:r>
              <a:rPr lang="tr-TR" dirty="0"/>
              <a:t>"&gt;</a:t>
            </a:r>
          </a:p>
          <a:p>
            <a:r>
              <a:rPr lang="tr-TR" dirty="0"/>
              <a:t>  &lt;</a:t>
            </a:r>
            <a:r>
              <a:rPr lang="tr-TR" dirty="0" err="1"/>
              <a:t>label</a:t>
            </a:r>
            <a:r>
              <a:rPr lang="tr-TR" dirty="0"/>
              <a:t> </a:t>
            </a:r>
            <a:r>
              <a:rPr lang="tr-TR" dirty="0" err="1"/>
              <a:t>for</a:t>
            </a:r>
            <a:r>
              <a:rPr lang="tr-TR" dirty="0"/>
              <a:t>="</a:t>
            </a:r>
            <a:r>
              <a:rPr lang="tr-TR" dirty="0" err="1"/>
              <a:t>fname</a:t>
            </a:r>
            <a:r>
              <a:rPr lang="tr-TR" dirty="0"/>
              <a:t>"&gt;First name:&lt;/</a:t>
            </a:r>
            <a:r>
              <a:rPr lang="tr-TR" dirty="0" err="1"/>
              <a:t>label</a:t>
            </a:r>
            <a:r>
              <a:rPr lang="tr-TR" dirty="0"/>
              <a:t>&gt;</a:t>
            </a:r>
          </a:p>
          <a:p>
            <a:r>
              <a:rPr lang="tr-TR" dirty="0"/>
              <a:t> </a:t>
            </a:r>
          </a:p>
        </p:txBody>
      </p:sp>
      <p:sp>
        <p:nvSpPr>
          <p:cNvPr id="4" name="İçerik Yer Tutucusu 3">
            <a:extLst>
              <a:ext uri="{FF2B5EF4-FFF2-40B4-BE49-F238E27FC236}">
                <a16:creationId xmlns:a16="http://schemas.microsoft.com/office/drawing/2014/main" id="{272A6493-8FC9-4517-98F7-7934470A0C3F}"/>
              </a:ext>
            </a:extLst>
          </p:cNvPr>
          <p:cNvSpPr>
            <a:spLocks noGrp="1"/>
          </p:cNvSpPr>
          <p:nvPr>
            <p:ph sz="half" idx="2"/>
          </p:nvPr>
        </p:nvSpPr>
        <p:spPr>
          <a:xfrm>
            <a:off x="6181344" y="780176"/>
            <a:ext cx="4718304" cy="5090272"/>
          </a:xfrm>
        </p:spPr>
        <p:txBody>
          <a:bodyPr>
            <a:normAutofit fontScale="85000" lnSpcReduction="20000"/>
          </a:bodyPr>
          <a:lstStyle/>
          <a:p>
            <a:r>
              <a:rPr lang="tr-TR" dirty="0"/>
              <a:t> &lt;</a:t>
            </a:r>
            <a:r>
              <a:rPr lang="tr-TR" dirty="0" err="1"/>
              <a:t>input</a:t>
            </a:r>
            <a:r>
              <a:rPr lang="tr-TR" dirty="0"/>
              <a:t> </a:t>
            </a:r>
            <a:r>
              <a:rPr lang="tr-TR" dirty="0" err="1"/>
              <a:t>type</a:t>
            </a:r>
            <a:r>
              <a:rPr lang="tr-TR" dirty="0"/>
              <a:t>="</a:t>
            </a:r>
            <a:r>
              <a:rPr lang="tr-TR" dirty="0" err="1"/>
              <a:t>text</a:t>
            </a:r>
            <a:r>
              <a:rPr lang="tr-TR" dirty="0"/>
              <a:t>" </a:t>
            </a:r>
            <a:r>
              <a:rPr lang="tr-TR" dirty="0" err="1"/>
              <a:t>id</a:t>
            </a:r>
            <a:r>
              <a:rPr lang="tr-TR" dirty="0"/>
              <a:t>="</a:t>
            </a:r>
            <a:r>
              <a:rPr lang="tr-TR" dirty="0" err="1"/>
              <a:t>fname</a:t>
            </a:r>
            <a:r>
              <a:rPr lang="tr-TR" dirty="0"/>
              <a:t>" name="</a:t>
            </a:r>
            <a:r>
              <a:rPr lang="tr-TR" dirty="0" err="1"/>
              <a:t>fname</a:t>
            </a:r>
            <a:r>
              <a:rPr lang="tr-TR" dirty="0"/>
              <a:t>"&gt;&lt;</a:t>
            </a:r>
            <a:r>
              <a:rPr lang="tr-TR" dirty="0" err="1"/>
              <a:t>br</a:t>
            </a:r>
            <a:r>
              <a:rPr lang="tr-TR" dirty="0"/>
              <a:t>&gt;&lt;</a:t>
            </a:r>
            <a:r>
              <a:rPr lang="tr-TR" dirty="0" err="1"/>
              <a:t>br</a:t>
            </a:r>
            <a:r>
              <a:rPr lang="tr-TR" dirty="0"/>
              <a:t>&gt;</a:t>
            </a:r>
          </a:p>
          <a:p>
            <a:r>
              <a:rPr lang="tr-TR" dirty="0"/>
              <a:t>  &lt;</a:t>
            </a:r>
            <a:r>
              <a:rPr lang="tr-TR" dirty="0" err="1"/>
              <a:t>label</a:t>
            </a:r>
            <a:r>
              <a:rPr lang="tr-TR" dirty="0"/>
              <a:t> </a:t>
            </a:r>
            <a:r>
              <a:rPr lang="tr-TR" dirty="0" err="1"/>
              <a:t>for</a:t>
            </a:r>
            <a:r>
              <a:rPr lang="tr-TR" dirty="0"/>
              <a:t>="</a:t>
            </a:r>
            <a:r>
              <a:rPr lang="tr-TR" dirty="0" err="1"/>
              <a:t>lname</a:t>
            </a:r>
            <a:r>
              <a:rPr lang="tr-TR" dirty="0"/>
              <a:t>"&gt;</a:t>
            </a:r>
            <a:r>
              <a:rPr lang="tr-TR" dirty="0" err="1"/>
              <a:t>Last</a:t>
            </a:r>
            <a:r>
              <a:rPr lang="tr-TR" dirty="0"/>
              <a:t> name:&lt;/</a:t>
            </a:r>
            <a:r>
              <a:rPr lang="tr-TR" dirty="0" err="1"/>
              <a:t>label</a:t>
            </a:r>
            <a:r>
              <a:rPr lang="tr-TR" dirty="0"/>
              <a:t>&gt;</a:t>
            </a:r>
          </a:p>
          <a:p>
            <a:r>
              <a:rPr lang="tr-TR" dirty="0"/>
              <a:t>  &lt;</a:t>
            </a:r>
            <a:r>
              <a:rPr lang="tr-TR" dirty="0" err="1"/>
              <a:t>input</a:t>
            </a:r>
            <a:r>
              <a:rPr lang="tr-TR" dirty="0"/>
              <a:t> </a:t>
            </a:r>
            <a:r>
              <a:rPr lang="tr-TR" dirty="0" err="1"/>
              <a:t>type</a:t>
            </a:r>
            <a:r>
              <a:rPr lang="tr-TR" dirty="0"/>
              <a:t>="</a:t>
            </a:r>
            <a:r>
              <a:rPr lang="tr-TR" dirty="0" err="1"/>
              <a:t>text</a:t>
            </a:r>
            <a:r>
              <a:rPr lang="tr-TR" dirty="0"/>
              <a:t>" </a:t>
            </a:r>
            <a:r>
              <a:rPr lang="tr-TR" dirty="0" err="1"/>
              <a:t>id</a:t>
            </a:r>
            <a:r>
              <a:rPr lang="tr-TR" dirty="0"/>
              <a:t>="</a:t>
            </a:r>
            <a:r>
              <a:rPr lang="tr-TR" dirty="0" err="1"/>
              <a:t>lname</a:t>
            </a:r>
            <a:r>
              <a:rPr lang="tr-TR" dirty="0"/>
              <a:t>" name="</a:t>
            </a:r>
            <a:r>
              <a:rPr lang="tr-TR" dirty="0" err="1"/>
              <a:t>lname</a:t>
            </a:r>
            <a:r>
              <a:rPr lang="tr-TR" dirty="0"/>
              <a:t>"&gt;&lt;</a:t>
            </a:r>
            <a:r>
              <a:rPr lang="tr-TR" dirty="0" err="1"/>
              <a:t>br</a:t>
            </a:r>
            <a:r>
              <a:rPr lang="tr-TR" dirty="0"/>
              <a:t>&gt;&lt;</a:t>
            </a:r>
            <a:r>
              <a:rPr lang="tr-TR" dirty="0" err="1"/>
              <a:t>br</a:t>
            </a:r>
            <a:r>
              <a:rPr lang="tr-TR" dirty="0"/>
              <a:t>&gt;</a:t>
            </a:r>
          </a:p>
          <a:p>
            <a:r>
              <a:rPr lang="tr-TR" dirty="0"/>
              <a:t>  &lt;</a:t>
            </a:r>
            <a:r>
              <a:rPr lang="tr-TR" dirty="0" err="1"/>
              <a:t>input</a:t>
            </a:r>
            <a:r>
              <a:rPr lang="tr-TR" dirty="0"/>
              <a:t> </a:t>
            </a:r>
            <a:r>
              <a:rPr lang="tr-TR" dirty="0" err="1"/>
              <a:t>type</a:t>
            </a:r>
            <a:r>
              <a:rPr lang="tr-TR" dirty="0"/>
              <a:t>="</a:t>
            </a:r>
            <a:r>
              <a:rPr lang="tr-TR" dirty="0" err="1"/>
              <a:t>submit</a:t>
            </a:r>
            <a:r>
              <a:rPr lang="tr-TR" dirty="0"/>
              <a:t>" </a:t>
            </a:r>
            <a:r>
              <a:rPr lang="tr-TR" dirty="0" err="1"/>
              <a:t>value</a:t>
            </a:r>
            <a:r>
              <a:rPr lang="tr-TR" dirty="0"/>
              <a:t>="</a:t>
            </a:r>
            <a:r>
              <a:rPr lang="tr-TR" dirty="0" err="1"/>
              <a:t>Submit</a:t>
            </a:r>
            <a:r>
              <a:rPr lang="tr-TR" dirty="0"/>
              <a:t>"&gt;</a:t>
            </a:r>
          </a:p>
          <a:p>
            <a:r>
              <a:rPr lang="tr-TR" dirty="0"/>
              <a:t>&lt;/form&gt;</a:t>
            </a:r>
          </a:p>
          <a:p>
            <a:endParaRPr lang="tr-TR" dirty="0"/>
          </a:p>
          <a:p>
            <a:r>
              <a:rPr lang="tr-TR" dirty="0"/>
              <a:t>&lt;p&gt;</a:t>
            </a:r>
            <a:r>
              <a:rPr lang="tr-TR" dirty="0" err="1"/>
              <a:t>Click</a:t>
            </a:r>
            <a:r>
              <a:rPr lang="tr-TR" dirty="0"/>
              <a:t> </a:t>
            </a:r>
            <a:r>
              <a:rPr lang="tr-TR" dirty="0" err="1"/>
              <a:t>the</a:t>
            </a:r>
            <a:r>
              <a:rPr lang="tr-TR" dirty="0"/>
              <a:t> "</a:t>
            </a:r>
            <a:r>
              <a:rPr lang="tr-TR" dirty="0" err="1"/>
              <a:t>Submit</a:t>
            </a:r>
            <a:r>
              <a:rPr lang="tr-TR" dirty="0"/>
              <a:t>" </a:t>
            </a:r>
            <a:r>
              <a:rPr lang="tr-TR" dirty="0" err="1"/>
              <a:t>button</a:t>
            </a:r>
            <a:r>
              <a:rPr lang="tr-TR" dirty="0"/>
              <a:t> </a:t>
            </a:r>
            <a:r>
              <a:rPr lang="tr-TR" dirty="0" err="1"/>
              <a:t>and</a:t>
            </a:r>
            <a:r>
              <a:rPr lang="tr-TR" dirty="0"/>
              <a:t> </a:t>
            </a:r>
            <a:r>
              <a:rPr lang="tr-TR" dirty="0" err="1"/>
              <a:t>the</a:t>
            </a:r>
            <a:r>
              <a:rPr lang="tr-TR" dirty="0"/>
              <a:t> form-data </a:t>
            </a:r>
            <a:r>
              <a:rPr lang="tr-TR" dirty="0" err="1"/>
              <a:t>will</a:t>
            </a:r>
            <a:r>
              <a:rPr lang="tr-TR" dirty="0"/>
              <a:t> be sent </a:t>
            </a:r>
            <a:r>
              <a:rPr lang="tr-TR" dirty="0" err="1"/>
              <a:t>to</a:t>
            </a:r>
            <a:r>
              <a:rPr lang="tr-TR" dirty="0"/>
              <a:t> a </a:t>
            </a:r>
            <a:r>
              <a:rPr lang="tr-TR" dirty="0" err="1"/>
              <a:t>page</a:t>
            </a:r>
            <a:r>
              <a:rPr lang="tr-TR" dirty="0"/>
              <a:t> on </a:t>
            </a:r>
            <a:r>
              <a:rPr lang="tr-TR" dirty="0" err="1"/>
              <a:t>the</a:t>
            </a:r>
            <a:r>
              <a:rPr lang="tr-TR" dirty="0"/>
              <a:t> </a:t>
            </a:r>
          </a:p>
          <a:p>
            <a:r>
              <a:rPr lang="tr-TR" dirty="0"/>
              <a:t>server </a:t>
            </a:r>
            <a:r>
              <a:rPr lang="tr-TR" dirty="0" err="1"/>
              <a:t>called</a:t>
            </a:r>
            <a:r>
              <a:rPr lang="tr-TR" dirty="0"/>
              <a:t> "</a:t>
            </a:r>
            <a:r>
              <a:rPr lang="tr-TR" dirty="0" err="1"/>
              <a:t>action_page.php</a:t>
            </a:r>
            <a:r>
              <a:rPr lang="tr-TR" dirty="0"/>
              <a:t>".&lt;/p&gt;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3742173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198AAC-3EBE-472F-998C-8C17328F7C6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0E5B794-9C03-4FC3-9840-8A313B5DC5BC}"/>
              </a:ext>
            </a:extLst>
          </p:cNvPr>
          <p:cNvSpPr>
            <a:spLocks noGrp="1"/>
          </p:cNvSpPr>
          <p:nvPr>
            <p:ph sz="half" idx="1"/>
          </p:nvPr>
        </p:nvSpPr>
        <p:spPr/>
        <p:txBody>
          <a:bodyPr>
            <a:normAutofit fontScale="62500" lnSpcReduction="20000"/>
          </a:bodyPr>
          <a:lstStyle/>
          <a:p>
            <a:r>
              <a:rPr lang="en-US" dirty="0"/>
              <a:t>&lt;!DOCTYPE html&gt;</a:t>
            </a:r>
          </a:p>
          <a:p>
            <a:r>
              <a:rPr lang="en-US" dirty="0"/>
              <a:t>&lt;html&gt;</a:t>
            </a:r>
          </a:p>
          <a:p>
            <a:r>
              <a:rPr lang="en-US" dirty="0"/>
              <a:t>&lt;body&gt;</a:t>
            </a:r>
          </a:p>
          <a:p>
            <a:endParaRPr lang="en-US" dirty="0"/>
          </a:p>
          <a:p>
            <a:r>
              <a:rPr lang="en-US" dirty="0"/>
              <a:t>&lt;h1&gt;The button Element&lt;/h1&gt;</a:t>
            </a:r>
          </a:p>
          <a:p>
            <a:endParaRPr lang="en-US" dirty="0"/>
          </a:p>
          <a:p>
            <a:r>
              <a:rPr lang="en-US" dirty="0"/>
              <a:t>&lt;button type="button" onclick="alert('Hello world!')"&gt;Click Me!&lt;/button&gt;</a:t>
            </a:r>
          </a:p>
          <a:p>
            <a:r>
              <a:rPr lang="en-US" dirty="0"/>
              <a:t> </a:t>
            </a:r>
          </a:p>
          <a:p>
            <a:r>
              <a:rPr lang="en-US" dirty="0"/>
              <a:t>&lt;/body&gt;</a:t>
            </a:r>
          </a:p>
          <a:p>
            <a:r>
              <a:rPr lang="en-US" dirty="0"/>
              <a:t>&lt;/html&gt;</a:t>
            </a:r>
            <a:endParaRPr lang="tr-TR" dirty="0"/>
          </a:p>
        </p:txBody>
      </p:sp>
      <p:sp>
        <p:nvSpPr>
          <p:cNvPr id="4" name="İçerik Yer Tutucusu 3">
            <a:extLst>
              <a:ext uri="{FF2B5EF4-FFF2-40B4-BE49-F238E27FC236}">
                <a16:creationId xmlns:a16="http://schemas.microsoft.com/office/drawing/2014/main" id="{CD24439B-2C40-4B14-B17D-105ECFD384FE}"/>
              </a:ext>
            </a:extLst>
          </p:cNvPr>
          <p:cNvSpPr>
            <a:spLocks noGrp="1"/>
          </p:cNvSpPr>
          <p:nvPr>
            <p:ph sz="half" idx="2"/>
          </p:nvPr>
        </p:nvSpPr>
        <p:spPr/>
        <p:txBody>
          <a:bodyPr>
            <a:normAutofit fontScale="62500" lnSpcReduction="20000"/>
          </a:bodyPr>
          <a:lstStyle/>
          <a:p>
            <a:endParaRPr lang="tr-TR" dirty="0"/>
          </a:p>
        </p:txBody>
      </p:sp>
    </p:spTree>
    <p:extLst>
      <p:ext uri="{BB962C8B-B14F-4D97-AF65-F5344CB8AC3E}">
        <p14:creationId xmlns:p14="http://schemas.microsoft.com/office/powerpoint/2010/main" val="1621397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AD946A-9668-4935-B52F-0133AAB8B653}"/>
              </a:ext>
            </a:extLst>
          </p:cNvPr>
          <p:cNvSpPr>
            <a:spLocks noGrp="1"/>
          </p:cNvSpPr>
          <p:nvPr>
            <p:ph type="title"/>
          </p:nvPr>
        </p:nvSpPr>
        <p:spPr/>
        <p:txBody>
          <a:bodyPr/>
          <a:lstStyle/>
          <a:p>
            <a:r>
              <a:rPr lang="tr-TR" dirty="0"/>
              <a:t>HTML5 VS HTML</a:t>
            </a:r>
          </a:p>
        </p:txBody>
      </p:sp>
      <p:sp>
        <p:nvSpPr>
          <p:cNvPr id="3" name="İçerik Yer Tutucusu 2">
            <a:extLst>
              <a:ext uri="{FF2B5EF4-FFF2-40B4-BE49-F238E27FC236}">
                <a16:creationId xmlns:a16="http://schemas.microsoft.com/office/drawing/2014/main" id="{1753283D-8CA0-4208-9017-11F16DBAD968}"/>
              </a:ext>
            </a:extLst>
          </p:cNvPr>
          <p:cNvSpPr>
            <a:spLocks noGrp="1"/>
          </p:cNvSpPr>
          <p:nvPr>
            <p:ph sz="half" idx="1"/>
          </p:nvPr>
        </p:nvSpPr>
        <p:spPr/>
        <p:txBody>
          <a:bodyPr/>
          <a:lstStyle/>
          <a:p>
            <a:r>
              <a:rPr lang="tr-TR" dirty="0"/>
              <a:t>HTML5, İnternet teknolojileri ile biçimlendirme diline sahip yeni işlevlere sahip yeni bir HTML sürümüdür. </a:t>
            </a:r>
            <a:r>
              <a:rPr lang="tr-TR" dirty="0" err="1"/>
              <a:t>HTML'deki</a:t>
            </a:r>
            <a:r>
              <a:rPr lang="tr-TR" dirty="0"/>
              <a:t> dil, video ve ses desteğine sahip değildir. HTML5 hem videoyu hem de sesi destekler.</a:t>
            </a:r>
          </a:p>
        </p:txBody>
      </p:sp>
      <p:sp>
        <p:nvSpPr>
          <p:cNvPr id="4" name="İçerik Yer Tutucusu 3">
            <a:extLst>
              <a:ext uri="{FF2B5EF4-FFF2-40B4-BE49-F238E27FC236}">
                <a16:creationId xmlns:a16="http://schemas.microsoft.com/office/drawing/2014/main" id="{B0E1B016-97FD-473C-8E68-4303A117DDFF}"/>
              </a:ext>
            </a:extLst>
          </p:cNvPr>
          <p:cNvSpPr>
            <a:spLocks noGrp="1"/>
          </p:cNvSpPr>
          <p:nvPr>
            <p:ph sz="half" idx="2"/>
          </p:nvPr>
        </p:nvSpPr>
        <p:spPr/>
        <p:txBody>
          <a:bodyPr/>
          <a:lstStyle/>
          <a:p>
            <a:endParaRPr lang="tr-TR" dirty="0"/>
          </a:p>
        </p:txBody>
      </p:sp>
    </p:spTree>
    <p:extLst>
      <p:ext uri="{BB962C8B-B14F-4D97-AF65-F5344CB8AC3E}">
        <p14:creationId xmlns:p14="http://schemas.microsoft.com/office/powerpoint/2010/main" val="343281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480255-1B45-4CE2-9D1F-9643F9F15294}"/>
              </a:ext>
            </a:extLst>
          </p:cNvPr>
          <p:cNvSpPr>
            <a:spLocks noGrp="1"/>
          </p:cNvSpPr>
          <p:nvPr>
            <p:ph type="title"/>
          </p:nvPr>
        </p:nvSpPr>
        <p:spPr/>
        <p:txBody>
          <a:bodyPr/>
          <a:lstStyle/>
          <a:p>
            <a:r>
              <a:rPr lang="tr-TR" dirty="0"/>
              <a:t>Bellek saklama alanı</a:t>
            </a:r>
          </a:p>
        </p:txBody>
      </p:sp>
      <p:sp>
        <p:nvSpPr>
          <p:cNvPr id="3" name="İçerik Yer Tutucusu 2">
            <a:extLst>
              <a:ext uri="{FF2B5EF4-FFF2-40B4-BE49-F238E27FC236}">
                <a16:creationId xmlns:a16="http://schemas.microsoft.com/office/drawing/2014/main" id="{118433F6-6DE8-4FFA-8F28-9691E9C12166}"/>
              </a:ext>
            </a:extLst>
          </p:cNvPr>
          <p:cNvSpPr>
            <a:spLocks noGrp="1"/>
          </p:cNvSpPr>
          <p:nvPr>
            <p:ph sz="half" idx="1"/>
          </p:nvPr>
        </p:nvSpPr>
        <p:spPr/>
        <p:txBody>
          <a:bodyPr/>
          <a:lstStyle/>
          <a:p>
            <a:r>
              <a:rPr lang="tr-TR" dirty="0">
                <a:solidFill>
                  <a:srgbClr val="000000"/>
                </a:solidFill>
                <a:latin typeface="Arial" panose="020B0604020202020204" pitchFamily="34" charset="0"/>
              </a:rPr>
              <a:t>HTML5, geçici verileri depolamak için geçerli web sayfasıyla bağlantılı </a:t>
            </a:r>
            <a:r>
              <a:rPr lang="tr-TR" dirty="0" err="1">
                <a:solidFill>
                  <a:srgbClr val="000000"/>
                </a:solidFill>
                <a:latin typeface="Arial" panose="020B0604020202020204" pitchFamily="34" charset="0"/>
              </a:rPr>
              <a:t>veritabanını</a:t>
            </a:r>
            <a:r>
              <a:rPr lang="tr-TR" dirty="0">
                <a:solidFill>
                  <a:srgbClr val="000000"/>
                </a:solidFill>
                <a:latin typeface="Arial" panose="020B0604020202020204" pitchFamily="34" charset="0"/>
              </a:rPr>
              <a:t> kullanır.</a:t>
            </a:r>
          </a:p>
        </p:txBody>
      </p:sp>
      <p:sp>
        <p:nvSpPr>
          <p:cNvPr id="4" name="İçerik Yer Tutucusu 3">
            <a:extLst>
              <a:ext uri="{FF2B5EF4-FFF2-40B4-BE49-F238E27FC236}">
                <a16:creationId xmlns:a16="http://schemas.microsoft.com/office/drawing/2014/main" id="{FFDF5279-F69B-4C98-BB78-73591D3D5381}"/>
              </a:ext>
            </a:extLst>
          </p:cNvPr>
          <p:cNvSpPr>
            <a:spLocks noGrp="1"/>
          </p:cNvSpPr>
          <p:nvPr>
            <p:ph sz="half" idx="2"/>
          </p:nvPr>
        </p:nvSpPr>
        <p:spPr/>
        <p:txBody>
          <a:bodyPr/>
          <a:lstStyle/>
          <a:p>
            <a:r>
              <a:rPr kumimoji="0" lang="tr-TR" altLang="tr-TR" sz="2400" b="0" i="0" u="none" strike="noStrike" cap="none" normalizeH="0" baseline="0" dirty="0">
                <a:ln>
                  <a:noFill/>
                </a:ln>
                <a:solidFill>
                  <a:srgbClr val="000000"/>
                </a:solidFill>
                <a:effectLst/>
                <a:latin typeface="Arial" panose="020B0604020202020204" pitchFamily="34" charset="0"/>
              </a:rPr>
              <a:t>Çerezler, geçici verilerin saklanması için kullanılır.</a:t>
            </a:r>
            <a:endParaRPr kumimoji="0" lang="tr-TR" altLang="tr-TR" sz="24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1843767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F3A1F6-5C3A-46C1-952A-259CE7AE1B87}"/>
              </a:ext>
            </a:extLst>
          </p:cNvPr>
          <p:cNvSpPr>
            <a:spLocks noGrp="1"/>
          </p:cNvSpPr>
          <p:nvPr>
            <p:ph type="title"/>
          </p:nvPr>
        </p:nvSpPr>
        <p:spPr/>
        <p:txBody>
          <a:bodyPr/>
          <a:lstStyle/>
          <a:p>
            <a:r>
              <a:rPr lang="tr-TR" dirty="0"/>
              <a:t>Tarayıcı Uyumluluğu</a:t>
            </a:r>
          </a:p>
        </p:txBody>
      </p:sp>
      <p:sp>
        <p:nvSpPr>
          <p:cNvPr id="3" name="İçerik Yer Tutucusu 2">
            <a:extLst>
              <a:ext uri="{FF2B5EF4-FFF2-40B4-BE49-F238E27FC236}">
                <a16:creationId xmlns:a16="http://schemas.microsoft.com/office/drawing/2014/main" id="{7DA65096-9244-4F58-88F3-401B5902F35E}"/>
              </a:ext>
            </a:extLst>
          </p:cNvPr>
          <p:cNvSpPr>
            <a:spLocks noGrp="1"/>
          </p:cNvSpPr>
          <p:nvPr>
            <p:ph sz="half" idx="1"/>
          </p:nvPr>
        </p:nvSpPr>
        <p:spPr/>
        <p:txBody>
          <a:bodyPr/>
          <a:lstStyle/>
          <a:p>
            <a:r>
              <a:rPr lang="tr-TR" dirty="0"/>
              <a:t>Tüm yeni tarayıcılarda sorunsuz çalışır. </a:t>
            </a:r>
            <a:r>
              <a:rPr lang="tr-TR" dirty="0" err="1"/>
              <a:t>Örn</a:t>
            </a:r>
            <a:r>
              <a:rPr lang="tr-TR" dirty="0"/>
              <a:t>: Google </a:t>
            </a:r>
            <a:r>
              <a:rPr lang="tr-TR" dirty="0" err="1"/>
              <a:t>Chrome</a:t>
            </a:r>
            <a:r>
              <a:rPr lang="tr-TR" dirty="0"/>
              <a:t> sürüm 61 ve üzeri, </a:t>
            </a:r>
            <a:r>
              <a:rPr lang="tr-TR" dirty="0" err="1"/>
              <a:t>Mozilla</a:t>
            </a:r>
            <a:r>
              <a:rPr lang="tr-TR" dirty="0"/>
              <a:t> </a:t>
            </a:r>
            <a:r>
              <a:rPr lang="tr-TR" dirty="0" err="1"/>
              <a:t>Firefox</a:t>
            </a:r>
            <a:r>
              <a:rPr lang="tr-TR" dirty="0"/>
              <a:t> sürüm 4 ila 63 vb.</a:t>
            </a:r>
          </a:p>
        </p:txBody>
      </p:sp>
      <p:sp>
        <p:nvSpPr>
          <p:cNvPr id="4" name="İçerik Yer Tutucusu 3">
            <a:extLst>
              <a:ext uri="{FF2B5EF4-FFF2-40B4-BE49-F238E27FC236}">
                <a16:creationId xmlns:a16="http://schemas.microsoft.com/office/drawing/2014/main" id="{54E0566F-0DE0-4421-ADB5-918824934C8B}"/>
              </a:ext>
            </a:extLst>
          </p:cNvPr>
          <p:cNvSpPr>
            <a:spLocks noGrp="1"/>
          </p:cNvSpPr>
          <p:nvPr>
            <p:ph sz="half" idx="2"/>
          </p:nvPr>
        </p:nvSpPr>
        <p:spPr/>
        <p:txBody>
          <a:bodyPr/>
          <a:lstStyle/>
          <a:p>
            <a:r>
              <a:rPr lang="tr-TR" dirty="0"/>
              <a:t>Tüm eski tarayıcılarda sorunsuz çalışır. </a:t>
            </a:r>
            <a:r>
              <a:rPr lang="tr-TR" dirty="0" err="1"/>
              <a:t>Örn</a:t>
            </a:r>
            <a:r>
              <a:rPr lang="tr-TR" dirty="0"/>
              <a:t>: Google </a:t>
            </a:r>
            <a:r>
              <a:rPr lang="tr-TR" dirty="0" err="1"/>
              <a:t>Chrome</a:t>
            </a:r>
            <a:r>
              <a:rPr lang="tr-TR" dirty="0"/>
              <a:t>, </a:t>
            </a:r>
            <a:r>
              <a:rPr lang="tr-TR" dirty="0" err="1"/>
              <a:t>Mozilla</a:t>
            </a:r>
            <a:r>
              <a:rPr lang="tr-TR" dirty="0"/>
              <a:t> </a:t>
            </a:r>
            <a:r>
              <a:rPr lang="tr-TR" dirty="0" err="1"/>
              <a:t>Firefox</a:t>
            </a:r>
            <a:r>
              <a:rPr lang="tr-TR" dirty="0"/>
              <a:t> vb.</a:t>
            </a:r>
          </a:p>
        </p:txBody>
      </p:sp>
    </p:spTree>
    <p:extLst>
      <p:ext uri="{BB962C8B-B14F-4D97-AF65-F5344CB8AC3E}">
        <p14:creationId xmlns:p14="http://schemas.microsoft.com/office/powerpoint/2010/main" val="289202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8B040C3B-7350-482C-97D8-C55F20DC838B}"/>
              </a:ext>
            </a:extLst>
          </p:cNvPr>
          <p:cNvSpPr>
            <a:spLocks noGrp="1"/>
          </p:cNvSpPr>
          <p:nvPr>
            <p:ph type="title"/>
          </p:nvPr>
        </p:nvSpPr>
        <p:spPr>
          <a:xfrm>
            <a:off x="7535825" y="982132"/>
            <a:ext cx="3360772" cy="1303867"/>
          </a:xfrm>
        </p:spPr>
        <p:txBody>
          <a:bodyPr vert="horz" lIns="91440" tIns="45720" rIns="91440" bIns="45720" rtlCol="0">
            <a:normAutofit/>
          </a:bodyPr>
          <a:lstStyle/>
          <a:p>
            <a:pPr>
              <a:lnSpc>
                <a:spcPct val="90000"/>
              </a:lnSpc>
            </a:pPr>
            <a:r>
              <a:rPr lang="en-US" sz="3100" b="0" i="0" dirty="0">
                <a:effectLst/>
              </a:rPr>
              <a:t>HTML (</a:t>
            </a:r>
            <a:r>
              <a:rPr lang="en-US" sz="3100" b="0" i="0" dirty="0" err="1">
                <a:effectLst/>
              </a:rPr>
              <a:t>HyperText</a:t>
            </a:r>
            <a:r>
              <a:rPr lang="en-US" sz="3100" b="0" i="0" dirty="0">
                <a:effectLst/>
              </a:rPr>
              <a:t> Markup Language)</a:t>
            </a:r>
            <a:endParaRPr lang="en-US" sz="3100" dirty="0"/>
          </a:p>
        </p:txBody>
      </p:sp>
      <p:sp>
        <p:nvSpPr>
          <p:cNvPr id="20" name="Rectangle 1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55852C22-C877-492F-9B2D-7AF879050147}"/>
              </a:ext>
            </a:extLst>
          </p:cNvPr>
          <p:cNvPicPr>
            <a:picLocks noChangeAspect="1"/>
          </p:cNvPicPr>
          <p:nvPr/>
        </p:nvPicPr>
        <p:blipFill rotWithShape="1">
          <a:blip r:embed="rId5"/>
          <a:srcRect t="18717" b="11655"/>
          <a:stretch/>
        </p:blipFill>
        <p:spPr>
          <a:xfrm>
            <a:off x="1412683" y="1410208"/>
            <a:ext cx="5278777" cy="3858780"/>
          </a:xfrm>
          <a:prstGeom prst="rect">
            <a:avLst/>
          </a:prstGeom>
        </p:spPr>
      </p:pic>
      <p:cxnSp>
        <p:nvCxnSpPr>
          <p:cNvPr id="22" name="Straight Connector 21">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266D6337-BB38-D43F-3390-3075BB31CA7B}"/>
              </a:ext>
            </a:extLst>
          </p:cNvPr>
          <p:cNvSpPr>
            <a:spLocks noGrp="1"/>
          </p:cNvSpPr>
          <p:nvPr>
            <p:ph idx="1"/>
          </p:nvPr>
        </p:nvSpPr>
        <p:spPr>
          <a:xfrm>
            <a:off x="7535824" y="2556932"/>
            <a:ext cx="3360771" cy="3318936"/>
          </a:xfrm>
        </p:spPr>
        <p:txBody>
          <a:bodyPr>
            <a:normAutofit/>
          </a:bodyPr>
          <a:lstStyle/>
          <a:p>
            <a:endParaRPr lang="en-US" dirty="0"/>
          </a:p>
        </p:txBody>
      </p:sp>
    </p:spTree>
    <p:extLst>
      <p:ext uri="{BB962C8B-B14F-4D97-AF65-F5344CB8AC3E}">
        <p14:creationId xmlns:p14="http://schemas.microsoft.com/office/powerpoint/2010/main" val="164114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302413-11DE-47A0-B530-543680943F45}"/>
              </a:ext>
            </a:extLst>
          </p:cNvPr>
          <p:cNvSpPr>
            <a:spLocks noGrp="1"/>
          </p:cNvSpPr>
          <p:nvPr>
            <p:ph type="title"/>
          </p:nvPr>
        </p:nvSpPr>
        <p:spPr/>
        <p:txBody>
          <a:bodyPr/>
          <a:lstStyle/>
          <a:p>
            <a:r>
              <a:rPr lang="tr-TR" dirty="0"/>
              <a:t>Mobil</a:t>
            </a:r>
          </a:p>
        </p:txBody>
      </p:sp>
      <p:sp>
        <p:nvSpPr>
          <p:cNvPr id="3" name="İçerik Yer Tutucusu 2">
            <a:extLst>
              <a:ext uri="{FF2B5EF4-FFF2-40B4-BE49-F238E27FC236}">
                <a16:creationId xmlns:a16="http://schemas.microsoft.com/office/drawing/2014/main" id="{6E551AA5-85AE-4C4B-A270-1E3F7CD193F7}"/>
              </a:ext>
            </a:extLst>
          </p:cNvPr>
          <p:cNvSpPr>
            <a:spLocks noGrp="1"/>
          </p:cNvSpPr>
          <p:nvPr>
            <p:ph sz="half" idx="1"/>
          </p:nvPr>
        </p:nvSpPr>
        <p:spPr/>
        <p:txBody>
          <a:bodyPr/>
          <a:lstStyle/>
          <a:p>
            <a:r>
              <a:rPr lang="tr-TR" dirty="0"/>
              <a:t>Mobil için kullanıcı dostu</a:t>
            </a:r>
          </a:p>
        </p:txBody>
      </p:sp>
      <p:sp>
        <p:nvSpPr>
          <p:cNvPr id="4" name="İçerik Yer Tutucusu 3">
            <a:extLst>
              <a:ext uri="{FF2B5EF4-FFF2-40B4-BE49-F238E27FC236}">
                <a16:creationId xmlns:a16="http://schemas.microsoft.com/office/drawing/2014/main" id="{B081DB95-3887-4140-86A6-F42BB1E6629B}"/>
              </a:ext>
            </a:extLst>
          </p:cNvPr>
          <p:cNvSpPr>
            <a:spLocks noGrp="1"/>
          </p:cNvSpPr>
          <p:nvPr>
            <p:ph sz="half" idx="2"/>
          </p:nvPr>
        </p:nvSpPr>
        <p:spPr/>
        <p:txBody>
          <a:bodyPr/>
          <a:lstStyle/>
          <a:p>
            <a:r>
              <a:rPr lang="tr-TR" dirty="0"/>
              <a:t>Mobil için kullanıcı dostu değil.</a:t>
            </a:r>
          </a:p>
        </p:txBody>
      </p:sp>
    </p:spTree>
    <p:extLst>
      <p:ext uri="{BB962C8B-B14F-4D97-AF65-F5344CB8AC3E}">
        <p14:creationId xmlns:p14="http://schemas.microsoft.com/office/powerpoint/2010/main" val="221024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9F2AB4-F837-4744-B891-A4D193BF1A6B}"/>
              </a:ext>
            </a:extLst>
          </p:cNvPr>
          <p:cNvSpPr>
            <a:spLocks noGrp="1"/>
          </p:cNvSpPr>
          <p:nvPr>
            <p:ph type="title"/>
          </p:nvPr>
        </p:nvSpPr>
        <p:spPr/>
        <p:txBody>
          <a:bodyPr>
            <a:normAutofit/>
          </a:bodyPr>
          <a:lstStyle/>
          <a:p>
            <a:r>
              <a:rPr kumimoji="0" lang="tr-TR" altLang="tr-TR" sz="4400" b="0" i="0" u="none" strike="noStrike" cap="none" normalizeH="0" baseline="0" dirty="0" err="1">
                <a:ln>
                  <a:noFill/>
                </a:ln>
                <a:solidFill>
                  <a:srgbClr val="000000"/>
                </a:solidFill>
                <a:effectLst/>
                <a:latin typeface="Arial" panose="020B0604020202020204" pitchFamily="34" charset="0"/>
              </a:rPr>
              <a:t>JavaScript</a:t>
            </a:r>
            <a:r>
              <a:rPr kumimoji="0" lang="tr-TR" altLang="tr-TR" sz="4400" b="0" i="0" u="none" strike="noStrike" cap="none" normalizeH="0" baseline="0" dirty="0">
                <a:ln>
                  <a:noFill/>
                </a:ln>
                <a:solidFill>
                  <a:srgbClr val="000000"/>
                </a:solidFill>
                <a:effectLst/>
                <a:latin typeface="Arial" panose="020B0604020202020204" pitchFamily="34" charset="0"/>
              </a:rPr>
              <a:t> Desteği</a:t>
            </a:r>
            <a:endParaRPr lang="tr-TR" dirty="0"/>
          </a:p>
        </p:txBody>
      </p:sp>
      <p:sp>
        <p:nvSpPr>
          <p:cNvPr id="3" name="İçerik Yer Tutucusu 2">
            <a:extLst>
              <a:ext uri="{FF2B5EF4-FFF2-40B4-BE49-F238E27FC236}">
                <a16:creationId xmlns:a16="http://schemas.microsoft.com/office/drawing/2014/main" id="{286E29E7-07A7-498B-81E5-F202151EB90E}"/>
              </a:ext>
            </a:extLst>
          </p:cNvPr>
          <p:cNvSpPr>
            <a:spLocks noGrp="1"/>
          </p:cNvSpPr>
          <p:nvPr>
            <p:ph sz="half" idx="1"/>
          </p:nvPr>
        </p:nvSpPr>
        <p:spPr/>
        <p:txBody>
          <a:bodyPr/>
          <a:lstStyle/>
          <a:p>
            <a:r>
              <a:rPr lang="tr-TR" dirty="0" err="1"/>
              <a:t>JavaScript'in</a:t>
            </a:r>
            <a:r>
              <a:rPr lang="tr-TR" dirty="0"/>
              <a:t> JS Web işçisi </a:t>
            </a:r>
            <a:r>
              <a:rPr lang="tr-TR" dirty="0" err="1"/>
              <a:t>API'sini</a:t>
            </a:r>
            <a:r>
              <a:rPr lang="tr-TR" dirty="0"/>
              <a:t> kullanarak doğrudan tarayıcıda çalışmasına izin verir.</a:t>
            </a:r>
          </a:p>
        </p:txBody>
      </p:sp>
      <p:sp>
        <p:nvSpPr>
          <p:cNvPr id="4" name="İçerik Yer Tutucusu 3">
            <a:extLst>
              <a:ext uri="{FF2B5EF4-FFF2-40B4-BE49-F238E27FC236}">
                <a16:creationId xmlns:a16="http://schemas.microsoft.com/office/drawing/2014/main" id="{2F2EEA3B-52CE-4ABF-9B64-4B6E7CED152F}"/>
              </a:ext>
            </a:extLst>
          </p:cNvPr>
          <p:cNvSpPr>
            <a:spLocks noGrp="1"/>
          </p:cNvSpPr>
          <p:nvPr>
            <p:ph sz="half" idx="2"/>
          </p:nvPr>
        </p:nvSpPr>
        <p:spPr/>
        <p:txBody>
          <a:bodyPr/>
          <a:lstStyle/>
          <a:p>
            <a:r>
              <a:rPr lang="tr-TR" dirty="0" err="1"/>
              <a:t>JavaScript'in</a:t>
            </a:r>
            <a:r>
              <a:rPr lang="tr-TR" dirty="0"/>
              <a:t> doğrudan tarayıcıda çalışmasına izin verilmez.</a:t>
            </a:r>
          </a:p>
        </p:txBody>
      </p:sp>
    </p:spTree>
    <p:extLst>
      <p:ext uri="{BB962C8B-B14F-4D97-AF65-F5344CB8AC3E}">
        <p14:creationId xmlns:p14="http://schemas.microsoft.com/office/powerpoint/2010/main" val="1435496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F19A2A-0D42-40B8-81DF-3160C1BF2A3A}"/>
              </a:ext>
            </a:extLst>
          </p:cNvPr>
          <p:cNvSpPr>
            <a:spLocks noGrp="1"/>
          </p:cNvSpPr>
          <p:nvPr>
            <p:ph type="title"/>
          </p:nvPr>
        </p:nvSpPr>
        <p:spPr/>
        <p:txBody>
          <a:bodyPr>
            <a:normAutofit fontScale="90000"/>
          </a:bodyPr>
          <a:lstStyle/>
          <a:p>
            <a:r>
              <a:rPr lang="tr-TR" dirty="0"/>
              <a:t>Tarayıcıyı kullanarak kullanıcının konumunu alma</a:t>
            </a:r>
          </a:p>
        </p:txBody>
      </p:sp>
      <p:sp>
        <p:nvSpPr>
          <p:cNvPr id="3" name="İçerik Yer Tutucusu 2">
            <a:extLst>
              <a:ext uri="{FF2B5EF4-FFF2-40B4-BE49-F238E27FC236}">
                <a16:creationId xmlns:a16="http://schemas.microsoft.com/office/drawing/2014/main" id="{4EAEC5EA-B076-45D4-9326-A42FD687BD16}"/>
              </a:ext>
            </a:extLst>
          </p:cNvPr>
          <p:cNvSpPr>
            <a:spLocks noGrp="1"/>
          </p:cNvSpPr>
          <p:nvPr>
            <p:ph sz="half" idx="1"/>
          </p:nvPr>
        </p:nvSpPr>
        <p:spPr/>
        <p:txBody>
          <a:bodyPr/>
          <a:lstStyle/>
          <a:p>
            <a:r>
              <a:rPr lang="tr-TR" dirty="0"/>
              <a:t>JS </a:t>
            </a:r>
            <a:r>
              <a:rPr lang="tr-TR" dirty="0" err="1"/>
              <a:t>GeoLocation</a:t>
            </a:r>
            <a:r>
              <a:rPr lang="tr-TR" dirty="0"/>
              <a:t> API yardımıyla bir tarayıcı kullanarak bir kullanıcının konumunu kolayca alabilir.</a:t>
            </a:r>
          </a:p>
        </p:txBody>
      </p:sp>
      <p:sp>
        <p:nvSpPr>
          <p:cNvPr id="4" name="İçerik Yer Tutucusu 3">
            <a:extLst>
              <a:ext uri="{FF2B5EF4-FFF2-40B4-BE49-F238E27FC236}">
                <a16:creationId xmlns:a16="http://schemas.microsoft.com/office/drawing/2014/main" id="{F36CF3D4-189B-4C25-84BB-5F627DEE16CA}"/>
              </a:ext>
            </a:extLst>
          </p:cNvPr>
          <p:cNvSpPr>
            <a:spLocks noGrp="1"/>
          </p:cNvSpPr>
          <p:nvPr>
            <p:ph sz="half" idx="2"/>
          </p:nvPr>
        </p:nvSpPr>
        <p:spPr/>
        <p:txBody>
          <a:bodyPr/>
          <a:lstStyle/>
          <a:p>
            <a:r>
              <a:rPr lang="tr-TR" dirty="0"/>
              <a:t>Bir web tarayıcısı kullanılarak kullanıcının gerçek konumu alınamıyor.</a:t>
            </a:r>
          </a:p>
        </p:txBody>
      </p:sp>
    </p:spTree>
    <p:extLst>
      <p:ext uri="{BB962C8B-B14F-4D97-AF65-F5344CB8AC3E}">
        <p14:creationId xmlns:p14="http://schemas.microsoft.com/office/powerpoint/2010/main" val="4488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B36C33-2C4F-49A6-9A38-E36EF606ECFA}"/>
              </a:ext>
            </a:extLst>
          </p:cNvPr>
          <p:cNvSpPr>
            <a:spLocks noGrp="1"/>
          </p:cNvSpPr>
          <p:nvPr>
            <p:ph type="title"/>
          </p:nvPr>
        </p:nvSpPr>
        <p:spPr/>
        <p:txBody>
          <a:bodyPr/>
          <a:lstStyle/>
          <a:p>
            <a:r>
              <a:rPr lang="tr-TR" dirty="0" err="1"/>
              <a:t>Javascript</a:t>
            </a:r>
            <a:endParaRPr lang="tr-TR" dirty="0"/>
          </a:p>
        </p:txBody>
      </p:sp>
      <p:sp>
        <p:nvSpPr>
          <p:cNvPr id="3" name="İçerik Yer Tutucusu 2">
            <a:extLst>
              <a:ext uri="{FF2B5EF4-FFF2-40B4-BE49-F238E27FC236}">
                <a16:creationId xmlns:a16="http://schemas.microsoft.com/office/drawing/2014/main" id="{2109DA87-575C-4C0B-BEFB-B7024E99FE19}"/>
              </a:ext>
            </a:extLst>
          </p:cNvPr>
          <p:cNvSpPr>
            <a:spLocks noGrp="1"/>
          </p:cNvSpPr>
          <p:nvPr>
            <p:ph sz="half" idx="1"/>
          </p:nvPr>
        </p:nvSpPr>
        <p:spPr/>
        <p:txBody>
          <a:bodyPr>
            <a:normAutofit lnSpcReduction="10000"/>
          </a:bodyPr>
          <a:lstStyle/>
          <a:p>
            <a:r>
              <a:rPr lang="tr-TR" b="0" i="0" dirty="0" err="1">
                <a:solidFill>
                  <a:srgbClr val="36344D"/>
                </a:solidFill>
                <a:effectLst/>
                <a:latin typeface="Muli"/>
              </a:rPr>
              <a:t>JavaScript</a:t>
            </a:r>
            <a:r>
              <a:rPr lang="tr-TR" b="0" i="0" dirty="0">
                <a:solidFill>
                  <a:srgbClr val="36344D"/>
                </a:solidFill>
                <a:effectLst/>
                <a:latin typeface="Muli"/>
              </a:rPr>
              <a:t>, web geliştiricilerinin web sayfaları, uygulamalar, sunucular ve hatta oyunlar geliştirirken daha dinamik etkileşimler oluşturmak için yaygın olarak kullandıkları</a:t>
            </a:r>
            <a:r>
              <a:rPr lang="tr-TR" b="1" i="0" dirty="0">
                <a:solidFill>
                  <a:srgbClr val="36344D"/>
                </a:solidFill>
                <a:effectLst/>
                <a:latin typeface="Muli"/>
              </a:rPr>
              <a:t> hafif bir programlama dilidir.</a:t>
            </a:r>
            <a:endParaRPr lang="tr-TR" dirty="0"/>
          </a:p>
        </p:txBody>
      </p:sp>
      <p:sp>
        <p:nvSpPr>
          <p:cNvPr id="4" name="İçerik Yer Tutucusu 3">
            <a:extLst>
              <a:ext uri="{FF2B5EF4-FFF2-40B4-BE49-F238E27FC236}">
                <a16:creationId xmlns:a16="http://schemas.microsoft.com/office/drawing/2014/main" id="{D55FF48D-E3E2-45AE-BD82-84C57FCD785C}"/>
              </a:ext>
            </a:extLst>
          </p:cNvPr>
          <p:cNvSpPr>
            <a:spLocks noGrp="1"/>
          </p:cNvSpPr>
          <p:nvPr>
            <p:ph sz="half" idx="2"/>
          </p:nvPr>
        </p:nvSpPr>
        <p:spPr/>
        <p:txBody>
          <a:bodyPr>
            <a:normAutofit lnSpcReduction="10000"/>
          </a:bodyPr>
          <a:lstStyle/>
          <a:p>
            <a:r>
              <a:rPr lang="tr-TR" b="0" i="0" dirty="0">
                <a:solidFill>
                  <a:srgbClr val="36344D"/>
                </a:solidFill>
                <a:effectLst/>
                <a:latin typeface="Muli"/>
              </a:rPr>
              <a:t>Geliştiriciler genellikle </a:t>
            </a:r>
            <a:r>
              <a:rPr lang="tr-TR" b="1" i="0" dirty="0">
                <a:solidFill>
                  <a:srgbClr val="6747C7"/>
                </a:solidFill>
                <a:effectLst/>
                <a:latin typeface="Muli"/>
              </a:rPr>
              <a:t>HTML</a:t>
            </a:r>
            <a:r>
              <a:rPr lang="tr-TR" b="1" i="0" dirty="0">
                <a:solidFill>
                  <a:srgbClr val="6747C7"/>
                </a:solidFill>
                <a:effectLst/>
                <a:latin typeface="Muli"/>
                <a:hlinkClick r:id="rId2"/>
              </a:rPr>
              <a:t> </a:t>
            </a:r>
            <a:r>
              <a:rPr lang="tr-TR" b="0" i="0" dirty="0">
                <a:solidFill>
                  <a:srgbClr val="36344D"/>
                </a:solidFill>
                <a:effectLst/>
                <a:latin typeface="Muli"/>
              </a:rPr>
              <a:t>ve </a:t>
            </a:r>
            <a:r>
              <a:rPr lang="tr-TR" b="1" i="0" dirty="0" err="1">
                <a:solidFill>
                  <a:srgbClr val="6747C7"/>
                </a:solidFill>
                <a:effectLst/>
                <a:latin typeface="Muli"/>
              </a:rPr>
              <a:t>CSS</a:t>
            </a:r>
            <a:r>
              <a:rPr lang="tr-TR" b="0" i="0" dirty="0" err="1">
                <a:solidFill>
                  <a:srgbClr val="36344D"/>
                </a:solidFill>
                <a:effectLst/>
                <a:latin typeface="Muli"/>
              </a:rPr>
              <a:t>‘nin</a:t>
            </a:r>
            <a:r>
              <a:rPr lang="tr-TR" b="0" i="0" dirty="0">
                <a:solidFill>
                  <a:srgbClr val="36344D"/>
                </a:solidFill>
                <a:effectLst/>
                <a:latin typeface="Muli"/>
              </a:rPr>
              <a:t> yanında </a:t>
            </a:r>
            <a:r>
              <a:rPr lang="tr-TR" b="0" i="0" dirty="0" err="1">
                <a:solidFill>
                  <a:srgbClr val="36344D"/>
                </a:solidFill>
                <a:effectLst/>
                <a:latin typeface="Muli"/>
              </a:rPr>
              <a:t>JavaScript’i</a:t>
            </a:r>
            <a:r>
              <a:rPr lang="tr-TR" b="0" i="0" dirty="0">
                <a:solidFill>
                  <a:srgbClr val="36344D"/>
                </a:solidFill>
                <a:effectLst/>
                <a:latin typeface="Muli"/>
              </a:rPr>
              <a:t> kullanır Komut dosyası dili, HTML öğelerini biçimlendirmede CSS ile iyi çalışır. Bununla birlikte, JS, </a:t>
            </a:r>
            <a:r>
              <a:rPr lang="tr-TR" b="0" i="0" dirty="0" err="1">
                <a:solidFill>
                  <a:srgbClr val="36344D"/>
                </a:solidFill>
                <a:effectLst/>
                <a:latin typeface="Muli"/>
              </a:rPr>
              <a:t>CSS’nin</a:t>
            </a:r>
            <a:r>
              <a:rPr lang="tr-TR" b="0" i="0" dirty="0">
                <a:solidFill>
                  <a:srgbClr val="36344D"/>
                </a:solidFill>
                <a:effectLst/>
                <a:latin typeface="Muli"/>
              </a:rPr>
              <a:t> kendi başına yapamayacağı bir şey olan kullanıcı etkileşimini sürdürür.</a:t>
            </a:r>
            <a:endParaRPr lang="tr-TR" dirty="0"/>
          </a:p>
        </p:txBody>
      </p:sp>
    </p:spTree>
    <p:extLst>
      <p:ext uri="{BB962C8B-B14F-4D97-AF65-F5344CB8AC3E}">
        <p14:creationId xmlns:p14="http://schemas.microsoft.com/office/powerpoint/2010/main" val="1880554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6FE89C-59F6-4D4B-BC45-BBE7723D992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E1B3AC4-2ABB-4918-95B7-DF3348AE747B}"/>
              </a:ext>
            </a:extLst>
          </p:cNvPr>
          <p:cNvSpPr>
            <a:spLocks noGrp="1"/>
          </p:cNvSpPr>
          <p:nvPr>
            <p:ph sz="half" idx="1"/>
          </p:nvPr>
        </p:nvSpPr>
        <p:spPr/>
        <p:txBody>
          <a:bodyPr>
            <a:normAutofit fontScale="92500" lnSpcReduction="20000"/>
          </a:bodyPr>
          <a:lstStyle/>
          <a:p>
            <a:r>
              <a:rPr lang="tr-TR" b="0" i="0" dirty="0">
                <a:solidFill>
                  <a:srgbClr val="1D1E20"/>
                </a:solidFill>
                <a:effectLst/>
                <a:latin typeface="Muli"/>
              </a:rPr>
              <a:t>JS, dinamik web sayfası içeriği oluşturmak için bir betik dilidir. Açılır menüler, hareketli grafikler ve dinamik arka plan renkleri gibi site ziyaretçilerinin web sayfalarıyla etkileşimini geliştirmek için öğeler oluşturur.</a:t>
            </a:r>
            <a:endParaRPr lang="tr-TR" dirty="0"/>
          </a:p>
        </p:txBody>
      </p:sp>
      <p:sp>
        <p:nvSpPr>
          <p:cNvPr id="4" name="İçerik Yer Tutucusu 3">
            <a:extLst>
              <a:ext uri="{FF2B5EF4-FFF2-40B4-BE49-F238E27FC236}">
                <a16:creationId xmlns:a16="http://schemas.microsoft.com/office/drawing/2014/main" id="{55BEE0F2-F9F0-458E-AE36-42CE62118B5E}"/>
              </a:ext>
            </a:extLst>
          </p:cNvPr>
          <p:cNvSpPr>
            <a:spLocks noGrp="1"/>
          </p:cNvSpPr>
          <p:nvPr>
            <p:ph sz="half" idx="2"/>
          </p:nvPr>
        </p:nvSpPr>
        <p:spPr/>
        <p:txBody>
          <a:bodyPr>
            <a:normAutofit fontScale="92500" lnSpcReduction="20000"/>
          </a:bodyPr>
          <a:lstStyle/>
          <a:p>
            <a:pPr algn="l"/>
            <a:r>
              <a:rPr lang="tr-TR" b="0" i="0" dirty="0">
                <a:solidFill>
                  <a:srgbClr val="36344D"/>
                </a:solidFill>
                <a:effectLst/>
                <a:latin typeface="Muli"/>
              </a:rPr>
              <a:t>Betik dilinin ilk sürümleri yalnızca dahili kullanım içindir. Netscape, bunu web tarayıcıları için standart bir özellik olarak </a:t>
            </a:r>
            <a:r>
              <a:rPr lang="tr-TR" b="1" i="0" dirty="0">
                <a:solidFill>
                  <a:srgbClr val="6747C7"/>
                </a:solidFill>
                <a:effectLst/>
                <a:latin typeface="Muli"/>
                <a:hlinkClick r:id="rId2"/>
              </a:rPr>
              <a:t>ECMA </a:t>
            </a:r>
            <a:r>
              <a:rPr lang="tr-TR" b="1" i="0" dirty="0" err="1">
                <a:solidFill>
                  <a:srgbClr val="6747C7"/>
                </a:solidFill>
                <a:effectLst/>
                <a:latin typeface="Muli"/>
                <a:hlinkClick r:id="rId2"/>
              </a:rPr>
              <a:t>International</a:t>
            </a:r>
            <a:r>
              <a:rPr lang="tr-TR" b="0" i="0" dirty="0" err="1">
                <a:solidFill>
                  <a:srgbClr val="36344D"/>
                </a:solidFill>
                <a:effectLst/>
                <a:latin typeface="Muli"/>
              </a:rPr>
              <a:t>‘a</a:t>
            </a:r>
            <a:r>
              <a:rPr lang="tr-TR" b="0" i="0" dirty="0">
                <a:solidFill>
                  <a:srgbClr val="36344D"/>
                </a:solidFill>
                <a:effectLst/>
                <a:latin typeface="Muli"/>
              </a:rPr>
              <a:t> sunduktan sonra </a:t>
            </a:r>
            <a:r>
              <a:rPr lang="tr-TR" b="0" i="0" dirty="0" err="1">
                <a:solidFill>
                  <a:srgbClr val="36344D"/>
                </a:solidFill>
                <a:effectLst/>
                <a:latin typeface="Muli"/>
              </a:rPr>
              <a:t>JavaScript</a:t>
            </a:r>
            <a:r>
              <a:rPr lang="tr-TR" b="0" i="0" dirty="0">
                <a:solidFill>
                  <a:srgbClr val="36344D"/>
                </a:solidFill>
                <a:effectLst/>
                <a:latin typeface="Muli"/>
              </a:rPr>
              <a:t>, </a:t>
            </a:r>
            <a:r>
              <a:rPr lang="tr-TR" b="0" i="0" dirty="0" err="1">
                <a:solidFill>
                  <a:srgbClr val="36344D"/>
                </a:solidFill>
                <a:effectLst/>
                <a:latin typeface="Muli"/>
              </a:rPr>
              <a:t>ECMAScript’in</a:t>
            </a:r>
            <a:r>
              <a:rPr lang="tr-TR" b="0" i="0" dirty="0">
                <a:solidFill>
                  <a:srgbClr val="36344D"/>
                </a:solidFill>
                <a:effectLst/>
                <a:latin typeface="Muli"/>
              </a:rPr>
              <a:t> yayınlanmasına öncülük etti.</a:t>
            </a:r>
          </a:p>
          <a:p>
            <a:pPr algn="l"/>
            <a:r>
              <a:rPr lang="tr-TR" b="0" i="0" dirty="0">
                <a:solidFill>
                  <a:srgbClr val="36344D"/>
                </a:solidFill>
                <a:effectLst/>
                <a:latin typeface="Muli"/>
              </a:rPr>
              <a:t>Web sayfalarının farklı tarayıcılar ve cihazlar arasında birlikte çalışmasını sağlamak için genel amaçlı bir komut dosyası diliydi.</a:t>
            </a:r>
          </a:p>
          <a:p>
            <a:endParaRPr lang="tr-TR" dirty="0"/>
          </a:p>
        </p:txBody>
      </p:sp>
    </p:spTree>
    <p:extLst>
      <p:ext uri="{BB962C8B-B14F-4D97-AF65-F5344CB8AC3E}">
        <p14:creationId xmlns:p14="http://schemas.microsoft.com/office/powerpoint/2010/main" val="142400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9937F7-6D3D-44A8-8C97-E4756DF53E1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8B75CEA-1881-4297-9B55-B161009D8AAB}"/>
              </a:ext>
            </a:extLst>
          </p:cNvPr>
          <p:cNvSpPr>
            <a:spLocks noGrp="1"/>
          </p:cNvSpPr>
          <p:nvPr>
            <p:ph sz="half" idx="1"/>
          </p:nvPr>
        </p:nvSpPr>
        <p:spPr/>
        <p:txBody>
          <a:bodyPr>
            <a:normAutofit fontScale="85000" lnSpcReduction="20000"/>
          </a:bodyPr>
          <a:lstStyle/>
          <a:p>
            <a:pPr algn="l"/>
            <a:r>
              <a:rPr lang="tr-TR" b="0" i="0" dirty="0" err="1">
                <a:solidFill>
                  <a:srgbClr val="36344D"/>
                </a:solidFill>
                <a:effectLst/>
                <a:latin typeface="Muli"/>
              </a:rPr>
              <a:t>JavaScript</a:t>
            </a:r>
            <a:r>
              <a:rPr lang="tr-TR" b="0" i="0" dirty="0">
                <a:solidFill>
                  <a:srgbClr val="36344D"/>
                </a:solidFill>
                <a:effectLst/>
                <a:latin typeface="Muli"/>
              </a:rPr>
              <a:t>, o zamandan beri </a:t>
            </a:r>
            <a:r>
              <a:rPr lang="tr-TR" b="1" i="0" dirty="0" err="1">
                <a:solidFill>
                  <a:srgbClr val="36344D"/>
                </a:solidFill>
                <a:effectLst/>
                <a:latin typeface="Muli"/>
              </a:rPr>
              <a:t>Mozilla</a:t>
            </a:r>
            <a:r>
              <a:rPr lang="tr-TR" b="1" i="0" dirty="0">
                <a:solidFill>
                  <a:srgbClr val="36344D"/>
                </a:solidFill>
                <a:effectLst/>
                <a:latin typeface="Muli"/>
              </a:rPr>
              <a:t> </a:t>
            </a:r>
            <a:r>
              <a:rPr lang="tr-TR" b="1" i="0" dirty="0" err="1">
                <a:solidFill>
                  <a:srgbClr val="36344D"/>
                </a:solidFill>
                <a:effectLst/>
                <a:latin typeface="Muli"/>
              </a:rPr>
              <a:t>Firefox</a:t>
            </a:r>
            <a:r>
              <a:rPr lang="tr-TR" b="0" i="0" dirty="0">
                <a:solidFill>
                  <a:srgbClr val="36344D"/>
                </a:solidFill>
                <a:effectLst/>
                <a:latin typeface="Muli"/>
              </a:rPr>
              <a:t> ve </a:t>
            </a:r>
            <a:r>
              <a:rPr lang="tr-TR" b="1" i="0" dirty="0">
                <a:solidFill>
                  <a:srgbClr val="36344D"/>
                </a:solidFill>
                <a:effectLst/>
                <a:latin typeface="Muli"/>
              </a:rPr>
              <a:t>Google </a:t>
            </a:r>
            <a:r>
              <a:rPr lang="tr-TR" b="1" i="0" dirty="0" err="1">
                <a:solidFill>
                  <a:srgbClr val="36344D"/>
                </a:solidFill>
                <a:effectLst/>
                <a:latin typeface="Muli"/>
              </a:rPr>
              <a:t>Chrome</a:t>
            </a:r>
            <a:r>
              <a:rPr lang="tr-TR" b="0" i="0" dirty="0">
                <a:solidFill>
                  <a:srgbClr val="36344D"/>
                </a:solidFill>
                <a:effectLst/>
                <a:latin typeface="Muli"/>
              </a:rPr>
              <a:t> gibi yeni tarayıcılarla büyümeye devam etti. Hatta </a:t>
            </a:r>
            <a:r>
              <a:rPr lang="tr-TR" b="1" i="0" dirty="0">
                <a:solidFill>
                  <a:srgbClr val="36344D"/>
                </a:solidFill>
                <a:effectLst/>
                <a:latin typeface="Muli"/>
              </a:rPr>
              <a:t>Google </a:t>
            </a:r>
            <a:r>
              <a:rPr lang="tr-TR" b="1" i="0" dirty="0" err="1">
                <a:solidFill>
                  <a:srgbClr val="36344D"/>
                </a:solidFill>
                <a:effectLst/>
                <a:latin typeface="Muli"/>
              </a:rPr>
              <a:t>Chrome</a:t>
            </a:r>
            <a:r>
              <a:rPr lang="tr-TR" b="0" i="0" dirty="0">
                <a:solidFill>
                  <a:srgbClr val="36344D"/>
                </a:solidFill>
                <a:effectLst/>
                <a:latin typeface="Muli"/>
              </a:rPr>
              <a:t>, bayt kodunu yerel makine kodunda derleyen V8 adlı ilk modern JS motorunu geliştirmeye bile başladı.</a:t>
            </a:r>
          </a:p>
          <a:p>
            <a:endParaRPr lang="tr-TR" dirty="0"/>
          </a:p>
        </p:txBody>
      </p:sp>
      <p:sp>
        <p:nvSpPr>
          <p:cNvPr id="4" name="İçerik Yer Tutucusu 3">
            <a:extLst>
              <a:ext uri="{FF2B5EF4-FFF2-40B4-BE49-F238E27FC236}">
                <a16:creationId xmlns:a16="http://schemas.microsoft.com/office/drawing/2014/main" id="{CE084827-D62B-4957-B311-C4A07DA58B63}"/>
              </a:ext>
            </a:extLst>
          </p:cNvPr>
          <p:cNvSpPr>
            <a:spLocks noGrp="1"/>
          </p:cNvSpPr>
          <p:nvPr>
            <p:ph sz="half" idx="2"/>
          </p:nvPr>
        </p:nvSpPr>
        <p:spPr/>
        <p:txBody>
          <a:bodyPr>
            <a:normAutofit fontScale="85000" lnSpcReduction="20000"/>
          </a:bodyPr>
          <a:lstStyle/>
          <a:p>
            <a:pPr algn="l"/>
            <a:r>
              <a:rPr lang="tr-TR" b="0" i="0" dirty="0">
                <a:solidFill>
                  <a:srgbClr val="36344D"/>
                </a:solidFill>
                <a:effectLst/>
                <a:latin typeface="Muli"/>
              </a:rPr>
              <a:t>Günümüzde </a:t>
            </a:r>
            <a:r>
              <a:rPr lang="tr-TR" b="0" i="0" dirty="0" err="1">
                <a:solidFill>
                  <a:srgbClr val="36344D"/>
                </a:solidFill>
                <a:effectLst/>
                <a:latin typeface="Muli"/>
              </a:rPr>
              <a:t>JavaScript</a:t>
            </a:r>
            <a:r>
              <a:rPr lang="tr-TR" b="0" i="0" dirty="0">
                <a:solidFill>
                  <a:srgbClr val="36344D"/>
                </a:solidFill>
                <a:effectLst/>
                <a:latin typeface="Muli"/>
              </a:rPr>
              <a:t>; </a:t>
            </a:r>
            <a:r>
              <a:rPr lang="tr-TR" b="1" dirty="0" err="1">
                <a:solidFill>
                  <a:srgbClr val="6747C7"/>
                </a:solidFill>
                <a:latin typeface="Muli"/>
              </a:rPr>
              <a:t>AngularJS</a:t>
            </a:r>
            <a:r>
              <a:rPr lang="tr-TR" b="0" i="0" dirty="0">
                <a:solidFill>
                  <a:srgbClr val="36344D"/>
                </a:solidFill>
                <a:effectLst/>
                <a:latin typeface="Muli"/>
              </a:rPr>
              <a:t>, </a:t>
            </a:r>
            <a:r>
              <a:rPr lang="tr-TR" b="1" dirty="0" err="1">
                <a:solidFill>
                  <a:srgbClr val="6747C7"/>
                </a:solidFill>
                <a:latin typeface="Muli"/>
              </a:rPr>
              <a:t>Jquery</a:t>
            </a:r>
            <a:r>
              <a:rPr lang="tr-TR" b="1" i="0" dirty="0">
                <a:solidFill>
                  <a:srgbClr val="6747C7"/>
                </a:solidFill>
                <a:effectLst/>
                <a:latin typeface="Muli"/>
                <a:hlinkClick r:id="rId2"/>
              </a:rPr>
              <a:t> </a:t>
            </a:r>
            <a:r>
              <a:rPr lang="tr-TR" b="0" i="0" dirty="0">
                <a:solidFill>
                  <a:srgbClr val="36344D"/>
                </a:solidFill>
                <a:effectLst/>
                <a:latin typeface="Muli"/>
              </a:rPr>
              <a:t>ve </a:t>
            </a:r>
            <a:r>
              <a:rPr lang="tr-TR" b="1" dirty="0" err="1">
                <a:solidFill>
                  <a:srgbClr val="6747C7"/>
                </a:solidFill>
                <a:latin typeface="Muli"/>
              </a:rPr>
              <a:t>ReactJS</a:t>
            </a:r>
            <a:r>
              <a:rPr lang="tr-TR" b="1" dirty="0">
                <a:solidFill>
                  <a:srgbClr val="6747C7"/>
                </a:solidFill>
                <a:latin typeface="Muli"/>
              </a:rPr>
              <a:t> </a:t>
            </a:r>
            <a:r>
              <a:rPr lang="tr-TR" b="0" i="0" dirty="0">
                <a:solidFill>
                  <a:srgbClr val="36344D"/>
                </a:solidFill>
                <a:effectLst/>
                <a:latin typeface="Muli"/>
              </a:rPr>
              <a:t>gibi karmaşık projeleri basitleştirmek için birçok çerçeveye ve kütüphaneye sahiptir.</a:t>
            </a:r>
          </a:p>
          <a:p>
            <a:pPr algn="l"/>
            <a:r>
              <a:rPr lang="tr-TR" b="0" i="0" dirty="0">
                <a:solidFill>
                  <a:srgbClr val="36344D"/>
                </a:solidFill>
                <a:effectLst/>
                <a:latin typeface="Muli"/>
              </a:rPr>
              <a:t>Başlangıçta istemci tarafında çalışan JS uygulaması, Google </a:t>
            </a:r>
            <a:r>
              <a:rPr lang="tr-TR" b="0" i="0" dirty="0" err="1">
                <a:solidFill>
                  <a:srgbClr val="36344D"/>
                </a:solidFill>
                <a:effectLst/>
                <a:latin typeface="Muli"/>
              </a:rPr>
              <a:t>Chrome</a:t>
            </a:r>
            <a:r>
              <a:rPr lang="tr-TR" b="0" i="0" dirty="0">
                <a:solidFill>
                  <a:srgbClr val="36344D"/>
                </a:solidFill>
                <a:effectLst/>
                <a:latin typeface="Muli"/>
              </a:rPr>
              <a:t> </a:t>
            </a:r>
            <a:r>
              <a:rPr lang="tr-TR" b="0" i="0" dirty="0" err="1">
                <a:solidFill>
                  <a:srgbClr val="36344D"/>
                </a:solidFill>
                <a:effectLst/>
                <a:latin typeface="Muli"/>
              </a:rPr>
              <a:t>JavaScript</a:t>
            </a:r>
            <a:r>
              <a:rPr lang="tr-TR" b="0" i="0" dirty="0">
                <a:solidFill>
                  <a:srgbClr val="36344D"/>
                </a:solidFill>
                <a:effectLst/>
                <a:latin typeface="Muli"/>
              </a:rPr>
              <a:t> V8 motorunda oluşturulmuş bir platformlar arası sunucu ortamı olan </a:t>
            </a:r>
            <a:r>
              <a:rPr lang="tr-TR" b="1" i="0" dirty="0" err="1">
                <a:solidFill>
                  <a:srgbClr val="36344D"/>
                </a:solidFill>
                <a:effectLst/>
                <a:latin typeface="Muli"/>
              </a:rPr>
              <a:t>Node.js</a:t>
            </a:r>
            <a:r>
              <a:rPr lang="tr-TR" b="0" i="0" dirty="0" err="1">
                <a:solidFill>
                  <a:srgbClr val="36344D"/>
                </a:solidFill>
                <a:effectLst/>
                <a:latin typeface="Muli"/>
              </a:rPr>
              <a:t>‘nin</a:t>
            </a:r>
            <a:r>
              <a:rPr lang="tr-TR" b="0" i="0" dirty="0">
                <a:solidFill>
                  <a:srgbClr val="36344D"/>
                </a:solidFill>
                <a:effectLst/>
                <a:latin typeface="Muli"/>
              </a:rPr>
              <a:t> geliştirilmesinden sonra sunucu tarafında dallara ayrıldı.</a:t>
            </a:r>
          </a:p>
          <a:p>
            <a:endParaRPr lang="tr-TR" dirty="0"/>
          </a:p>
        </p:txBody>
      </p:sp>
    </p:spTree>
    <p:extLst>
      <p:ext uri="{BB962C8B-B14F-4D97-AF65-F5344CB8AC3E}">
        <p14:creationId xmlns:p14="http://schemas.microsoft.com/office/powerpoint/2010/main" val="3101481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5A826A-4201-4630-B954-CD03FBB48BD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17CB0E8B-02C8-48F4-8432-1A471531D4CB}"/>
              </a:ext>
            </a:extLst>
          </p:cNvPr>
          <p:cNvSpPr>
            <a:spLocks noGrp="1"/>
          </p:cNvSpPr>
          <p:nvPr>
            <p:ph sz="half" idx="1"/>
          </p:nvPr>
        </p:nvSpPr>
        <p:spPr/>
        <p:txBody>
          <a:bodyPr>
            <a:normAutofit lnSpcReduction="10000"/>
          </a:bodyPr>
          <a:lstStyle/>
          <a:p>
            <a:r>
              <a:rPr lang="tr-TR" b="0" i="0" dirty="0" err="1">
                <a:solidFill>
                  <a:srgbClr val="36344D"/>
                </a:solidFill>
                <a:effectLst/>
                <a:latin typeface="Muli"/>
              </a:rPr>
              <a:t>JavaScript</a:t>
            </a:r>
            <a:r>
              <a:rPr lang="tr-TR" b="0" i="0" dirty="0">
                <a:solidFill>
                  <a:srgbClr val="36344D"/>
                </a:solidFill>
                <a:effectLst/>
                <a:latin typeface="Muli"/>
              </a:rPr>
              <a:t>, HTML içeriğini ve öznitelik değerlerini önce web sayfasını yeniden yüklemeden değiştirmenize olanak tanır. Bunun nedeni </a:t>
            </a:r>
            <a:r>
              <a:rPr lang="tr-TR" b="0" i="0" dirty="0" err="1">
                <a:solidFill>
                  <a:srgbClr val="36344D"/>
                </a:solidFill>
                <a:effectLst/>
                <a:latin typeface="Muli"/>
              </a:rPr>
              <a:t>JavaScript’in</a:t>
            </a:r>
            <a:r>
              <a:rPr lang="tr-TR" b="0" i="0" dirty="0">
                <a:solidFill>
                  <a:srgbClr val="36344D"/>
                </a:solidFill>
                <a:effectLst/>
                <a:latin typeface="Muli"/>
              </a:rPr>
              <a:t> aşağıdaki veri türlerini desteklemesidir:</a:t>
            </a:r>
            <a:endParaRPr lang="tr-TR" dirty="0"/>
          </a:p>
        </p:txBody>
      </p:sp>
      <p:sp>
        <p:nvSpPr>
          <p:cNvPr id="4" name="İçerik Yer Tutucusu 3">
            <a:extLst>
              <a:ext uri="{FF2B5EF4-FFF2-40B4-BE49-F238E27FC236}">
                <a16:creationId xmlns:a16="http://schemas.microsoft.com/office/drawing/2014/main" id="{97FF2DD6-B703-486A-84CD-9045B0759460}"/>
              </a:ext>
            </a:extLst>
          </p:cNvPr>
          <p:cNvSpPr>
            <a:spLocks noGrp="1"/>
          </p:cNvSpPr>
          <p:nvPr>
            <p:ph sz="half" idx="2"/>
          </p:nvPr>
        </p:nvSpPr>
        <p:spPr/>
        <p:txBody>
          <a:bodyPr>
            <a:normAutofit lnSpcReduction="10000"/>
          </a:bodyPr>
          <a:lstStyle/>
          <a:p>
            <a:pPr algn="l">
              <a:buFont typeface="Arial" panose="020B0604020202020204" pitchFamily="34" charset="0"/>
              <a:buChar char="•"/>
            </a:pPr>
            <a:r>
              <a:rPr lang="tr-TR" b="1" i="0" dirty="0" err="1">
                <a:solidFill>
                  <a:srgbClr val="36344D"/>
                </a:solidFill>
                <a:effectLst/>
                <a:latin typeface="Muli"/>
              </a:rPr>
              <a:t>String</a:t>
            </a:r>
            <a:r>
              <a:rPr lang="tr-TR" b="0" i="0" dirty="0">
                <a:solidFill>
                  <a:srgbClr val="36344D"/>
                </a:solidFill>
                <a:effectLst/>
                <a:latin typeface="Muli"/>
              </a:rPr>
              <a:t> (metin)‒ tırnak içine yazılan </a:t>
            </a:r>
            <a:r>
              <a:rPr lang="tr-TR" b="0" i="0" dirty="0" err="1">
                <a:solidFill>
                  <a:srgbClr val="36344D"/>
                </a:solidFill>
                <a:effectLst/>
                <a:latin typeface="Muli"/>
              </a:rPr>
              <a:t>metinsel</a:t>
            </a:r>
            <a:r>
              <a:rPr lang="tr-TR" b="0" i="0" dirty="0">
                <a:solidFill>
                  <a:srgbClr val="36344D"/>
                </a:solidFill>
                <a:effectLst/>
                <a:latin typeface="Muli"/>
              </a:rPr>
              <a:t> verilerden oluşur. Örneğin, </a:t>
            </a:r>
            <a:r>
              <a:rPr lang="tr-TR" b="1" i="0" dirty="0">
                <a:solidFill>
                  <a:srgbClr val="36344D"/>
                </a:solidFill>
                <a:effectLst/>
                <a:latin typeface="Muli"/>
              </a:rPr>
              <a:t>“Merhaba dünya”</a:t>
            </a:r>
            <a:r>
              <a:rPr lang="tr-TR" b="0" i="0" dirty="0">
                <a:solidFill>
                  <a:srgbClr val="36344D"/>
                </a:solidFill>
                <a:effectLst/>
                <a:latin typeface="Muli"/>
              </a:rPr>
              <a:t>, </a:t>
            </a:r>
            <a:r>
              <a:rPr lang="tr-TR" b="1" i="0" dirty="0">
                <a:solidFill>
                  <a:srgbClr val="36344D"/>
                </a:solidFill>
                <a:effectLst/>
                <a:latin typeface="Muli"/>
              </a:rPr>
              <a:t>‘Merhaba dünya</a:t>
            </a:r>
            <a:r>
              <a:rPr lang="tr-TR" b="0" i="0" dirty="0">
                <a:solidFill>
                  <a:srgbClr val="36344D"/>
                </a:solidFill>
                <a:effectLst/>
                <a:latin typeface="Muli"/>
              </a:rPr>
              <a:t>‘ ve </a:t>
            </a:r>
            <a:r>
              <a:rPr lang="tr-TR" b="1" i="0" dirty="0">
                <a:solidFill>
                  <a:srgbClr val="36344D"/>
                </a:solidFill>
                <a:effectLst/>
                <a:latin typeface="Muli"/>
              </a:rPr>
              <a:t>“‘Merhaba dünya’ metnini görüntüle”</a:t>
            </a:r>
            <a:r>
              <a:rPr lang="tr-TR" b="0" i="0" dirty="0">
                <a:solidFill>
                  <a:srgbClr val="36344D"/>
                </a:solidFill>
                <a:effectLst/>
                <a:latin typeface="Muli"/>
              </a:rPr>
              <a:t>.</a:t>
            </a:r>
          </a:p>
          <a:p>
            <a:pPr algn="l">
              <a:buFont typeface="Arial" panose="020B0604020202020204" pitchFamily="34" charset="0"/>
              <a:buChar char="•"/>
            </a:pPr>
            <a:r>
              <a:rPr lang="tr-TR" b="1" i="0" dirty="0">
                <a:solidFill>
                  <a:srgbClr val="36344D"/>
                </a:solidFill>
                <a:effectLst/>
                <a:latin typeface="Muli"/>
              </a:rPr>
              <a:t>Sayı</a:t>
            </a:r>
            <a:r>
              <a:rPr lang="tr-TR" b="0" i="0" dirty="0">
                <a:solidFill>
                  <a:srgbClr val="36344D"/>
                </a:solidFill>
                <a:effectLst/>
                <a:latin typeface="Muli"/>
              </a:rPr>
              <a:t>‒ (2^53 – 1) ile -(2^53 – 1) arasındaki tamsayı ve kayan noktalı sayıları kapsar.</a:t>
            </a:r>
          </a:p>
          <a:p>
            <a:endParaRPr lang="tr-TR" dirty="0"/>
          </a:p>
        </p:txBody>
      </p:sp>
    </p:spTree>
    <p:extLst>
      <p:ext uri="{BB962C8B-B14F-4D97-AF65-F5344CB8AC3E}">
        <p14:creationId xmlns:p14="http://schemas.microsoft.com/office/powerpoint/2010/main" val="1031945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6DCAED-45C9-4861-BB88-61194B7857C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4EE93F7-86EE-4612-9455-01F48DC14442}"/>
              </a:ext>
            </a:extLst>
          </p:cNvPr>
          <p:cNvSpPr>
            <a:spLocks noGrp="1"/>
          </p:cNvSpPr>
          <p:nvPr>
            <p:ph sz="half" idx="1"/>
          </p:nvPr>
        </p:nvSpPr>
        <p:spPr/>
        <p:txBody>
          <a:bodyPr>
            <a:normAutofit lnSpcReduction="10000"/>
          </a:bodyPr>
          <a:lstStyle/>
          <a:p>
            <a:pPr algn="l">
              <a:buFont typeface="Arial" panose="020B0604020202020204" pitchFamily="34" charset="0"/>
              <a:buChar char="•"/>
            </a:pPr>
            <a:r>
              <a:rPr lang="tr-TR" b="1" i="0" dirty="0" err="1">
                <a:solidFill>
                  <a:srgbClr val="36344D"/>
                </a:solidFill>
                <a:effectLst/>
                <a:latin typeface="Muli"/>
              </a:rPr>
              <a:t>Boolean</a:t>
            </a:r>
            <a:r>
              <a:rPr lang="tr-TR" b="0" i="0" dirty="0">
                <a:solidFill>
                  <a:srgbClr val="36344D"/>
                </a:solidFill>
                <a:effectLst/>
                <a:latin typeface="Muli"/>
              </a:rPr>
              <a:t> ‒  </a:t>
            </a:r>
            <a:r>
              <a:rPr lang="tr-TR" b="1" i="0" dirty="0" err="1">
                <a:solidFill>
                  <a:srgbClr val="36344D"/>
                </a:solidFill>
                <a:effectLst/>
                <a:latin typeface="Muli"/>
              </a:rPr>
              <a:t>true</a:t>
            </a:r>
            <a:r>
              <a:rPr lang="tr-TR" b="0" i="0" dirty="0">
                <a:solidFill>
                  <a:srgbClr val="36344D"/>
                </a:solidFill>
                <a:effectLst/>
                <a:latin typeface="Muli"/>
              </a:rPr>
              <a:t> ve </a:t>
            </a:r>
            <a:r>
              <a:rPr lang="tr-TR" b="1" i="0" dirty="0" err="1">
                <a:solidFill>
                  <a:srgbClr val="36344D"/>
                </a:solidFill>
                <a:effectLst/>
                <a:latin typeface="Muli"/>
              </a:rPr>
              <a:t>false</a:t>
            </a:r>
            <a:r>
              <a:rPr lang="tr-TR" b="0" i="0" dirty="0">
                <a:solidFill>
                  <a:srgbClr val="36344D"/>
                </a:solidFill>
                <a:effectLst/>
                <a:latin typeface="Muli"/>
              </a:rPr>
              <a:t> değerlerine sahip mantıksal veri türleridir..</a:t>
            </a:r>
          </a:p>
          <a:p>
            <a:pPr algn="l">
              <a:buFont typeface="Arial" panose="020B0604020202020204" pitchFamily="34" charset="0"/>
              <a:buChar char="•"/>
            </a:pPr>
            <a:r>
              <a:rPr lang="tr-TR" b="1" i="0" dirty="0" err="1">
                <a:solidFill>
                  <a:srgbClr val="36344D"/>
                </a:solidFill>
                <a:effectLst/>
                <a:latin typeface="Muli"/>
              </a:rPr>
              <a:t>BigInt</a:t>
            </a:r>
            <a:r>
              <a:rPr lang="tr-TR" b="0" i="0" dirty="0">
                <a:solidFill>
                  <a:srgbClr val="36344D"/>
                </a:solidFill>
                <a:effectLst/>
                <a:latin typeface="Muli"/>
              </a:rPr>
              <a:t> ‒ keyfi uzunluktaki tamsayı verilerini temsil eder.</a:t>
            </a:r>
          </a:p>
          <a:p>
            <a:pPr algn="l">
              <a:buFont typeface="Arial" panose="020B0604020202020204" pitchFamily="34" charset="0"/>
              <a:buChar char="•"/>
            </a:pPr>
            <a:r>
              <a:rPr lang="tr-TR" b="1" i="0" dirty="0" err="1">
                <a:solidFill>
                  <a:srgbClr val="36344D"/>
                </a:solidFill>
                <a:effectLst/>
                <a:latin typeface="Muli"/>
              </a:rPr>
              <a:t>Null</a:t>
            </a:r>
            <a:r>
              <a:rPr lang="tr-TR" b="0" i="0" dirty="0">
                <a:solidFill>
                  <a:srgbClr val="36344D"/>
                </a:solidFill>
                <a:effectLst/>
                <a:latin typeface="Muli"/>
              </a:rPr>
              <a:t> ‒ boş bir değer içerir.</a:t>
            </a:r>
          </a:p>
          <a:p>
            <a:endParaRPr lang="tr-TR" dirty="0"/>
          </a:p>
        </p:txBody>
      </p:sp>
      <p:sp>
        <p:nvSpPr>
          <p:cNvPr id="4" name="İçerik Yer Tutucusu 3">
            <a:extLst>
              <a:ext uri="{FF2B5EF4-FFF2-40B4-BE49-F238E27FC236}">
                <a16:creationId xmlns:a16="http://schemas.microsoft.com/office/drawing/2014/main" id="{CFA22FEA-FA7D-420A-892A-1F4FCB0A19DC}"/>
              </a:ext>
            </a:extLst>
          </p:cNvPr>
          <p:cNvSpPr>
            <a:spLocks noGrp="1"/>
          </p:cNvSpPr>
          <p:nvPr>
            <p:ph sz="half" idx="2"/>
          </p:nvPr>
        </p:nvSpPr>
        <p:spPr/>
        <p:txBody>
          <a:bodyPr>
            <a:normAutofit lnSpcReduction="10000"/>
          </a:bodyPr>
          <a:lstStyle/>
          <a:p>
            <a:pPr algn="l">
              <a:buFont typeface="Arial" panose="020B0604020202020204" pitchFamily="34" charset="0"/>
              <a:buChar char="•"/>
            </a:pPr>
            <a:r>
              <a:rPr lang="tr-TR" b="1" i="0" dirty="0" err="1">
                <a:solidFill>
                  <a:srgbClr val="36344D"/>
                </a:solidFill>
                <a:effectLst/>
                <a:latin typeface="Muli"/>
              </a:rPr>
              <a:t>Undefined</a:t>
            </a:r>
            <a:r>
              <a:rPr lang="tr-TR" b="0" i="0" dirty="0">
                <a:solidFill>
                  <a:srgbClr val="36344D"/>
                </a:solidFill>
                <a:effectLst/>
                <a:latin typeface="Muli"/>
              </a:rPr>
              <a:t> ‒ bildirilen ancak atanmamış değişkenleri içerir.</a:t>
            </a:r>
          </a:p>
          <a:p>
            <a:pPr algn="l">
              <a:buFont typeface="Arial" panose="020B0604020202020204" pitchFamily="34" charset="0"/>
              <a:buChar char="•"/>
            </a:pPr>
            <a:r>
              <a:rPr lang="tr-TR" b="1" i="0" dirty="0" err="1">
                <a:solidFill>
                  <a:srgbClr val="36344D"/>
                </a:solidFill>
                <a:effectLst/>
                <a:latin typeface="Muli"/>
              </a:rPr>
              <a:t>Symbol</a:t>
            </a:r>
            <a:r>
              <a:rPr lang="tr-TR" b="0" i="0" dirty="0">
                <a:solidFill>
                  <a:srgbClr val="36344D"/>
                </a:solidFill>
                <a:effectLst/>
                <a:latin typeface="Muli"/>
              </a:rPr>
              <a:t> ‒ nesneler için benzersiz tanımlayıcılar sağlar.</a:t>
            </a:r>
          </a:p>
          <a:p>
            <a:pPr algn="l">
              <a:buFont typeface="Arial" panose="020B0604020202020204" pitchFamily="34" charset="0"/>
              <a:buChar char="•"/>
            </a:pPr>
            <a:r>
              <a:rPr lang="tr-TR" b="1" i="0" dirty="0">
                <a:solidFill>
                  <a:srgbClr val="36344D"/>
                </a:solidFill>
                <a:effectLst/>
                <a:latin typeface="Muli"/>
              </a:rPr>
              <a:t>Object</a:t>
            </a:r>
            <a:r>
              <a:rPr lang="tr-TR" b="0" i="0" dirty="0">
                <a:solidFill>
                  <a:srgbClr val="36344D"/>
                </a:solidFill>
                <a:effectLst/>
                <a:latin typeface="Muli"/>
              </a:rPr>
              <a:t> ‒ kaşlı ayraçlarla yazılmış karmaşık veri yapıları için. Örneğin, </a:t>
            </a:r>
            <a:r>
              <a:rPr lang="tr-TR" b="1" i="0" dirty="0">
                <a:solidFill>
                  <a:srgbClr val="36344D"/>
                </a:solidFill>
                <a:effectLst/>
                <a:latin typeface="Muli"/>
              </a:rPr>
              <a:t>{</a:t>
            </a:r>
            <a:r>
              <a:rPr lang="tr-TR" b="1" i="0" dirty="0" err="1">
                <a:solidFill>
                  <a:srgbClr val="36344D"/>
                </a:solidFill>
                <a:effectLst/>
                <a:latin typeface="Muli"/>
              </a:rPr>
              <a:t>item</a:t>
            </a:r>
            <a:r>
              <a:rPr lang="tr-TR" b="1" i="0" dirty="0">
                <a:solidFill>
                  <a:srgbClr val="36344D"/>
                </a:solidFill>
                <a:effectLst/>
                <a:latin typeface="Muli"/>
              </a:rPr>
              <a:t>:”Kitap”, </a:t>
            </a:r>
            <a:r>
              <a:rPr lang="tr-TR" b="1" i="0" dirty="0" err="1">
                <a:solidFill>
                  <a:srgbClr val="36344D"/>
                </a:solidFill>
                <a:effectLst/>
                <a:latin typeface="Muli"/>
              </a:rPr>
              <a:t>information</a:t>
            </a:r>
            <a:r>
              <a:rPr lang="tr-TR" b="1" i="0" dirty="0">
                <a:solidFill>
                  <a:srgbClr val="36344D"/>
                </a:solidFill>
                <a:effectLst/>
                <a:latin typeface="Muli"/>
              </a:rPr>
              <a:t>:”biyografi”}</a:t>
            </a:r>
            <a:r>
              <a:rPr lang="tr-TR" b="0" i="0" dirty="0">
                <a:solidFill>
                  <a:srgbClr val="36344D"/>
                </a:solidFill>
                <a:effectLst/>
                <a:latin typeface="Muli"/>
              </a:rPr>
              <a:t>.</a:t>
            </a:r>
          </a:p>
          <a:p>
            <a:endParaRPr lang="tr-TR" dirty="0"/>
          </a:p>
        </p:txBody>
      </p:sp>
    </p:spTree>
    <p:extLst>
      <p:ext uri="{BB962C8B-B14F-4D97-AF65-F5344CB8AC3E}">
        <p14:creationId xmlns:p14="http://schemas.microsoft.com/office/powerpoint/2010/main" val="3935438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41BA90-A914-4463-B75E-ECCADBE10518}"/>
              </a:ext>
            </a:extLst>
          </p:cNvPr>
          <p:cNvSpPr>
            <a:spLocks noGrp="1"/>
          </p:cNvSpPr>
          <p:nvPr>
            <p:ph type="title"/>
          </p:nvPr>
        </p:nvSpPr>
        <p:spPr/>
        <p:txBody>
          <a:bodyPr>
            <a:normAutofit fontScale="90000"/>
          </a:bodyPr>
          <a:lstStyle/>
          <a:p>
            <a:r>
              <a:rPr lang="tr-TR" b="1" i="0" dirty="0" err="1">
                <a:solidFill>
                  <a:srgbClr val="2F1C6A"/>
                </a:solidFill>
                <a:effectLst/>
                <a:latin typeface="Muli"/>
              </a:rPr>
              <a:t>JavaScript</a:t>
            </a:r>
            <a:r>
              <a:rPr lang="tr-TR" b="1" i="0" dirty="0">
                <a:solidFill>
                  <a:srgbClr val="2F1C6A"/>
                </a:solidFill>
                <a:effectLst/>
                <a:latin typeface="Muli"/>
              </a:rPr>
              <a:t> Niçin Harikadır?</a:t>
            </a:r>
            <a:br>
              <a:rPr lang="tr-TR" b="1" i="0" dirty="0">
                <a:solidFill>
                  <a:srgbClr val="2F1C6A"/>
                </a:solidFill>
                <a:effectLst/>
                <a:latin typeface="Muli"/>
              </a:rPr>
            </a:br>
            <a:endParaRPr lang="tr-TR" dirty="0"/>
          </a:p>
        </p:txBody>
      </p:sp>
      <p:sp>
        <p:nvSpPr>
          <p:cNvPr id="3" name="İçerik Yer Tutucusu 2">
            <a:extLst>
              <a:ext uri="{FF2B5EF4-FFF2-40B4-BE49-F238E27FC236}">
                <a16:creationId xmlns:a16="http://schemas.microsoft.com/office/drawing/2014/main" id="{A795A280-20FB-4D40-8373-D41BE80CD4E7}"/>
              </a:ext>
            </a:extLst>
          </p:cNvPr>
          <p:cNvSpPr>
            <a:spLocks noGrp="1"/>
          </p:cNvSpPr>
          <p:nvPr>
            <p:ph sz="half" idx="1"/>
          </p:nvPr>
        </p:nvSpPr>
        <p:spPr/>
        <p:txBody>
          <a:bodyPr>
            <a:normAutofit fontScale="85000" lnSpcReduction="20000"/>
          </a:bodyPr>
          <a:lstStyle/>
          <a:p>
            <a:pPr algn="l">
              <a:buFont typeface="Arial" panose="020B0604020202020204" pitchFamily="34" charset="0"/>
              <a:buChar char="•"/>
            </a:pPr>
            <a:r>
              <a:rPr lang="tr-TR" b="1" i="0" dirty="0">
                <a:solidFill>
                  <a:srgbClr val="36344D"/>
                </a:solidFill>
                <a:effectLst/>
                <a:latin typeface="Muli"/>
              </a:rPr>
              <a:t>Basitlik </a:t>
            </a:r>
            <a:r>
              <a:rPr lang="tr-TR" b="0" i="0" dirty="0">
                <a:solidFill>
                  <a:srgbClr val="36344D"/>
                </a:solidFill>
                <a:effectLst/>
                <a:latin typeface="Muli"/>
              </a:rPr>
              <a:t>‒ basit bir yapıya sahip olması </a:t>
            </a:r>
            <a:r>
              <a:rPr lang="tr-TR" b="0" i="0" dirty="0" err="1">
                <a:solidFill>
                  <a:srgbClr val="36344D"/>
                </a:solidFill>
                <a:effectLst/>
                <a:latin typeface="Muli"/>
              </a:rPr>
              <a:t>JavaScript’in</a:t>
            </a:r>
            <a:r>
              <a:rPr lang="tr-TR" b="0" i="0" dirty="0">
                <a:solidFill>
                  <a:srgbClr val="36344D"/>
                </a:solidFill>
                <a:effectLst/>
                <a:latin typeface="Muli"/>
              </a:rPr>
              <a:t> </a:t>
            </a:r>
            <a:r>
              <a:rPr lang="tr-TR" b="1" i="0" dirty="0">
                <a:solidFill>
                  <a:srgbClr val="36344D"/>
                </a:solidFill>
                <a:effectLst/>
                <a:latin typeface="Muli"/>
              </a:rPr>
              <a:t>öğrenilmesini ve uygulanmasını kolaylaştırır </a:t>
            </a:r>
            <a:r>
              <a:rPr lang="tr-TR" b="0" i="0" dirty="0">
                <a:solidFill>
                  <a:srgbClr val="36344D"/>
                </a:solidFill>
                <a:effectLst/>
                <a:latin typeface="Muli"/>
              </a:rPr>
              <a:t>ve diğer bazı dillerden daha hızlı çalışır. Hataları tespit etmek ve düzeltmek de kolaydır.</a:t>
            </a:r>
          </a:p>
          <a:p>
            <a:pPr algn="l">
              <a:buFont typeface="Arial" panose="020B0604020202020204" pitchFamily="34" charset="0"/>
              <a:buChar char="•"/>
            </a:pPr>
            <a:r>
              <a:rPr lang="tr-TR" b="1" i="0" dirty="0">
                <a:solidFill>
                  <a:srgbClr val="36344D"/>
                </a:solidFill>
                <a:effectLst/>
                <a:latin typeface="Muli"/>
              </a:rPr>
              <a:t>Hız </a:t>
            </a:r>
            <a:r>
              <a:rPr lang="tr-TR" b="0" i="0" dirty="0">
                <a:solidFill>
                  <a:srgbClr val="36344D"/>
                </a:solidFill>
                <a:effectLst/>
                <a:latin typeface="Muli"/>
              </a:rPr>
              <a:t>‒ JS, komut dosyalarını önce bir sunucuya bağlanmadan veya bir derleyiciye ihtiyaç duymadan doğrudan web tarayıcısı içinde yürütür. Ek olarak, çoğu büyük tarayıcı, program yürütme sırasında </a:t>
            </a:r>
            <a:r>
              <a:rPr lang="tr-TR" b="0" i="0" dirty="0" err="1">
                <a:solidFill>
                  <a:srgbClr val="36344D"/>
                </a:solidFill>
                <a:effectLst/>
                <a:latin typeface="Muli"/>
              </a:rPr>
              <a:t>JavaScript’in</a:t>
            </a:r>
            <a:r>
              <a:rPr lang="tr-TR" b="0" i="0" dirty="0">
                <a:solidFill>
                  <a:srgbClr val="36344D"/>
                </a:solidFill>
                <a:effectLst/>
                <a:latin typeface="Muli"/>
              </a:rPr>
              <a:t> kod derlemesine izin verir.</a:t>
            </a:r>
          </a:p>
          <a:p>
            <a:endParaRPr lang="tr-TR" dirty="0"/>
          </a:p>
        </p:txBody>
      </p:sp>
      <p:sp>
        <p:nvSpPr>
          <p:cNvPr id="4" name="İçerik Yer Tutucusu 3">
            <a:extLst>
              <a:ext uri="{FF2B5EF4-FFF2-40B4-BE49-F238E27FC236}">
                <a16:creationId xmlns:a16="http://schemas.microsoft.com/office/drawing/2014/main" id="{BEAE612C-2B8E-4A1E-9A8E-92A90D20A569}"/>
              </a:ext>
            </a:extLst>
          </p:cNvPr>
          <p:cNvSpPr>
            <a:spLocks noGrp="1"/>
          </p:cNvSpPr>
          <p:nvPr>
            <p:ph sz="half" idx="2"/>
          </p:nvPr>
        </p:nvSpPr>
        <p:spPr/>
        <p:txBody>
          <a:bodyPr>
            <a:normAutofit fontScale="85000" lnSpcReduction="20000"/>
          </a:bodyPr>
          <a:lstStyle/>
          <a:p>
            <a:pPr algn="l">
              <a:buFont typeface="Arial" panose="020B0604020202020204" pitchFamily="34" charset="0"/>
              <a:buChar char="•"/>
            </a:pPr>
            <a:r>
              <a:rPr lang="tr-TR" b="1" i="0" dirty="0">
                <a:solidFill>
                  <a:srgbClr val="36344D"/>
                </a:solidFill>
                <a:effectLst/>
                <a:latin typeface="Muli"/>
              </a:rPr>
              <a:t>Çok yönlülük</a:t>
            </a:r>
            <a:r>
              <a:rPr lang="tr-TR" b="0" i="0" dirty="0">
                <a:solidFill>
                  <a:srgbClr val="36344D"/>
                </a:solidFill>
                <a:effectLst/>
                <a:latin typeface="Muli"/>
              </a:rPr>
              <a:t> ‒ JS, PHP, </a:t>
            </a:r>
            <a:r>
              <a:rPr lang="tr-TR" b="0" i="0" dirty="0" err="1">
                <a:solidFill>
                  <a:srgbClr val="36344D"/>
                </a:solidFill>
                <a:effectLst/>
                <a:latin typeface="Muli"/>
              </a:rPr>
              <a:t>Perl</a:t>
            </a:r>
            <a:r>
              <a:rPr lang="tr-TR" b="0" i="0" dirty="0">
                <a:solidFill>
                  <a:srgbClr val="36344D"/>
                </a:solidFill>
                <a:effectLst/>
                <a:latin typeface="Muli"/>
              </a:rPr>
              <a:t> ve Java gibi diğer dillerle uyumludur. Ayrıca veri bilimi ve makine öğrenimini geliştiriciler için erişilebilir hale getirir.</a:t>
            </a:r>
          </a:p>
          <a:p>
            <a:pPr algn="l">
              <a:buFont typeface="Arial" panose="020B0604020202020204" pitchFamily="34" charset="0"/>
              <a:buChar char="•"/>
            </a:pPr>
            <a:r>
              <a:rPr lang="tr-TR" b="1" i="0" dirty="0">
                <a:solidFill>
                  <a:srgbClr val="36344D"/>
                </a:solidFill>
                <a:effectLst/>
                <a:latin typeface="Muli"/>
              </a:rPr>
              <a:t>Popülarite</a:t>
            </a:r>
            <a:r>
              <a:rPr lang="tr-TR" b="0" i="0" dirty="0">
                <a:solidFill>
                  <a:srgbClr val="36344D"/>
                </a:solidFill>
                <a:effectLst/>
                <a:latin typeface="Muli"/>
              </a:rPr>
              <a:t> ‒ Sınırlı teknik beceri ve </a:t>
            </a:r>
            <a:r>
              <a:rPr lang="tr-TR" b="0" i="0" dirty="0" err="1">
                <a:solidFill>
                  <a:srgbClr val="36344D"/>
                </a:solidFill>
                <a:effectLst/>
                <a:latin typeface="Muli"/>
              </a:rPr>
              <a:t>JavaScript</a:t>
            </a:r>
            <a:r>
              <a:rPr lang="tr-TR" b="0" i="0" dirty="0">
                <a:solidFill>
                  <a:srgbClr val="36344D"/>
                </a:solidFill>
                <a:effectLst/>
                <a:latin typeface="Muli"/>
              </a:rPr>
              <a:t> bilgisine sahip yeni başlayanlara yardımcı olacak çok sayıda kaynak ve forum mevcuttur.</a:t>
            </a:r>
          </a:p>
          <a:p>
            <a:endParaRPr lang="tr-TR" dirty="0"/>
          </a:p>
        </p:txBody>
      </p:sp>
    </p:spTree>
    <p:extLst>
      <p:ext uri="{BB962C8B-B14F-4D97-AF65-F5344CB8AC3E}">
        <p14:creationId xmlns:p14="http://schemas.microsoft.com/office/powerpoint/2010/main" val="4075559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E34A5B-B5E0-45D3-8049-28967DF5F42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F74F099-5915-47F2-B8C6-809705A6EBDA}"/>
              </a:ext>
            </a:extLst>
          </p:cNvPr>
          <p:cNvSpPr>
            <a:spLocks noGrp="1"/>
          </p:cNvSpPr>
          <p:nvPr>
            <p:ph sz="half" idx="1"/>
          </p:nvPr>
        </p:nvSpPr>
        <p:spPr/>
        <p:txBody>
          <a:bodyPr/>
          <a:lstStyle/>
          <a:p>
            <a:r>
              <a:rPr lang="tr-TR" b="1" i="0" dirty="0">
                <a:solidFill>
                  <a:srgbClr val="36344D"/>
                </a:solidFill>
                <a:effectLst/>
                <a:latin typeface="Muli"/>
              </a:rPr>
              <a:t>Sunucu yükü </a:t>
            </a:r>
            <a:r>
              <a:rPr lang="tr-TR" b="0" i="0" dirty="0">
                <a:solidFill>
                  <a:srgbClr val="36344D"/>
                </a:solidFill>
                <a:effectLst/>
                <a:latin typeface="Muli"/>
              </a:rPr>
              <a:t>‒ İstemci tarafında çalışmanın bir başka avantajı da </a:t>
            </a:r>
            <a:r>
              <a:rPr lang="tr-TR" b="0" i="0" dirty="0" err="1">
                <a:solidFill>
                  <a:srgbClr val="36344D"/>
                </a:solidFill>
                <a:effectLst/>
                <a:latin typeface="Muli"/>
              </a:rPr>
              <a:t>JavaScript’in</a:t>
            </a:r>
            <a:r>
              <a:rPr lang="tr-TR" b="0" i="0" dirty="0">
                <a:solidFill>
                  <a:srgbClr val="36344D"/>
                </a:solidFill>
                <a:effectLst/>
                <a:latin typeface="Muli"/>
              </a:rPr>
              <a:t> sunucuya gönderilen istekleri azaltmasıdır. Veri doğrulama, web tarayıcısı aracılığıyla yapılabilir ve güncellemeler yalnızca belirli web sayfası bölümleri için geçerlidir.</a:t>
            </a:r>
          </a:p>
          <a:p>
            <a:endParaRPr lang="tr-TR" dirty="0"/>
          </a:p>
        </p:txBody>
      </p:sp>
      <p:sp>
        <p:nvSpPr>
          <p:cNvPr id="4" name="İçerik Yer Tutucusu 3">
            <a:extLst>
              <a:ext uri="{FF2B5EF4-FFF2-40B4-BE49-F238E27FC236}">
                <a16:creationId xmlns:a16="http://schemas.microsoft.com/office/drawing/2014/main" id="{E8D02D03-C986-45C2-A489-6594C7790964}"/>
              </a:ext>
            </a:extLst>
          </p:cNvPr>
          <p:cNvSpPr>
            <a:spLocks noGrp="1"/>
          </p:cNvSpPr>
          <p:nvPr>
            <p:ph sz="half" idx="2"/>
          </p:nvPr>
        </p:nvSpPr>
        <p:spPr/>
        <p:txBody>
          <a:bodyPr/>
          <a:lstStyle/>
          <a:p>
            <a:r>
              <a:rPr lang="tr-TR" b="1" i="0" dirty="0">
                <a:solidFill>
                  <a:srgbClr val="36344D"/>
                </a:solidFill>
                <a:effectLst/>
                <a:latin typeface="Muli"/>
              </a:rPr>
              <a:t>Güncellemeler</a:t>
            </a:r>
            <a:r>
              <a:rPr lang="tr-TR" b="0" i="0" dirty="0">
                <a:solidFill>
                  <a:srgbClr val="36344D"/>
                </a:solidFill>
                <a:effectLst/>
                <a:latin typeface="Muli"/>
              </a:rPr>
              <a:t> ‒ </a:t>
            </a:r>
            <a:r>
              <a:rPr lang="tr-TR" b="0" i="0" dirty="0" err="1">
                <a:solidFill>
                  <a:srgbClr val="36344D"/>
                </a:solidFill>
                <a:effectLst/>
                <a:latin typeface="Muli"/>
              </a:rPr>
              <a:t>JavaScript</a:t>
            </a:r>
            <a:r>
              <a:rPr lang="tr-TR" b="0" i="0" dirty="0">
                <a:solidFill>
                  <a:srgbClr val="36344D"/>
                </a:solidFill>
                <a:effectLst/>
                <a:latin typeface="Muli"/>
              </a:rPr>
              <a:t> geliştirme ekibi ve ECMA International, sürekli olarak günceller ve yeni çerçeveler ve kütüphaneler oluşturarak sektördeki uygunluğunu sağlar.</a:t>
            </a:r>
          </a:p>
          <a:p>
            <a:endParaRPr lang="tr-TR" dirty="0"/>
          </a:p>
        </p:txBody>
      </p:sp>
    </p:spTree>
    <p:extLst>
      <p:ext uri="{BB962C8B-B14F-4D97-AF65-F5344CB8AC3E}">
        <p14:creationId xmlns:p14="http://schemas.microsoft.com/office/powerpoint/2010/main" val="40405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0C0F69B-CF67-461D-9193-A85787C03B11}"/>
              </a:ext>
            </a:extLst>
          </p:cNvPr>
          <p:cNvSpPr>
            <a:spLocks noGrp="1"/>
          </p:cNvSpPr>
          <p:nvPr>
            <p:ph idx="1"/>
          </p:nvPr>
        </p:nvSpPr>
        <p:spPr>
          <a:xfrm>
            <a:off x="838200" y="951722"/>
            <a:ext cx="10515600" cy="5225241"/>
          </a:xfrm>
        </p:spPr>
        <p:txBody>
          <a:bodyPr/>
          <a:lstStyle/>
          <a:p>
            <a:r>
              <a:rPr lang="tr-TR" b="0" i="0" dirty="0">
                <a:solidFill>
                  <a:srgbClr val="000000"/>
                </a:solidFill>
                <a:effectLst/>
                <a:latin typeface="Poppins" panose="00000500000000000000" pitchFamily="2" charset="-94"/>
              </a:rPr>
              <a:t>HTML (</a:t>
            </a:r>
            <a:r>
              <a:rPr lang="tr-TR" b="0" i="0" dirty="0" err="1">
                <a:solidFill>
                  <a:srgbClr val="000000"/>
                </a:solidFill>
                <a:effectLst/>
                <a:latin typeface="Poppins" panose="00000500000000000000" pitchFamily="2" charset="-94"/>
              </a:rPr>
              <a:t>HyperText</a:t>
            </a:r>
            <a:r>
              <a:rPr lang="tr-TR" b="0" i="0" dirty="0">
                <a:solidFill>
                  <a:srgbClr val="000000"/>
                </a:solidFill>
                <a:effectLst/>
                <a:latin typeface="Poppins" panose="00000500000000000000" pitchFamily="2" charset="-94"/>
              </a:rPr>
              <a:t> </a:t>
            </a:r>
            <a:r>
              <a:rPr lang="tr-TR" b="0" i="0" dirty="0" err="1">
                <a:solidFill>
                  <a:srgbClr val="000000"/>
                </a:solidFill>
                <a:effectLst/>
                <a:latin typeface="Poppins" panose="00000500000000000000" pitchFamily="2" charset="-94"/>
              </a:rPr>
              <a:t>Markup</a:t>
            </a:r>
            <a:r>
              <a:rPr lang="tr-TR" b="0" i="0" dirty="0">
                <a:solidFill>
                  <a:srgbClr val="000000"/>
                </a:solidFill>
                <a:effectLst/>
                <a:latin typeface="Poppins" panose="00000500000000000000" pitchFamily="2" charset="-94"/>
              </a:rPr>
              <a:t> Language) açılımı “Köprü Metni Biçimlendirme Dili” olan, bir web sayfasının içeriğini yapılandırmak için kullanılan basit bir biçimlendirme dilidir.</a:t>
            </a:r>
          </a:p>
          <a:p>
            <a:r>
              <a:rPr lang="tr-TR" b="0" i="0" dirty="0">
                <a:solidFill>
                  <a:srgbClr val="000000"/>
                </a:solidFill>
                <a:effectLst/>
                <a:latin typeface="Poppins" panose="00000500000000000000" pitchFamily="2" charset="-94"/>
              </a:rPr>
              <a:t>Web sayfalarının içeriğinde listeler, tablolar, paragraflar, başlıklar ve linkler oluşturmaya yarayan HTML, World </a:t>
            </a:r>
            <a:r>
              <a:rPr lang="tr-TR" b="0" i="0" dirty="0" err="1">
                <a:solidFill>
                  <a:srgbClr val="000000"/>
                </a:solidFill>
                <a:effectLst/>
                <a:latin typeface="Poppins" panose="00000500000000000000" pitchFamily="2" charset="-94"/>
              </a:rPr>
              <a:t>Wide</a:t>
            </a:r>
            <a:r>
              <a:rPr lang="tr-TR" b="0" i="0" dirty="0">
                <a:solidFill>
                  <a:srgbClr val="000000"/>
                </a:solidFill>
                <a:effectLst/>
                <a:latin typeface="Poppins" panose="00000500000000000000" pitchFamily="2" charset="-94"/>
              </a:rPr>
              <a:t> Web Konsorsiyumu (</a:t>
            </a:r>
            <a:r>
              <a:rPr lang="tr-TR" b="1" i="0" dirty="0">
                <a:solidFill>
                  <a:srgbClr val="000000"/>
                </a:solidFill>
                <a:effectLst/>
                <a:latin typeface="Poppins" panose="00000500000000000000" pitchFamily="2" charset="-94"/>
              </a:rPr>
              <a:t>W3C</a:t>
            </a:r>
            <a:r>
              <a:rPr lang="tr-TR" b="0" i="0" dirty="0">
                <a:solidFill>
                  <a:srgbClr val="000000"/>
                </a:solidFill>
                <a:effectLst/>
                <a:latin typeface="Poppins" panose="00000500000000000000" pitchFamily="2" charset="-94"/>
              </a:rPr>
              <a:t>) tarafından geliştirilmiştir ve birçok sürümü vardır. W3C ayrıca </a:t>
            </a:r>
            <a:r>
              <a:rPr lang="tr-TR" b="0" i="0" dirty="0" err="1">
                <a:solidFill>
                  <a:srgbClr val="000000"/>
                </a:solidFill>
                <a:effectLst/>
                <a:latin typeface="Poppins" panose="00000500000000000000" pitchFamily="2" charset="-94"/>
              </a:rPr>
              <a:t>HTML’ye</a:t>
            </a:r>
            <a:r>
              <a:rPr lang="tr-TR" b="0" i="0" dirty="0">
                <a:solidFill>
                  <a:srgbClr val="000000"/>
                </a:solidFill>
                <a:effectLst/>
                <a:latin typeface="Poppins" panose="00000500000000000000" pitchFamily="2" charset="-94"/>
              </a:rPr>
              <a:t> çok benzeyen ancak daha katı kuralları olan </a:t>
            </a:r>
            <a:r>
              <a:rPr lang="tr-TR" b="1" i="0" dirty="0">
                <a:solidFill>
                  <a:srgbClr val="000000"/>
                </a:solidFill>
                <a:effectLst/>
                <a:latin typeface="Poppins" panose="00000500000000000000" pitchFamily="2" charset="-94"/>
              </a:rPr>
              <a:t>XHTML</a:t>
            </a:r>
            <a:r>
              <a:rPr lang="tr-TR" b="0" i="0" dirty="0">
                <a:solidFill>
                  <a:srgbClr val="000000"/>
                </a:solidFill>
                <a:effectLst/>
                <a:latin typeface="Poppins" panose="00000500000000000000" pitchFamily="2" charset="-94"/>
              </a:rPr>
              <a:t> biçimlendirme dilini de geliştirmektedir.</a:t>
            </a:r>
            <a:endParaRPr lang="tr-TR" dirty="0">
              <a:solidFill>
                <a:srgbClr val="000000"/>
              </a:solidFill>
              <a:latin typeface="Poppins" panose="00000500000000000000" pitchFamily="2" charset="-94"/>
            </a:endParaRPr>
          </a:p>
          <a:p>
            <a:r>
              <a:rPr lang="tr-TR" dirty="0">
                <a:solidFill>
                  <a:srgbClr val="000000"/>
                </a:solidFill>
                <a:latin typeface="Poppins" panose="00000500000000000000" pitchFamily="2" charset="-94"/>
              </a:rPr>
              <a:t>Gördüğünüz tüm web sayfaları </a:t>
            </a:r>
            <a:r>
              <a:rPr lang="tr-TR" dirty="0" err="1">
                <a:solidFill>
                  <a:srgbClr val="000000"/>
                </a:solidFill>
                <a:latin typeface="Poppins" panose="00000500000000000000" pitchFamily="2" charset="-94"/>
              </a:rPr>
              <a:t>HTML’den</a:t>
            </a:r>
            <a:r>
              <a:rPr lang="tr-TR" dirty="0">
                <a:solidFill>
                  <a:srgbClr val="000000"/>
                </a:solidFill>
                <a:latin typeface="Poppins" panose="00000500000000000000" pitchFamily="2" charset="-94"/>
              </a:rPr>
              <a:t> oluşmuştur</a:t>
            </a:r>
            <a:r>
              <a:rPr lang="tr-TR" b="0" i="0" dirty="0">
                <a:solidFill>
                  <a:srgbClr val="EEEEEE"/>
                </a:solidFill>
                <a:effectLst/>
                <a:latin typeface="Poppins" panose="00000500000000000000" pitchFamily="2" charset="-94"/>
              </a:rPr>
              <a:t>.</a:t>
            </a:r>
            <a:endParaRPr lang="tr-TR" dirty="0"/>
          </a:p>
        </p:txBody>
      </p:sp>
    </p:spTree>
    <p:extLst>
      <p:ext uri="{BB962C8B-B14F-4D97-AF65-F5344CB8AC3E}">
        <p14:creationId xmlns:p14="http://schemas.microsoft.com/office/powerpoint/2010/main" val="402105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E103E5-C1A1-4610-A105-82665C20A947}"/>
              </a:ext>
            </a:extLst>
          </p:cNvPr>
          <p:cNvSpPr>
            <a:spLocks noGrp="1"/>
          </p:cNvSpPr>
          <p:nvPr>
            <p:ph type="title"/>
          </p:nvPr>
        </p:nvSpPr>
        <p:spPr/>
        <p:txBody>
          <a:bodyPr>
            <a:normAutofit fontScale="90000"/>
          </a:bodyPr>
          <a:lstStyle/>
          <a:p>
            <a:r>
              <a:rPr lang="tr-TR" b="1" i="0" dirty="0" err="1">
                <a:solidFill>
                  <a:srgbClr val="2F1C6A"/>
                </a:solidFill>
                <a:effectLst/>
                <a:latin typeface="Muli"/>
              </a:rPr>
              <a:t>JavaScript</a:t>
            </a:r>
            <a:r>
              <a:rPr lang="tr-TR" b="1" i="0" dirty="0">
                <a:solidFill>
                  <a:srgbClr val="2F1C6A"/>
                </a:solidFill>
                <a:effectLst/>
                <a:latin typeface="Muli"/>
              </a:rPr>
              <a:t> Zayıf Yanları Nelerdir?</a:t>
            </a:r>
            <a:br>
              <a:rPr lang="tr-TR" b="1" i="0" dirty="0">
                <a:solidFill>
                  <a:srgbClr val="2F1C6A"/>
                </a:solidFill>
                <a:effectLst/>
                <a:latin typeface="Muli"/>
              </a:rPr>
            </a:br>
            <a:endParaRPr lang="tr-TR" dirty="0"/>
          </a:p>
        </p:txBody>
      </p:sp>
      <p:sp>
        <p:nvSpPr>
          <p:cNvPr id="3" name="İçerik Yer Tutucusu 2">
            <a:extLst>
              <a:ext uri="{FF2B5EF4-FFF2-40B4-BE49-F238E27FC236}">
                <a16:creationId xmlns:a16="http://schemas.microsoft.com/office/drawing/2014/main" id="{567DFE2B-4DA9-4BD4-8239-0E6ED9BB4375}"/>
              </a:ext>
            </a:extLst>
          </p:cNvPr>
          <p:cNvSpPr>
            <a:spLocks noGrp="1"/>
          </p:cNvSpPr>
          <p:nvPr>
            <p:ph sz="half" idx="1"/>
          </p:nvPr>
        </p:nvSpPr>
        <p:spPr/>
        <p:txBody>
          <a:bodyPr>
            <a:normAutofit fontScale="92500" lnSpcReduction="10000"/>
          </a:bodyPr>
          <a:lstStyle/>
          <a:p>
            <a:pPr algn="l">
              <a:buFont typeface="+mj-lt"/>
              <a:buAutoNum type="arabicPeriod"/>
            </a:pPr>
            <a:r>
              <a:rPr lang="tr-TR" b="0" i="0" dirty="0">
                <a:solidFill>
                  <a:srgbClr val="36344D"/>
                </a:solidFill>
                <a:effectLst/>
                <a:latin typeface="Muli"/>
              </a:rPr>
              <a:t>Açıklara karşı zayıftır;</a:t>
            </a:r>
          </a:p>
          <a:p>
            <a:pPr algn="l">
              <a:buFont typeface="+mj-lt"/>
              <a:buAutoNum type="arabicPeriod"/>
            </a:pPr>
            <a:r>
              <a:rPr lang="tr-TR" b="0" i="0" dirty="0">
                <a:solidFill>
                  <a:srgbClr val="36344D"/>
                </a:solidFill>
                <a:effectLst/>
                <a:latin typeface="Muli"/>
              </a:rPr>
              <a:t>Kullanıcı bilgisayarlarında zararlı kod çalıştırmak için kullanılabilir;</a:t>
            </a:r>
          </a:p>
          <a:p>
            <a:pPr algn="l">
              <a:buFont typeface="+mj-lt"/>
              <a:buAutoNum type="arabicPeriod"/>
            </a:pPr>
            <a:r>
              <a:rPr lang="tr-TR" b="0" i="0" dirty="0">
                <a:solidFill>
                  <a:srgbClr val="36344D"/>
                </a:solidFill>
                <a:effectLst/>
                <a:latin typeface="Muli"/>
              </a:rPr>
              <a:t>Her zaman farklı tarayıcı ve cihazlar tarafından desteklenmez;</a:t>
            </a:r>
          </a:p>
          <a:p>
            <a:pPr algn="l">
              <a:buFont typeface="+mj-lt"/>
              <a:buAutoNum type="arabicPeriod"/>
            </a:pPr>
            <a:r>
              <a:rPr lang="tr-TR" b="0" i="0" dirty="0">
                <a:solidFill>
                  <a:srgbClr val="36344D"/>
                </a:solidFill>
                <a:effectLst/>
                <a:latin typeface="Muli"/>
              </a:rPr>
              <a:t>JS kodları oldukça büyüktür.</a:t>
            </a:r>
          </a:p>
          <a:p>
            <a:pPr algn="l">
              <a:buFont typeface="+mj-lt"/>
              <a:buAutoNum type="arabicPeriod"/>
            </a:pPr>
            <a:r>
              <a:rPr lang="tr-TR" b="0" i="0" dirty="0">
                <a:solidFill>
                  <a:srgbClr val="36344D"/>
                </a:solidFill>
                <a:effectLst/>
                <a:latin typeface="Muli"/>
              </a:rPr>
              <a:t>Farklı cihazlarda farklı çalıştırılabilir bu da tutarsızlığa sebep verebilir.</a:t>
            </a:r>
          </a:p>
          <a:p>
            <a:endParaRPr lang="tr-TR" dirty="0"/>
          </a:p>
        </p:txBody>
      </p:sp>
      <p:sp>
        <p:nvSpPr>
          <p:cNvPr id="4" name="İçerik Yer Tutucusu 3">
            <a:extLst>
              <a:ext uri="{FF2B5EF4-FFF2-40B4-BE49-F238E27FC236}">
                <a16:creationId xmlns:a16="http://schemas.microsoft.com/office/drawing/2014/main" id="{D92EC4C0-66E4-4EBF-BA3F-6AA6387014EA}"/>
              </a:ext>
            </a:extLst>
          </p:cNvPr>
          <p:cNvSpPr>
            <a:spLocks noGrp="1"/>
          </p:cNvSpPr>
          <p:nvPr>
            <p:ph sz="half" idx="2"/>
          </p:nvPr>
        </p:nvSpPr>
        <p:spPr/>
        <p:txBody>
          <a:bodyPr>
            <a:normAutofit fontScale="92500" lnSpcReduction="10000"/>
          </a:bodyPr>
          <a:lstStyle/>
          <a:p>
            <a:endParaRPr lang="tr-TR"/>
          </a:p>
        </p:txBody>
      </p:sp>
    </p:spTree>
    <p:extLst>
      <p:ext uri="{BB962C8B-B14F-4D97-AF65-F5344CB8AC3E}">
        <p14:creationId xmlns:p14="http://schemas.microsoft.com/office/powerpoint/2010/main" val="3643084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0C1057-DAC0-451E-A173-2721766C64E2}"/>
              </a:ext>
            </a:extLst>
          </p:cNvPr>
          <p:cNvSpPr>
            <a:spLocks noGrp="1"/>
          </p:cNvSpPr>
          <p:nvPr>
            <p:ph type="title"/>
          </p:nvPr>
        </p:nvSpPr>
        <p:spPr/>
        <p:txBody>
          <a:bodyPr>
            <a:normAutofit fontScale="90000"/>
          </a:bodyPr>
          <a:lstStyle/>
          <a:p>
            <a:r>
              <a:rPr lang="tr-TR" b="1" i="0" dirty="0">
                <a:solidFill>
                  <a:srgbClr val="2F1C6A"/>
                </a:solidFill>
                <a:effectLst/>
                <a:latin typeface="Muli"/>
              </a:rPr>
              <a:t>Bir Web Sitesine Nasıl </a:t>
            </a:r>
            <a:r>
              <a:rPr lang="tr-TR" b="1" i="0" dirty="0" err="1">
                <a:solidFill>
                  <a:srgbClr val="2F1C6A"/>
                </a:solidFill>
                <a:effectLst/>
                <a:latin typeface="Muli"/>
              </a:rPr>
              <a:t>JavaScript</a:t>
            </a:r>
            <a:r>
              <a:rPr lang="tr-TR" b="1" i="0" dirty="0">
                <a:solidFill>
                  <a:srgbClr val="2F1C6A"/>
                </a:solidFill>
                <a:effectLst/>
                <a:latin typeface="Muli"/>
              </a:rPr>
              <a:t> Eklenir?</a:t>
            </a:r>
            <a:br>
              <a:rPr lang="tr-TR" b="1" i="0" dirty="0">
                <a:solidFill>
                  <a:srgbClr val="2F1C6A"/>
                </a:solidFill>
                <a:effectLst/>
                <a:latin typeface="Muli"/>
              </a:rPr>
            </a:br>
            <a:endParaRPr lang="tr-TR" dirty="0"/>
          </a:p>
        </p:txBody>
      </p:sp>
      <p:sp>
        <p:nvSpPr>
          <p:cNvPr id="3" name="İçerik Yer Tutucusu 2">
            <a:extLst>
              <a:ext uri="{FF2B5EF4-FFF2-40B4-BE49-F238E27FC236}">
                <a16:creationId xmlns:a16="http://schemas.microsoft.com/office/drawing/2014/main" id="{35BA39F6-8628-45A3-B60F-0CAA5C2BCB64}"/>
              </a:ext>
            </a:extLst>
          </p:cNvPr>
          <p:cNvSpPr>
            <a:spLocks noGrp="1"/>
          </p:cNvSpPr>
          <p:nvPr>
            <p:ph sz="half" idx="1"/>
          </p:nvPr>
        </p:nvSpPr>
        <p:spPr/>
        <p:txBody>
          <a:bodyPr>
            <a:normAutofit lnSpcReduction="10000"/>
          </a:bodyPr>
          <a:lstStyle/>
          <a:p>
            <a:r>
              <a:rPr lang="tr-TR" b="0" i="0" dirty="0">
                <a:solidFill>
                  <a:srgbClr val="36344D"/>
                </a:solidFill>
                <a:effectLst/>
                <a:latin typeface="Muli"/>
              </a:rPr>
              <a:t>Bir HTML web sayfasına </a:t>
            </a:r>
            <a:r>
              <a:rPr lang="tr-TR" b="0" i="0" dirty="0" err="1">
                <a:solidFill>
                  <a:srgbClr val="36344D"/>
                </a:solidFill>
                <a:effectLst/>
                <a:latin typeface="Muli"/>
              </a:rPr>
              <a:t>JavaScript</a:t>
            </a:r>
            <a:r>
              <a:rPr lang="tr-TR" b="0" i="0" dirty="0">
                <a:solidFill>
                  <a:srgbClr val="36344D"/>
                </a:solidFill>
                <a:effectLst/>
                <a:latin typeface="Muli"/>
              </a:rPr>
              <a:t> kodu eklemenin iki yolu vardır: dahili ve harici. Dahili </a:t>
            </a:r>
            <a:r>
              <a:rPr lang="tr-TR" b="0" i="0" dirty="0" err="1">
                <a:solidFill>
                  <a:srgbClr val="36344D"/>
                </a:solidFill>
                <a:effectLst/>
                <a:latin typeface="Muli"/>
              </a:rPr>
              <a:t>JavaScript</a:t>
            </a:r>
            <a:r>
              <a:rPr lang="tr-TR" b="0" i="0" dirty="0">
                <a:solidFill>
                  <a:srgbClr val="36344D"/>
                </a:solidFill>
                <a:effectLst/>
                <a:latin typeface="Muli"/>
              </a:rPr>
              <a:t>, tüm </a:t>
            </a:r>
            <a:r>
              <a:rPr lang="tr-TR" b="0" i="0" dirty="0" err="1">
                <a:solidFill>
                  <a:srgbClr val="36344D"/>
                </a:solidFill>
                <a:effectLst/>
                <a:latin typeface="Muli"/>
              </a:rPr>
              <a:t>JavaScript</a:t>
            </a:r>
            <a:r>
              <a:rPr lang="tr-TR" b="0" i="0" dirty="0">
                <a:solidFill>
                  <a:srgbClr val="36344D"/>
                </a:solidFill>
                <a:effectLst/>
                <a:latin typeface="Muli"/>
              </a:rPr>
              <a:t> kodunu </a:t>
            </a:r>
            <a:r>
              <a:rPr lang="tr-TR" b="0" i="0" dirty="0" err="1">
                <a:solidFill>
                  <a:srgbClr val="36344D"/>
                </a:solidFill>
                <a:effectLst/>
                <a:latin typeface="Muli"/>
              </a:rPr>
              <a:t>kapsüllemek</a:t>
            </a:r>
            <a:r>
              <a:rPr lang="tr-TR" b="0" i="0" dirty="0">
                <a:solidFill>
                  <a:srgbClr val="36344D"/>
                </a:solidFill>
                <a:effectLst/>
                <a:latin typeface="Muli"/>
              </a:rPr>
              <a:t> için HTML komut dosyasının gövdesindeki </a:t>
            </a:r>
            <a:r>
              <a:rPr lang="tr-TR" b="1" i="0" dirty="0">
                <a:solidFill>
                  <a:srgbClr val="36344D"/>
                </a:solidFill>
                <a:effectLst/>
                <a:latin typeface="Muli"/>
              </a:rPr>
              <a:t>&lt;</a:t>
            </a:r>
            <a:r>
              <a:rPr lang="tr-TR" b="1" i="0" dirty="0" err="1">
                <a:solidFill>
                  <a:srgbClr val="36344D"/>
                </a:solidFill>
                <a:effectLst/>
                <a:latin typeface="Muli"/>
              </a:rPr>
              <a:t>script</a:t>
            </a:r>
            <a:r>
              <a:rPr lang="tr-TR" b="1" i="0" dirty="0">
                <a:solidFill>
                  <a:srgbClr val="36344D"/>
                </a:solidFill>
                <a:effectLst/>
                <a:latin typeface="Muli"/>
              </a:rPr>
              <a:t>&gt;</a:t>
            </a:r>
            <a:r>
              <a:rPr lang="tr-TR" b="0" i="0" dirty="0">
                <a:solidFill>
                  <a:srgbClr val="36344D"/>
                </a:solidFill>
                <a:effectLst/>
                <a:latin typeface="Muli"/>
              </a:rPr>
              <a:t> etiketini kullanır.</a:t>
            </a:r>
            <a:endParaRPr lang="tr-TR" dirty="0"/>
          </a:p>
        </p:txBody>
      </p:sp>
      <p:sp>
        <p:nvSpPr>
          <p:cNvPr id="4" name="İçerik Yer Tutucusu 3">
            <a:extLst>
              <a:ext uri="{FF2B5EF4-FFF2-40B4-BE49-F238E27FC236}">
                <a16:creationId xmlns:a16="http://schemas.microsoft.com/office/drawing/2014/main" id="{DA70853B-2CEA-4F44-9844-D79AB5F702AC}"/>
              </a:ext>
            </a:extLst>
          </p:cNvPr>
          <p:cNvSpPr>
            <a:spLocks noGrp="1"/>
          </p:cNvSpPr>
          <p:nvPr>
            <p:ph sz="half" idx="2"/>
          </p:nvPr>
        </p:nvSpPr>
        <p:spPr>
          <a:xfrm>
            <a:off x="6181344" y="1828800"/>
            <a:ext cx="4718304" cy="4041648"/>
          </a:xfrm>
        </p:spPr>
        <p:txBody>
          <a:bodyPr>
            <a:normAutofit lnSpcReduction="10000"/>
          </a:bodyPr>
          <a:lstStyle/>
          <a:p>
            <a:r>
              <a:rPr lang="en-US" b="0" i="0" dirty="0">
                <a:solidFill>
                  <a:srgbClr val="212529"/>
                </a:solidFill>
                <a:effectLst/>
                <a:latin typeface="SFMono-Regular"/>
              </a:rPr>
              <a:t>&lt;html&gt; </a:t>
            </a:r>
            <a:endParaRPr lang="tr-TR" b="0" i="0" dirty="0">
              <a:solidFill>
                <a:srgbClr val="212529"/>
              </a:solidFill>
              <a:effectLst/>
              <a:latin typeface="SFMono-Regular"/>
            </a:endParaRPr>
          </a:p>
          <a:p>
            <a:r>
              <a:rPr lang="en-US" b="0" i="0" dirty="0">
                <a:solidFill>
                  <a:srgbClr val="212529"/>
                </a:solidFill>
                <a:effectLst/>
                <a:latin typeface="SFMono-Regular"/>
              </a:rPr>
              <a:t>&lt;head&gt; </a:t>
            </a:r>
            <a:endParaRPr lang="tr-TR" b="0" i="0" dirty="0">
              <a:solidFill>
                <a:srgbClr val="212529"/>
              </a:solidFill>
              <a:effectLst/>
              <a:latin typeface="SFMono-Regular"/>
            </a:endParaRPr>
          </a:p>
          <a:p>
            <a:r>
              <a:rPr lang="en-US" b="0" i="0" dirty="0">
                <a:solidFill>
                  <a:srgbClr val="212529"/>
                </a:solidFill>
                <a:effectLst/>
                <a:latin typeface="SFMono-Regular"/>
              </a:rPr>
              <a:t>&lt;title&gt;Inline JavaScript&lt;/title&gt; &lt;script type="text/</a:t>
            </a:r>
            <a:r>
              <a:rPr lang="en-US" b="0" i="0" dirty="0" err="1">
                <a:solidFill>
                  <a:srgbClr val="212529"/>
                </a:solidFill>
                <a:effectLst/>
                <a:latin typeface="SFMono-Regular"/>
              </a:rPr>
              <a:t>javascript</a:t>
            </a:r>
            <a:r>
              <a:rPr lang="en-US" b="0" i="0" dirty="0">
                <a:solidFill>
                  <a:srgbClr val="212529"/>
                </a:solidFill>
                <a:effectLst/>
                <a:latin typeface="SFMono-Regular"/>
              </a:rPr>
              <a:t>"&gt; alert("Hello World"); &lt;/script&gt; &lt;/head&gt; </a:t>
            </a:r>
            <a:endParaRPr lang="tr-TR" b="0" i="0" dirty="0">
              <a:solidFill>
                <a:srgbClr val="212529"/>
              </a:solidFill>
              <a:effectLst/>
              <a:latin typeface="SFMono-Regular"/>
            </a:endParaRPr>
          </a:p>
          <a:p>
            <a:r>
              <a:rPr lang="en-US" b="0" i="0" dirty="0">
                <a:solidFill>
                  <a:srgbClr val="212529"/>
                </a:solidFill>
                <a:effectLst/>
                <a:latin typeface="SFMono-Regular"/>
              </a:rPr>
              <a:t>&lt;body&gt; </a:t>
            </a:r>
            <a:endParaRPr lang="tr-TR" b="0" i="0" dirty="0">
              <a:solidFill>
                <a:srgbClr val="212529"/>
              </a:solidFill>
              <a:effectLst/>
              <a:latin typeface="SFMono-Regular"/>
            </a:endParaRPr>
          </a:p>
          <a:p>
            <a:r>
              <a:rPr lang="en-US" b="0" i="0" dirty="0">
                <a:solidFill>
                  <a:srgbClr val="212529"/>
                </a:solidFill>
                <a:effectLst/>
                <a:latin typeface="SFMono-Regular"/>
              </a:rPr>
              <a:t>&lt;/body&gt; </a:t>
            </a:r>
            <a:endParaRPr lang="tr-TR" b="0" i="0" dirty="0">
              <a:solidFill>
                <a:srgbClr val="212529"/>
              </a:solidFill>
              <a:effectLst/>
              <a:latin typeface="SFMono-Regular"/>
            </a:endParaRPr>
          </a:p>
          <a:p>
            <a:r>
              <a:rPr lang="en-US" b="0" i="0" dirty="0">
                <a:solidFill>
                  <a:srgbClr val="212529"/>
                </a:solidFill>
                <a:effectLst/>
                <a:latin typeface="SFMono-Regular"/>
              </a:rPr>
              <a:t>&lt;/html&gt;</a:t>
            </a:r>
            <a:endParaRPr lang="tr-TR" dirty="0"/>
          </a:p>
        </p:txBody>
      </p:sp>
    </p:spTree>
    <p:extLst>
      <p:ext uri="{BB962C8B-B14F-4D97-AF65-F5344CB8AC3E}">
        <p14:creationId xmlns:p14="http://schemas.microsoft.com/office/powerpoint/2010/main" val="549098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0620AB-9A41-48AE-817E-A9749129AAC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CDE88CA-863B-4D4C-A688-3CEA67260F67}"/>
              </a:ext>
            </a:extLst>
          </p:cNvPr>
          <p:cNvSpPr>
            <a:spLocks noGrp="1"/>
          </p:cNvSpPr>
          <p:nvPr>
            <p:ph sz="half" idx="1"/>
          </p:nvPr>
        </p:nvSpPr>
        <p:spPr/>
        <p:txBody>
          <a:bodyPr/>
          <a:lstStyle/>
          <a:p>
            <a:r>
              <a:rPr lang="tr-TR" b="0" i="0" dirty="0">
                <a:solidFill>
                  <a:srgbClr val="36344D"/>
                </a:solidFill>
                <a:effectLst/>
                <a:latin typeface="Muli"/>
              </a:rPr>
              <a:t>Ayrıca komut dosyasını HTML olay niteliklerine gömerek, bir olay tetiklendiğinde tarayıcının bunu yürütmesini isteyebilirsiniz ‒ bu komut dosyası türüne satır içi </a:t>
            </a:r>
            <a:r>
              <a:rPr lang="tr-TR" b="0" i="0" dirty="0" err="1">
                <a:solidFill>
                  <a:srgbClr val="36344D"/>
                </a:solidFill>
                <a:effectLst/>
                <a:latin typeface="Muli"/>
              </a:rPr>
              <a:t>JavaScript</a:t>
            </a:r>
            <a:r>
              <a:rPr lang="tr-TR" b="0" i="0" dirty="0">
                <a:solidFill>
                  <a:srgbClr val="36344D"/>
                </a:solidFill>
                <a:effectLst/>
                <a:latin typeface="Muli"/>
              </a:rPr>
              <a:t> adı verilir:</a:t>
            </a:r>
            <a:endParaRPr lang="tr-TR" dirty="0"/>
          </a:p>
        </p:txBody>
      </p:sp>
      <p:sp>
        <p:nvSpPr>
          <p:cNvPr id="4" name="İçerik Yer Tutucusu 3">
            <a:extLst>
              <a:ext uri="{FF2B5EF4-FFF2-40B4-BE49-F238E27FC236}">
                <a16:creationId xmlns:a16="http://schemas.microsoft.com/office/drawing/2014/main" id="{A5EEE5BB-7D2F-440F-AE5B-DE4F460B366A}"/>
              </a:ext>
            </a:extLst>
          </p:cNvPr>
          <p:cNvSpPr>
            <a:spLocks noGrp="1"/>
          </p:cNvSpPr>
          <p:nvPr>
            <p:ph sz="half" idx="2"/>
          </p:nvPr>
        </p:nvSpPr>
        <p:spPr/>
        <p:txBody>
          <a:bodyPr/>
          <a:lstStyle/>
          <a:p>
            <a:r>
              <a:rPr lang="en-US" b="0" i="0" dirty="0">
                <a:solidFill>
                  <a:srgbClr val="212529"/>
                </a:solidFill>
                <a:effectLst/>
                <a:latin typeface="SFMono-Regular"/>
              </a:rPr>
              <a:t>&lt;button onclick="alert('Click for more details')"&gt;Click&lt;/button&gt;</a:t>
            </a:r>
            <a:endParaRPr lang="tr-TR" dirty="0"/>
          </a:p>
        </p:txBody>
      </p:sp>
    </p:spTree>
    <p:extLst>
      <p:ext uri="{BB962C8B-B14F-4D97-AF65-F5344CB8AC3E}">
        <p14:creationId xmlns:p14="http://schemas.microsoft.com/office/powerpoint/2010/main" val="327498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69B284-5F11-41B5-85CA-EC264C2310D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E014D86-0464-4C25-8AD7-0DC256367BFC}"/>
              </a:ext>
            </a:extLst>
          </p:cNvPr>
          <p:cNvSpPr>
            <a:spLocks noGrp="1"/>
          </p:cNvSpPr>
          <p:nvPr>
            <p:ph sz="half" idx="1"/>
          </p:nvPr>
        </p:nvSpPr>
        <p:spPr/>
        <p:txBody>
          <a:bodyPr/>
          <a:lstStyle/>
          <a:p>
            <a:r>
              <a:rPr lang="tr-TR" b="0" i="0" dirty="0">
                <a:solidFill>
                  <a:srgbClr val="36344D"/>
                </a:solidFill>
                <a:effectLst/>
                <a:latin typeface="Muli"/>
              </a:rPr>
              <a:t>Örneğin, aşağıdaki komut dosyasını bir HTML sayfasına eklemek, script.js adlı harici bir </a:t>
            </a:r>
            <a:r>
              <a:rPr lang="tr-TR" b="0" i="0" dirty="0" err="1">
                <a:solidFill>
                  <a:srgbClr val="36344D"/>
                </a:solidFill>
                <a:effectLst/>
                <a:latin typeface="Muli"/>
              </a:rPr>
              <a:t>JavaScript</a:t>
            </a:r>
            <a:r>
              <a:rPr lang="tr-TR" b="0" i="0" dirty="0">
                <a:solidFill>
                  <a:srgbClr val="36344D"/>
                </a:solidFill>
                <a:effectLst/>
                <a:latin typeface="Muli"/>
              </a:rPr>
              <a:t> dosyasını geri çağırmanıza olanak tanır:</a:t>
            </a:r>
            <a:endParaRPr lang="tr-TR" dirty="0"/>
          </a:p>
        </p:txBody>
      </p:sp>
      <p:sp>
        <p:nvSpPr>
          <p:cNvPr id="4" name="İçerik Yer Tutucusu 3">
            <a:extLst>
              <a:ext uri="{FF2B5EF4-FFF2-40B4-BE49-F238E27FC236}">
                <a16:creationId xmlns:a16="http://schemas.microsoft.com/office/drawing/2014/main" id="{69DF8096-5122-4695-9C31-F60B0228ADE4}"/>
              </a:ext>
            </a:extLst>
          </p:cNvPr>
          <p:cNvSpPr>
            <a:spLocks noGrp="1"/>
          </p:cNvSpPr>
          <p:nvPr>
            <p:ph sz="half" idx="2"/>
          </p:nvPr>
        </p:nvSpPr>
        <p:spPr/>
        <p:txBody>
          <a:bodyPr/>
          <a:lstStyle/>
          <a:p>
            <a:r>
              <a:rPr kumimoji="0" lang="tr-TR" altLang="tr-TR" sz="2400" b="0" i="0" u="none" strike="noStrike" cap="none" normalizeH="0" baseline="0" dirty="0">
                <a:ln>
                  <a:noFill/>
                </a:ln>
                <a:solidFill>
                  <a:srgbClr val="212529"/>
                </a:solidFill>
                <a:effectLst/>
                <a:latin typeface="SFMono-Regular"/>
              </a:rPr>
              <a:t>&lt;</a:t>
            </a:r>
            <a:r>
              <a:rPr kumimoji="0" lang="tr-TR" altLang="tr-TR" sz="2400" b="0" i="0" u="none" strike="noStrike" cap="none" normalizeH="0" baseline="0" dirty="0" err="1">
                <a:ln>
                  <a:noFill/>
                </a:ln>
                <a:solidFill>
                  <a:srgbClr val="212529"/>
                </a:solidFill>
                <a:effectLst/>
                <a:latin typeface="SFMono-Regular"/>
              </a:rPr>
              <a:t>script</a:t>
            </a:r>
            <a:r>
              <a:rPr kumimoji="0" lang="tr-TR" altLang="tr-TR" sz="2400" b="0" i="0" u="none" strike="noStrike" cap="none" normalizeH="0" baseline="0" dirty="0">
                <a:ln>
                  <a:noFill/>
                </a:ln>
                <a:solidFill>
                  <a:srgbClr val="212529"/>
                </a:solidFill>
                <a:effectLst/>
                <a:latin typeface="SFMono-Regular"/>
              </a:rPr>
              <a:t> </a:t>
            </a:r>
            <a:r>
              <a:rPr kumimoji="0" lang="tr-TR" altLang="tr-TR" sz="2400" b="0" i="0" u="none" strike="noStrike" cap="none" normalizeH="0" baseline="0" dirty="0" err="1">
                <a:ln>
                  <a:noFill/>
                </a:ln>
                <a:solidFill>
                  <a:srgbClr val="212529"/>
                </a:solidFill>
                <a:effectLst/>
                <a:latin typeface="SFMono-Regular"/>
              </a:rPr>
              <a:t>src</a:t>
            </a:r>
            <a:r>
              <a:rPr kumimoji="0" lang="tr-TR" altLang="tr-TR" sz="2400" b="0" i="0" u="none" strike="noStrike" cap="none" normalizeH="0" baseline="0" dirty="0">
                <a:ln>
                  <a:noFill/>
                </a:ln>
                <a:solidFill>
                  <a:srgbClr val="212529"/>
                </a:solidFill>
                <a:effectLst/>
                <a:latin typeface="SFMono-Regular"/>
              </a:rPr>
              <a:t>="script.js" &gt;&lt;/</a:t>
            </a:r>
            <a:r>
              <a:rPr kumimoji="0" lang="tr-TR" altLang="tr-TR" sz="2400" b="0" i="0" u="none" strike="noStrike" cap="none" normalizeH="0" baseline="0" dirty="0" err="1">
                <a:ln>
                  <a:noFill/>
                </a:ln>
                <a:solidFill>
                  <a:srgbClr val="212529"/>
                </a:solidFill>
                <a:effectLst/>
                <a:latin typeface="SFMono-Regular"/>
              </a:rPr>
              <a:t>script</a:t>
            </a:r>
            <a:r>
              <a:rPr kumimoji="0" lang="tr-TR" altLang="tr-TR" sz="2400" b="0" i="0" u="none" strike="noStrike" cap="none" normalizeH="0" baseline="0" dirty="0">
                <a:ln>
                  <a:noFill/>
                </a:ln>
                <a:solidFill>
                  <a:srgbClr val="212529"/>
                </a:solidFill>
                <a:effectLst/>
                <a:latin typeface="SFMono-Regular"/>
              </a:rPr>
              <a:t>&gt; </a:t>
            </a:r>
            <a:br>
              <a:rPr kumimoji="0" lang="tr-TR" altLang="tr-TR" sz="1800" b="0" i="0" u="none" strike="noStrike" cap="none" normalizeH="0" baseline="0" dirty="0">
                <a:ln>
                  <a:noFill/>
                </a:ln>
                <a:solidFill>
                  <a:schemeClr val="tx1"/>
                </a:solidFill>
                <a:effectLst/>
              </a:rPr>
            </a:br>
            <a:endParaRPr kumimoji="0" lang="tr-TR" altLang="tr-TR" sz="48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141743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72415AF-D926-4EB6-9BAE-BA9FF50B8AD4}"/>
              </a:ext>
            </a:extLst>
          </p:cNvPr>
          <p:cNvSpPr>
            <a:spLocks noGrp="1"/>
          </p:cNvSpPr>
          <p:nvPr>
            <p:ph sz="half" idx="1"/>
          </p:nvPr>
        </p:nvSpPr>
        <p:spPr>
          <a:xfrm>
            <a:off x="1298448" y="847288"/>
            <a:ext cx="4718304" cy="5023160"/>
          </a:xfrm>
        </p:spPr>
        <p:txBody>
          <a:bodyPr>
            <a:normAutofit fontScale="70000" lnSpcReduction="20000"/>
          </a:bodyPr>
          <a:lstStyle/>
          <a:p>
            <a:r>
              <a:rPr lang="tr-TR" dirty="0"/>
              <a:t>&lt;!DOCTYPE html&gt;</a:t>
            </a:r>
          </a:p>
          <a:p>
            <a:r>
              <a:rPr lang="tr-TR" dirty="0"/>
              <a:t>&lt;html&gt;</a:t>
            </a:r>
          </a:p>
          <a:p>
            <a:r>
              <a:rPr lang="tr-TR" dirty="0"/>
              <a:t>&lt;body&gt;</a:t>
            </a:r>
          </a:p>
          <a:p>
            <a:endParaRPr lang="tr-TR" dirty="0"/>
          </a:p>
          <a:p>
            <a:r>
              <a:rPr lang="tr-TR" dirty="0"/>
              <a:t>&lt;h2&gt;My First </a:t>
            </a:r>
            <a:r>
              <a:rPr lang="tr-TR" dirty="0" err="1"/>
              <a:t>JavaScript</a:t>
            </a:r>
            <a:r>
              <a:rPr lang="tr-TR" dirty="0"/>
              <a:t>&lt;/h2&gt;</a:t>
            </a:r>
          </a:p>
          <a:p>
            <a:endParaRPr lang="tr-TR" dirty="0"/>
          </a:p>
          <a:p>
            <a:r>
              <a:rPr lang="tr-TR" dirty="0"/>
              <a:t>&lt;</a:t>
            </a:r>
            <a:r>
              <a:rPr lang="tr-TR" dirty="0" err="1"/>
              <a:t>button</a:t>
            </a:r>
            <a:r>
              <a:rPr lang="tr-TR" dirty="0"/>
              <a:t> </a:t>
            </a:r>
            <a:r>
              <a:rPr lang="tr-TR" dirty="0" err="1"/>
              <a:t>type</a:t>
            </a:r>
            <a:r>
              <a:rPr lang="tr-TR" dirty="0"/>
              <a:t>="</a:t>
            </a:r>
            <a:r>
              <a:rPr lang="tr-TR" dirty="0" err="1"/>
              <a:t>button</a:t>
            </a:r>
            <a:r>
              <a:rPr lang="tr-TR" dirty="0"/>
              <a:t>"</a:t>
            </a:r>
          </a:p>
          <a:p>
            <a:r>
              <a:rPr lang="tr-TR" dirty="0" err="1"/>
              <a:t>onclick</a:t>
            </a:r>
            <a:r>
              <a:rPr lang="tr-TR" dirty="0"/>
              <a:t>="</a:t>
            </a:r>
            <a:r>
              <a:rPr lang="tr-TR" dirty="0" err="1"/>
              <a:t>document.getElementById</a:t>
            </a:r>
            <a:r>
              <a:rPr lang="tr-TR" dirty="0"/>
              <a:t>('</a:t>
            </a:r>
            <a:r>
              <a:rPr lang="tr-TR" dirty="0" err="1"/>
              <a:t>demo</a:t>
            </a:r>
            <a:r>
              <a:rPr lang="tr-TR" dirty="0"/>
              <a:t>').</a:t>
            </a:r>
            <a:r>
              <a:rPr lang="tr-TR" dirty="0" err="1"/>
              <a:t>innerHTML</a:t>
            </a:r>
            <a:r>
              <a:rPr lang="tr-TR" dirty="0"/>
              <a:t> = </a:t>
            </a:r>
            <a:r>
              <a:rPr lang="tr-TR" dirty="0" err="1"/>
              <a:t>Date</a:t>
            </a:r>
            <a:r>
              <a:rPr lang="tr-TR" dirty="0"/>
              <a:t>()"&gt;</a:t>
            </a:r>
          </a:p>
          <a:p>
            <a:r>
              <a:rPr lang="tr-TR" dirty="0" err="1"/>
              <a:t>Click</a:t>
            </a:r>
            <a:r>
              <a:rPr lang="tr-TR" dirty="0"/>
              <a:t> me </a:t>
            </a:r>
            <a:r>
              <a:rPr lang="tr-TR" dirty="0" err="1"/>
              <a:t>to</a:t>
            </a:r>
            <a:r>
              <a:rPr lang="tr-TR" dirty="0"/>
              <a:t> </a:t>
            </a:r>
            <a:r>
              <a:rPr lang="tr-TR" dirty="0" err="1"/>
              <a:t>display</a:t>
            </a:r>
            <a:r>
              <a:rPr lang="tr-TR" dirty="0"/>
              <a:t> </a:t>
            </a:r>
            <a:r>
              <a:rPr lang="tr-TR" dirty="0" err="1"/>
              <a:t>Date</a:t>
            </a:r>
            <a:r>
              <a:rPr lang="tr-TR" dirty="0"/>
              <a:t> </a:t>
            </a:r>
            <a:r>
              <a:rPr lang="tr-TR" dirty="0" err="1"/>
              <a:t>and</a:t>
            </a:r>
            <a:r>
              <a:rPr lang="tr-TR" dirty="0"/>
              <a:t> Time.&lt;/</a:t>
            </a:r>
            <a:r>
              <a:rPr lang="tr-TR" dirty="0" err="1"/>
              <a:t>button</a:t>
            </a:r>
            <a:r>
              <a:rPr lang="tr-TR" dirty="0"/>
              <a:t>&gt;</a:t>
            </a:r>
          </a:p>
          <a:p>
            <a:endParaRPr lang="tr-TR" dirty="0"/>
          </a:p>
          <a:p>
            <a:r>
              <a:rPr lang="tr-TR" dirty="0"/>
              <a:t>&lt;p </a:t>
            </a:r>
            <a:r>
              <a:rPr lang="tr-TR" dirty="0" err="1"/>
              <a:t>id</a:t>
            </a:r>
            <a:r>
              <a:rPr lang="tr-TR" dirty="0"/>
              <a:t>="</a:t>
            </a:r>
            <a:r>
              <a:rPr lang="tr-TR" dirty="0" err="1"/>
              <a:t>demo</a:t>
            </a:r>
            <a:r>
              <a:rPr lang="tr-TR" dirty="0"/>
              <a:t>"&gt;&lt;/p&gt;</a:t>
            </a:r>
          </a:p>
          <a:p>
            <a:endParaRPr lang="tr-TR" dirty="0"/>
          </a:p>
          <a:p>
            <a:r>
              <a:rPr lang="tr-TR" dirty="0"/>
              <a:t>&lt;/body&gt;</a:t>
            </a:r>
          </a:p>
          <a:p>
            <a:r>
              <a:rPr lang="tr-TR" dirty="0"/>
              <a:t>&lt;/html&gt; </a:t>
            </a:r>
          </a:p>
        </p:txBody>
      </p:sp>
      <p:sp>
        <p:nvSpPr>
          <p:cNvPr id="4" name="İçerik Yer Tutucusu 3">
            <a:extLst>
              <a:ext uri="{FF2B5EF4-FFF2-40B4-BE49-F238E27FC236}">
                <a16:creationId xmlns:a16="http://schemas.microsoft.com/office/drawing/2014/main" id="{9DDF11B4-F63C-459D-9CFF-071D3C41A3E8}"/>
              </a:ext>
            </a:extLst>
          </p:cNvPr>
          <p:cNvSpPr>
            <a:spLocks noGrp="1"/>
          </p:cNvSpPr>
          <p:nvPr>
            <p:ph sz="half" idx="2"/>
          </p:nvPr>
        </p:nvSpPr>
        <p:spPr>
          <a:xfrm>
            <a:off x="6181344" y="847288"/>
            <a:ext cx="4718304" cy="5023160"/>
          </a:xfrm>
        </p:spPr>
        <p:txBody>
          <a:bodyPr>
            <a:normAutofit fontScale="70000" lnSpcReduction="20000"/>
          </a:bodyPr>
          <a:lstStyle/>
          <a:p>
            <a:r>
              <a:rPr lang="tr-TR" sz="2000" dirty="0"/>
              <a:t>Toplama işlemi yapan bir </a:t>
            </a:r>
            <a:r>
              <a:rPr lang="tr-TR" sz="2000" dirty="0" err="1"/>
              <a:t>js</a:t>
            </a:r>
            <a:r>
              <a:rPr lang="tr-TR" sz="2000" dirty="0"/>
              <a:t> yazınız.</a:t>
            </a:r>
          </a:p>
        </p:txBody>
      </p:sp>
    </p:spTree>
    <p:extLst>
      <p:ext uri="{BB962C8B-B14F-4D97-AF65-F5344CB8AC3E}">
        <p14:creationId xmlns:p14="http://schemas.microsoft.com/office/powerpoint/2010/main" val="2880214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B52AC8-752B-449F-9B09-5F31D3242DC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07F3BE5-803B-4A52-8F65-5865A4EB3085}"/>
              </a:ext>
            </a:extLst>
          </p:cNvPr>
          <p:cNvSpPr>
            <a:spLocks noGrp="1"/>
          </p:cNvSpPr>
          <p:nvPr>
            <p:ph sz="half" idx="1"/>
          </p:nvPr>
        </p:nvSpPr>
        <p:spPr/>
        <p:txBody>
          <a:bodyPr>
            <a:normAutofit fontScale="70000" lnSpcReduction="20000"/>
          </a:bodyPr>
          <a:lstStyle/>
          <a:p>
            <a:r>
              <a:rPr lang="tr-TR" dirty="0"/>
              <a:t>&lt;!DOCTYPE html&gt;</a:t>
            </a:r>
          </a:p>
          <a:p>
            <a:r>
              <a:rPr lang="tr-TR" dirty="0"/>
              <a:t>&lt;html&gt;</a:t>
            </a:r>
          </a:p>
          <a:p>
            <a:r>
              <a:rPr lang="tr-TR" dirty="0"/>
              <a:t>&lt;body&gt;</a:t>
            </a:r>
          </a:p>
          <a:p>
            <a:endParaRPr lang="tr-TR" dirty="0"/>
          </a:p>
          <a:p>
            <a:r>
              <a:rPr lang="tr-TR" dirty="0"/>
              <a:t>&lt;h2&gt;</a:t>
            </a:r>
            <a:r>
              <a:rPr lang="tr-TR" dirty="0" err="1"/>
              <a:t>JavaScript</a:t>
            </a:r>
            <a:r>
              <a:rPr lang="tr-TR" dirty="0"/>
              <a:t> </a:t>
            </a:r>
            <a:r>
              <a:rPr lang="tr-TR" dirty="0" err="1"/>
              <a:t>Operators</a:t>
            </a:r>
            <a:r>
              <a:rPr lang="tr-TR" dirty="0"/>
              <a:t>&lt;/h2&gt;</a:t>
            </a:r>
          </a:p>
          <a:p>
            <a:endParaRPr lang="tr-TR" dirty="0"/>
          </a:p>
          <a:p>
            <a:r>
              <a:rPr lang="tr-TR" dirty="0"/>
              <a:t>&lt;p&gt;x = 5, y = 2, </a:t>
            </a:r>
            <a:r>
              <a:rPr lang="tr-TR" dirty="0" err="1"/>
              <a:t>calculate</a:t>
            </a:r>
            <a:r>
              <a:rPr lang="tr-TR" dirty="0"/>
              <a:t> z = x + y, </a:t>
            </a:r>
            <a:r>
              <a:rPr lang="tr-TR" dirty="0" err="1"/>
              <a:t>and</a:t>
            </a:r>
            <a:r>
              <a:rPr lang="tr-TR" dirty="0"/>
              <a:t> </a:t>
            </a:r>
            <a:r>
              <a:rPr lang="tr-TR" dirty="0" err="1"/>
              <a:t>display</a:t>
            </a:r>
            <a:r>
              <a:rPr lang="tr-TR" dirty="0"/>
              <a:t> z:&lt;/p&gt;</a:t>
            </a:r>
          </a:p>
          <a:p>
            <a:endParaRPr lang="tr-TR" dirty="0"/>
          </a:p>
          <a:p>
            <a:r>
              <a:rPr lang="tr-TR" dirty="0"/>
              <a:t>&lt;p </a:t>
            </a:r>
            <a:r>
              <a:rPr lang="tr-TR" dirty="0" err="1"/>
              <a:t>id</a:t>
            </a:r>
            <a:r>
              <a:rPr lang="tr-TR" dirty="0"/>
              <a:t>="</a:t>
            </a:r>
            <a:r>
              <a:rPr lang="tr-TR" dirty="0" err="1"/>
              <a:t>demo</a:t>
            </a:r>
            <a:r>
              <a:rPr lang="tr-TR" dirty="0"/>
              <a:t>"&gt;&lt;/p&gt;</a:t>
            </a:r>
          </a:p>
          <a:p>
            <a:endParaRPr lang="tr-TR" dirty="0"/>
          </a:p>
        </p:txBody>
      </p:sp>
      <p:sp>
        <p:nvSpPr>
          <p:cNvPr id="4" name="İçerik Yer Tutucusu 3">
            <a:extLst>
              <a:ext uri="{FF2B5EF4-FFF2-40B4-BE49-F238E27FC236}">
                <a16:creationId xmlns:a16="http://schemas.microsoft.com/office/drawing/2014/main" id="{0290B708-4CBC-4648-ADAE-BC1490DD779D}"/>
              </a:ext>
            </a:extLst>
          </p:cNvPr>
          <p:cNvSpPr>
            <a:spLocks noGrp="1"/>
          </p:cNvSpPr>
          <p:nvPr>
            <p:ph sz="half" idx="2"/>
          </p:nvPr>
        </p:nvSpPr>
        <p:spPr/>
        <p:txBody>
          <a:bodyPr>
            <a:normAutofit fontScale="70000" lnSpcReduction="20000"/>
          </a:bodyPr>
          <a:lstStyle/>
          <a:p>
            <a:r>
              <a:rPr lang="tr-TR" dirty="0"/>
              <a:t>&lt;</a:t>
            </a:r>
            <a:r>
              <a:rPr lang="tr-TR" dirty="0" err="1"/>
              <a:t>script</a:t>
            </a:r>
            <a:r>
              <a:rPr lang="tr-TR" dirty="0"/>
              <a:t>&gt;</a:t>
            </a:r>
          </a:p>
          <a:p>
            <a:r>
              <a:rPr lang="tr-TR" dirty="0" err="1"/>
              <a:t>let</a:t>
            </a:r>
            <a:r>
              <a:rPr lang="tr-TR" dirty="0"/>
              <a:t> x = 5;</a:t>
            </a:r>
          </a:p>
          <a:p>
            <a:r>
              <a:rPr lang="tr-TR" dirty="0" err="1"/>
              <a:t>let</a:t>
            </a:r>
            <a:r>
              <a:rPr lang="tr-TR" dirty="0"/>
              <a:t> y = 2;</a:t>
            </a:r>
          </a:p>
          <a:p>
            <a:r>
              <a:rPr lang="tr-TR" dirty="0" err="1"/>
              <a:t>let</a:t>
            </a:r>
            <a:r>
              <a:rPr lang="tr-TR" dirty="0"/>
              <a:t> z = x + y;</a:t>
            </a:r>
          </a:p>
          <a:p>
            <a:r>
              <a:rPr lang="tr-TR" dirty="0" err="1"/>
              <a:t>document.getElementById</a:t>
            </a:r>
            <a:r>
              <a:rPr lang="tr-TR" dirty="0"/>
              <a:t>("</a:t>
            </a:r>
            <a:r>
              <a:rPr lang="tr-TR" dirty="0" err="1"/>
              <a:t>demo</a:t>
            </a:r>
            <a:r>
              <a:rPr lang="tr-TR" dirty="0"/>
              <a:t>").</a:t>
            </a:r>
            <a:r>
              <a:rPr lang="tr-TR" dirty="0" err="1"/>
              <a:t>innerHTML</a:t>
            </a:r>
            <a:r>
              <a:rPr lang="tr-TR" dirty="0"/>
              <a:t> = z;</a:t>
            </a:r>
          </a:p>
          <a:p>
            <a:r>
              <a:rPr lang="tr-TR" dirty="0"/>
              <a:t>&lt;/</a:t>
            </a:r>
            <a:r>
              <a:rPr lang="tr-TR" dirty="0" err="1"/>
              <a:t>script</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2717052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3FD845-FE05-43AB-96C9-B763D94817A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4DD3BEC-6640-4B83-B94C-4447F904D95B}"/>
              </a:ext>
            </a:extLst>
          </p:cNvPr>
          <p:cNvSpPr>
            <a:spLocks noGrp="1"/>
          </p:cNvSpPr>
          <p:nvPr>
            <p:ph sz="half" idx="1"/>
          </p:nvPr>
        </p:nvSpPr>
        <p:spPr/>
        <p:txBody>
          <a:bodyPr>
            <a:normAutofit fontScale="70000" lnSpcReduction="20000"/>
          </a:bodyPr>
          <a:lstStyle/>
          <a:p>
            <a:r>
              <a:rPr lang="tr-TR" dirty="0"/>
              <a:t>&lt;!DOCTYPE html&gt;</a:t>
            </a:r>
          </a:p>
          <a:p>
            <a:r>
              <a:rPr lang="tr-TR" dirty="0"/>
              <a:t>&lt;html&gt;</a:t>
            </a:r>
          </a:p>
          <a:p>
            <a:r>
              <a:rPr lang="tr-TR" dirty="0"/>
              <a:t>&lt;body&gt;</a:t>
            </a:r>
          </a:p>
          <a:p>
            <a:endParaRPr lang="tr-TR" dirty="0"/>
          </a:p>
          <a:p>
            <a:r>
              <a:rPr lang="tr-TR" dirty="0"/>
              <a:t>&lt;h2&gt;</a:t>
            </a:r>
            <a:r>
              <a:rPr lang="tr-TR" dirty="0" err="1"/>
              <a:t>JavaScript</a:t>
            </a:r>
            <a:r>
              <a:rPr lang="tr-TR" dirty="0"/>
              <a:t> </a:t>
            </a:r>
            <a:r>
              <a:rPr lang="tr-TR" dirty="0" err="1"/>
              <a:t>Functions</a:t>
            </a:r>
            <a:r>
              <a:rPr lang="tr-TR" dirty="0"/>
              <a:t>&lt;/h2&gt;</a:t>
            </a:r>
          </a:p>
          <a:p>
            <a:endParaRPr lang="tr-TR" dirty="0"/>
          </a:p>
          <a:p>
            <a:r>
              <a:rPr lang="tr-TR" dirty="0"/>
              <a:t>&lt;p&gt;</a:t>
            </a:r>
            <a:r>
              <a:rPr lang="tr-TR" dirty="0" err="1"/>
              <a:t>This</a:t>
            </a:r>
            <a:r>
              <a:rPr lang="tr-TR" dirty="0"/>
              <a:t> </a:t>
            </a:r>
            <a:r>
              <a:rPr lang="tr-TR" dirty="0" err="1"/>
              <a:t>example</a:t>
            </a:r>
            <a:r>
              <a:rPr lang="tr-TR" dirty="0"/>
              <a:t> </a:t>
            </a:r>
            <a:r>
              <a:rPr lang="tr-TR" dirty="0" err="1"/>
              <a:t>calls</a:t>
            </a:r>
            <a:r>
              <a:rPr lang="tr-TR" dirty="0"/>
              <a:t> a </a:t>
            </a:r>
            <a:r>
              <a:rPr lang="tr-TR" dirty="0" err="1"/>
              <a:t>function</a:t>
            </a:r>
            <a:r>
              <a:rPr lang="tr-TR" dirty="0"/>
              <a:t> </a:t>
            </a:r>
            <a:r>
              <a:rPr lang="tr-TR" dirty="0" err="1"/>
              <a:t>which</a:t>
            </a:r>
            <a:r>
              <a:rPr lang="tr-TR" dirty="0"/>
              <a:t> </a:t>
            </a:r>
            <a:r>
              <a:rPr lang="tr-TR" dirty="0" err="1"/>
              <a:t>performs</a:t>
            </a:r>
            <a:r>
              <a:rPr lang="tr-TR" dirty="0"/>
              <a:t> a </a:t>
            </a:r>
            <a:r>
              <a:rPr lang="tr-TR" dirty="0" err="1"/>
              <a:t>calculation</a:t>
            </a:r>
            <a:r>
              <a:rPr lang="tr-TR" dirty="0"/>
              <a:t>, </a:t>
            </a:r>
            <a:r>
              <a:rPr lang="tr-TR" dirty="0" err="1"/>
              <a:t>and</a:t>
            </a:r>
            <a:r>
              <a:rPr lang="tr-TR" dirty="0"/>
              <a:t> </a:t>
            </a:r>
            <a:r>
              <a:rPr lang="tr-TR" dirty="0" err="1"/>
              <a:t>returns</a:t>
            </a:r>
            <a:r>
              <a:rPr lang="tr-TR" dirty="0"/>
              <a:t> </a:t>
            </a:r>
            <a:r>
              <a:rPr lang="tr-TR" dirty="0" err="1"/>
              <a:t>the</a:t>
            </a:r>
            <a:r>
              <a:rPr lang="tr-TR" dirty="0"/>
              <a:t> </a:t>
            </a:r>
            <a:r>
              <a:rPr lang="tr-TR" dirty="0" err="1"/>
              <a:t>result</a:t>
            </a:r>
            <a:r>
              <a:rPr lang="tr-TR" dirty="0"/>
              <a:t>:&lt;/p&gt;</a:t>
            </a:r>
          </a:p>
          <a:p>
            <a:endParaRPr lang="tr-TR" dirty="0"/>
          </a:p>
          <a:p>
            <a:r>
              <a:rPr lang="tr-TR" dirty="0"/>
              <a:t>&lt;p </a:t>
            </a:r>
            <a:r>
              <a:rPr lang="tr-TR" dirty="0" err="1"/>
              <a:t>id</a:t>
            </a:r>
            <a:r>
              <a:rPr lang="tr-TR" dirty="0"/>
              <a:t>="</a:t>
            </a:r>
            <a:r>
              <a:rPr lang="tr-TR" dirty="0" err="1"/>
              <a:t>demo</a:t>
            </a:r>
            <a:r>
              <a:rPr lang="tr-TR" dirty="0"/>
              <a:t>"&gt;&lt;/p&gt;</a:t>
            </a:r>
          </a:p>
          <a:p>
            <a:endParaRPr lang="tr-TR" dirty="0"/>
          </a:p>
        </p:txBody>
      </p:sp>
      <p:sp>
        <p:nvSpPr>
          <p:cNvPr id="4" name="İçerik Yer Tutucusu 3">
            <a:extLst>
              <a:ext uri="{FF2B5EF4-FFF2-40B4-BE49-F238E27FC236}">
                <a16:creationId xmlns:a16="http://schemas.microsoft.com/office/drawing/2014/main" id="{4F279435-12F1-4C22-AAFD-B539D567DE96}"/>
              </a:ext>
            </a:extLst>
          </p:cNvPr>
          <p:cNvSpPr>
            <a:spLocks noGrp="1"/>
          </p:cNvSpPr>
          <p:nvPr>
            <p:ph sz="half" idx="2"/>
          </p:nvPr>
        </p:nvSpPr>
        <p:spPr/>
        <p:txBody>
          <a:bodyPr>
            <a:normAutofit fontScale="70000" lnSpcReduction="20000"/>
          </a:bodyPr>
          <a:lstStyle/>
          <a:p>
            <a:r>
              <a:rPr lang="tr-TR" dirty="0"/>
              <a:t>&lt;</a:t>
            </a:r>
            <a:r>
              <a:rPr lang="tr-TR" dirty="0" err="1"/>
              <a:t>script</a:t>
            </a:r>
            <a:r>
              <a:rPr lang="tr-TR" dirty="0"/>
              <a:t>&gt;</a:t>
            </a:r>
          </a:p>
          <a:p>
            <a:r>
              <a:rPr lang="tr-TR" dirty="0" err="1"/>
              <a:t>function</a:t>
            </a:r>
            <a:r>
              <a:rPr lang="tr-TR" dirty="0"/>
              <a:t> </a:t>
            </a:r>
            <a:r>
              <a:rPr lang="tr-TR" dirty="0" err="1"/>
              <a:t>myFunction</a:t>
            </a:r>
            <a:r>
              <a:rPr lang="tr-TR" dirty="0"/>
              <a:t>(p1, p2) {</a:t>
            </a:r>
          </a:p>
          <a:p>
            <a:r>
              <a:rPr lang="tr-TR" dirty="0"/>
              <a:t>  </a:t>
            </a:r>
            <a:r>
              <a:rPr lang="tr-TR" dirty="0" err="1"/>
              <a:t>return</a:t>
            </a:r>
            <a:r>
              <a:rPr lang="tr-TR" dirty="0"/>
              <a:t> p1 * p2;</a:t>
            </a:r>
          </a:p>
          <a:p>
            <a:r>
              <a:rPr lang="tr-TR" dirty="0"/>
              <a:t>}</a:t>
            </a:r>
          </a:p>
          <a:p>
            <a:r>
              <a:rPr lang="tr-TR" dirty="0" err="1"/>
              <a:t>document.getElementById</a:t>
            </a:r>
            <a:r>
              <a:rPr lang="tr-TR" dirty="0"/>
              <a:t>("</a:t>
            </a:r>
            <a:r>
              <a:rPr lang="tr-TR" dirty="0" err="1"/>
              <a:t>demo</a:t>
            </a:r>
            <a:r>
              <a:rPr lang="tr-TR" dirty="0"/>
              <a:t>").</a:t>
            </a:r>
            <a:r>
              <a:rPr lang="tr-TR" dirty="0" err="1"/>
              <a:t>innerHTML</a:t>
            </a:r>
            <a:r>
              <a:rPr lang="tr-TR" dirty="0"/>
              <a:t> = </a:t>
            </a:r>
            <a:r>
              <a:rPr lang="tr-TR" dirty="0" err="1"/>
              <a:t>myFunction</a:t>
            </a:r>
            <a:r>
              <a:rPr lang="tr-TR" dirty="0"/>
              <a:t>(4, 3);</a:t>
            </a:r>
          </a:p>
          <a:p>
            <a:r>
              <a:rPr lang="tr-TR" dirty="0"/>
              <a:t>&lt;/</a:t>
            </a:r>
            <a:r>
              <a:rPr lang="tr-TR" dirty="0" err="1"/>
              <a:t>script</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2810398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477C52-E190-4699-9701-1CA5FBDDCF9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317E12A-FA03-49B5-8262-D5E23C3F3EEE}"/>
              </a:ext>
            </a:extLst>
          </p:cNvPr>
          <p:cNvSpPr>
            <a:spLocks noGrp="1"/>
          </p:cNvSpPr>
          <p:nvPr>
            <p:ph sz="half" idx="1"/>
          </p:nvPr>
        </p:nvSpPr>
        <p:spPr/>
        <p:txBody>
          <a:bodyPr>
            <a:normAutofit fontScale="62500" lnSpcReduction="20000"/>
          </a:bodyPr>
          <a:lstStyle/>
          <a:p>
            <a:r>
              <a:rPr lang="tr-TR" dirty="0"/>
              <a:t>&lt;!DOCTYPE html&gt;</a:t>
            </a:r>
          </a:p>
          <a:p>
            <a:r>
              <a:rPr lang="tr-TR" dirty="0"/>
              <a:t>&lt;html&gt;</a:t>
            </a:r>
          </a:p>
          <a:p>
            <a:r>
              <a:rPr lang="tr-TR" dirty="0"/>
              <a:t>&lt;body&gt;</a:t>
            </a:r>
          </a:p>
          <a:p>
            <a:endParaRPr lang="tr-TR" dirty="0"/>
          </a:p>
          <a:p>
            <a:r>
              <a:rPr lang="tr-TR" dirty="0"/>
              <a:t>&lt;h1&gt;</a:t>
            </a:r>
            <a:r>
              <a:rPr lang="tr-TR" dirty="0" err="1"/>
              <a:t>The</a:t>
            </a:r>
            <a:r>
              <a:rPr lang="tr-TR" dirty="0"/>
              <a:t> </a:t>
            </a:r>
            <a:r>
              <a:rPr lang="tr-TR" dirty="0" err="1"/>
              <a:t>Window</a:t>
            </a:r>
            <a:r>
              <a:rPr lang="tr-TR" dirty="0"/>
              <a:t> Object&lt;/h1&gt;</a:t>
            </a:r>
          </a:p>
          <a:p>
            <a:r>
              <a:rPr lang="tr-TR" dirty="0"/>
              <a:t>&lt;h2&gt;</a:t>
            </a:r>
            <a:r>
              <a:rPr lang="tr-TR" dirty="0" err="1"/>
              <a:t>The</a:t>
            </a:r>
            <a:r>
              <a:rPr lang="tr-TR" dirty="0"/>
              <a:t> </a:t>
            </a:r>
            <a:r>
              <a:rPr lang="tr-TR" dirty="0" err="1"/>
              <a:t>alert</a:t>
            </a:r>
            <a:r>
              <a:rPr lang="tr-TR" dirty="0"/>
              <a:t>() </a:t>
            </a:r>
            <a:r>
              <a:rPr lang="tr-TR" dirty="0" err="1"/>
              <a:t>Method</a:t>
            </a:r>
            <a:r>
              <a:rPr lang="tr-TR" dirty="0"/>
              <a:t>&lt;/h2&gt;</a:t>
            </a:r>
          </a:p>
          <a:p>
            <a:endParaRPr lang="tr-TR" dirty="0"/>
          </a:p>
          <a:p>
            <a:r>
              <a:rPr lang="tr-TR" dirty="0"/>
              <a:t>&lt;p&gt;</a:t>
            </a:r>
            <a:r>
              <a:rPr lang="tr-TR" dirty="0" err="1"/>
              <a:t>Click</a:t>
            </a:r>
            <a:r>
              <a:rPr lang="tr-TR" dirty="0"/>
              <a:t> </a:t>
            </a:r>
            <a:r>
              <a:rPr lang="tr-TR" dirty="0" err="1"/>
              <a:t>the</a:t>
            </a:r>
            <a:r>
              <a:rPr lang="tr-TR" dirty="0"/>
              <a:t> </a:t>
            </a:r>
            <a:r>
              <a:rPr lang="tr-TR" dirty="0" err="1"/>
              <a:t>button</a:t>
            </a:r>
            <a:r>
              <a:rPr lang="tr-TR" dirty="0"/>
              <a:t> </a:t>
            </a:r>
            <a:r>
              <a:rPr lang="tr-TR" dirty="0" err="1"/>
              <a:t>to</a:t>
            </a:r>
            <a:r>
              <a:rPr lang="tr-TR" dirty="0"/>
              <a:t> </a:t>
            </a:r>
            <a:r>
              <a:rPr lang="tr-TR" dirty="0" err="1"/>
              <a:t>display</a:t>
            </a:r>
            <a:r>
              <a:rPr lang="tr-TR" dirty="0"/>
              <a:t> an </a:t>
            </a:r>
            <a:r>
              <a:rPr lang="tr-TR" dirty="0" err="1"/>
              <a:t>alert</a:t>
            </a:r>
            <a:r>
              <a:rPr lang="tr-TR" dirty="0"/>
              <a:t> </a:t>
            </a:r>
            <a:r>
              <a:rPr lang="tr-TR" dirty="0" err="1"/>
              <a:t>box</a:t>
            </a:r>
            <a:r>
              <a:rPr lang="tr-TR" dirty="0"/>
              <a:t>.&lt;/p&gt;</a:t>
            </a:r>
          </a:p>
          <a:p>
            <a:endParaRPr lang="tr-TR" dirty="0"/>
          </a:p>
          <a:p>
            <a:r>
              <a:rPr lang="tr-TR" dirty="0"/>
              <a:t>&lt;</a:t>
            </a:r>
            <a:r>
              <a:rPr lang="tr-TR" dirty="0" err="1"/>
              <a:t>button</a:t>
            </a:r>
            <a:r>
              <a:rPr lang="tr-TR" dirty="0"/>
              <a:t> </a:t>
            </a:r>
            <a:r>
              <a:rPr lang="tr-TR" dirty="0" err="1"/>
              <a:t>onclick</a:t>
            </a:r>
            <a:r>
              <a:rPr lang="tr-TR" dirty="0"/>
              <a:t>="</a:t>
            </a:r>
            <a:r>
              <a:rPr lang="tr-TR" dirty="0" err="1"/>
              <a:t>myFunction</a:t>
            </a:r>
            <a:r>
              <a:rPr lang="tr-TR" dirty="0"/>
              <a:t>()"&gt;</a:t>
            </a:r>
            <a:r>
              <a:rPr lang="tr-TR" dirty="0" err="1"/>
              <a:t>Try</a:t>
            </a:r>
            <a:r>
              <a:rPr lang="tr-TR" dirty="0"/>
              <a:t> it&lt;/</a:t>
            </a:r>
            <a:r>
              <a:rPr lang="tr-TR" dirty="0" err="1"/>
              <a:t>button</a:t>
            </a:r>
            <a:r>
              <a:rPr lang="tr-TR" dirty="0"/>
              <a:t>&gt;</a:t>
            </a:r>
          </a:p>
          <a:p>
            <a:endParaRPr lang="tr-TR" dirty="0"/>
          </a:p>
        </p:txBody>
      </p:sp>
      <p:sp>
        <p:nvSpPr>
          <p:cNvPr id="4" name="İçerik Yer Tutucusu 3">
            <a:extLst>
              <a:ext uri="{FF2B5EF4-FFF2-40B4-BE49-F238E27FC236}">
                <a16:creationId xmlns:a16="http://schemas.microsoft.com/office/drawing/2014/main" id="{08DCDC59-9679-41FC-B3D1-0F12877C385F}"/>
              </a:ext>
            </a:extLst>
          </p:cNvPr>
          <p:cNvSpPr>
            <a:spLocks noGrp="1"/>
          </p:cNvSpPr>
          <p:nvPr>
            <p:ph sz="half" idx="2"/>
          </p:nvPr>
        </p:nvSpPr>
        <p:spPr/>
        <p:txBody>
          <a:bodyPr>
            <a:normAutofit fontScale="62500" lnSpcReduction="20000"/>
          </a:bodyPr>
          <a:lstStyle/>
          <a:p>
            <a:endParaRPr lang="tr-TR" dirty="0"/>
          </a:p>
          <a:p>
            <a:r>
              <a:rPr lang="tr-TR" dirty="0"/>
              <a:t>&lt;</a:t>
            </a:r>
            <a:r>
              <a:rPr lang="tr-TR" dirty="0" err="1"/>
              <a:t>script</a:t>
            </a:r>
            <a:r>
              <a:rPr lang="tr-TR" dirty="0"/>
              <a:t>&gt;</a:t>
            </a:r>
          </a:p>
          <a:p>
            <a:r>
              <a:rPr lang="tr-TR" dirty="0" err="1"/>
              <a:t>function</a:t>
            </a:r>
            <a:r>
              <a:rPr lang="tr-TR" dirty="0"/>
              <a:t> </a:t>
            </a:r>
            <a:r>
              <a:rPr lang="tr-TR" dirty="0" err="1"/>
              <a:t>myFunction</a:t>
            </a:r>
            <a:r>
              <a:rPr lang="tr-TR" dirty="0"/>
              <a:t>() {</a:t>
            </a:r>
          </a:p>
          <a:p>
            <a:r>
              <a:rPr lang="tr-TR" dirty="0"/>
              <a:t>  </a:t>
            </a:r>
            <a:r>
              <a:rPr lang="tr-TR" dirty="0" err="1"/>
              <a:t>alert</a:t>
            </a:r>
            <a:r>
              <a:rPr lang="tr-TR" dirty="0"/>
              <a:t>("</a:t>
            </a:r>
            <a:r>
              <a:rPr lang="tr-TR" dirty="0" err="1"/>
              <a:t>Hello</a:t>
            </a:r>
            <a:r>
              <a:rPr lang="tr-TR" dirty="0"/>
              <a:t>! I am an </a:t>
            </a:r>
            <a:r>
              <a:rPr lang="tr-TR" dirty="0" err="1"/>
              <a:t>alert</a:t>
            </a:r>
            <a:r>
              <a:rPr lang="tr-TR" dirty="0"/>
              <a:t> </a:t>
            </a:r>
            <a:r>
              <a:rPr lang="tr-TR" dirty="0" err="1"/>
              <a:t>box</a:t>
            </a:r>
            <a:r>
              <a:rPr lang="tr-TR" dirty="0"/>
              <a:t>!");</a:t>
            </a:r>
          </a:p>
          <a:p>
            <a:r>
              <a:rPr lang="tr-TR" dirty="0"/>
              <a:t>}</a:t>
            </a:r>
          </a:p>
          <a:p>
            <a:r>
              <a:rPr lang="tr-TR" dirty="0"/>
              <a:t>&lt;/</a:t>
            </a:r>
            <a:r>
              <a:rPr lang="tr-TR" dirty="0" err="1"/>
              <a:t>script</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1304062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54E889-37FF-4B9B-A090-8768A9D227AB}"/>
              </a:ext>
            </a:extLst>
          </p:cNvPr>
          <p:cNvSpPr>
            <a:spLocks noGrp="1"/>
          </p:cNvSpPr>
          <p:nvPr>
            <p:ph type="title"/>
          </p:nvPr>
        </p:nvSpPr>
        <p:spPr/>
        <p:txBody>
          <a:bodyPr/>
          <a:lstStyle/>
          <a:p>
            <a:r>
              <a:rPr lang="tr-TR" dirty="0"/>
              <a:t>CSS</a:t>
            </a:r>
          </a:p>
        </p:txBody>
      </p:sp>
      <p:sp>
        <p:nvSpPr>
          <p:cNvPr id="3" name="İçerik Yer Tutucusu 2">
            <a:extLst>
              <a:ext uri="{FF2B5EF4-FFF2-40B4-BE49-F238E27FC236}">
                <a16:creationId xmlns:a16="http://schemas.microsoft.com/office/drawing/2014/main" id="{D78FA918-8732-48A6-8006-340EB8C78F9D}"/>
              </a:ext>
            </a:extLst>
          </p:cNvPr>
          <p:cNvSpPr>
            <a:spLocks noGrp="1"/>
          </p:cNvSpPr>
          <p:nvPr>
            <p:ph sz="half" idx="1"/>
          </p:nvPr>
        </p:nvSpPr>
        <p:spPr>
          <a:xfrm>
            <a:off x="1298448" y="2560320"/>
            <a:ext cx="9674352" cy="3310128"/>
          </a:xfrm>
        </p:spPr>
        <p:txBody>
          <a:bodyPr/>
          <a:lstStyle/>
          <a:p>
            <a:r>
              <a:rPr lang="tr-TR" b="0" i="0" dirty="0">
                <a:solidFill>
                  <a:srgbClr val="4A4A4A"/>
                </a:solidFill>
                <a:effectLst/>
                <a:latin typeface="Open Sans" panose="020B0606030504020204" pitchFamily="34" charset="0"/>
              </a:rPr>
              <a:t>İngilizcesi </a:t>
            </a:r>
            <a:r>
              <a:rPr lang="tr-TR" b="1" i="0" dirty="0">
                <a:solidFill>
                  <a:srgbClr val="4A4A4A"/>
                </a:solidFill>
                <a:effectLst/>
                <a:latin typeface="Open Sans" panose="020B0606030504020204" pitchFamily="34" charset="0"/>
              </a:rPr>
              <a:t>“</a:t>
            </a:r>
            <a:r>
              <a:rPr lang="tr-TR" b="1" i="0" dirty="0" err="1">
                <a:solidFill>
                  <a:srgbClr val="4A4A4A"/>
                </a:solidFill>
                <a:effectLst/>
                <a:latin typeface="Open Sans" panose="020B0606030504020204" pitchFamily="34" charset="0"/>
              </a:rPr>
              <a:t>Cascading</a:t>
            </a:r>
            <a:r>
              <a:rPr lang="tr-TR" b="1" i="0" dirty="0">
                <a:solidFill>
                  <a:srgbClr val="4A4A4A"/>
                </a:solidFill>
                <a:effectLst/>
                <a:latin typeface="Open Sans" panose="020B0606030504020204" pitchFamily="34" charset="0"/>
              </a:rPr>
              <a:t> Style </a:t>
            </a:r>
            <a:r>
              <a:rPr lang="tr-TR" b="1" i="0" dirty="0" err="1">
                <a:solidFill>
                  <a:srgbClr val="4A4A4A"/>
                </a:solidFill>
                <a:effectLst/>
                <a:latin typeface="Open Sans" panose="020B0606030504020204" pitchFamily="34" charset="0"/>
              </a:rPr>
              <a:t>Sheets</a:t>
            </a:r>
            <a:r>
              <a:rPr lang="tr-TR" b="1" i="0" dirty="0">
                <a:solidFill>
                  <a:srgbClr val="4A4A4A"/>
                </a:solidFill>
                <a:effectLst/>
                <a:latin typeface="Open Sans" panose="020B0606030504020204" pitchFamily="34" charset="0"/>
              </a:rPr>
              <a:t>”</a:t>
            </a:r>
            <a:r>
              <a:rPr lang="tr-TR" b="0" i="0" dirty="0">
                <a:solidFill>
                  <a:srgbClr val="4A4A4A"/>
                </a:solidFill>
                <a:effectLst/>
                <a:latin typeface="Open Sans" panose="020B0606030504020204" pitchFamily="34" charset="0"/>
              </a:rPr>
              <a:t> olan CSS açılımı, </a:t>
            </a:r>
            <a:r>
              <a:rPr lang="tr-TR" b="1" i="0" dirty="0">
                <a:solidFill>
                  <a:srgbClr val="4A4A4A"/>
                </a:solidFill>
                <a:effectLst/>
                <a:latin typeface="Open Sans" panose="020B0606030504020204" pitchFamily="34" charset="0"/>
              </a:rPr>
              <a:t>“Basamaklanmış Stil Katmanları” </a:t>
            </a:r>
            <a:r>
              <a:rPr lang="tr-TR" b="0" i="0" dirty="0">
                <a:solidFill>
                  <a:srgbClr val="4A4A4A"/>
                </a:solidFill>
                <a:effectLst/>
                <a:latin typeface="Open Sans" panose="020B0606030504020204" pitchFamily="34" charset="0"/>
              </a:rPr>
              <a:t>anlamına gelmektedir. </a:t>
            </a:r>
            <a:r>
              <a:rPr lang="tr-TR" b="1" i="0" dirty="0">
                <a:solidFill>
                  <a:srgbClr val="4A4A4A"/>
                </a:solidFill>
                <a:effectLst/>
                <a:latin typeface="Open Sans" panose="020B0606030504020204" pitchFamily="34" charset="0"/>
              </a:rPr>
              <a:t>“CSS nedir?”</a:t>
            </a:r>
            <a:r>
              <a:rPr lang="tr-TR" b="0" i="0" dirty="0">
                <a:solidFill>
                  <a:srgbClr val="4A4A4A"/>
                </a:solidFill>
                <a:effectLst/>
                <a:latin typeface="Open Sans" panose="020B0606030504020204" pitchFamily="34" charset="0"/>
              </a:rPr>
              <a:t> sorusunun cevabı ise web sitelerinin görsel olarak şekillendirilmesine olanak tanıyan ve kendine has kuralları olan bir tanım dilidir şeklinde ifade edilebilir. </a:t>
            </a:r>
            <a:r>
              <a:rPr lang="tr-TR" b="1" i="0" dirty="0">
                <a:solidFill>
                  <a:srgbClr val="4A4A4A"/>
                </a:solidFill>
                <a:effectLst/>
                <a:latin typeface="Open Sans" panose="020B0606030504020204" pitchFamily="34" charset="0"/>
              </a:rPr>
              <a:t>HTML ve </a:t>
            </a:r>
            <a:r>
              <a:rPr lang="tr-TR" b="1" i="0" dirty="0" err="1">
                <a:solidFill>
                  <a:srgbClr val="4A4A4A"/>
                </a:solidFill>
                <a:effectLst/>
                <a:latin typeface="Open Sans" panose="020B0606030504020204" pitchFamily="34" charset="0"/>
              </a:rPr>
              <a:t>JavaScript</a:t>
            </a:r>
            <a:r>
              <a:rPr lang="tr-TR" b="1" i="0" dirty="0">
                <a:solidFill>
                  <a:srgbClr val="4A4A4A"/>
                </a:solidFill>
                <a:effectLst/>
                <a:latin typeface="Open Sans" panose="020B0606030504020204" pitchFamily="34" charset="0"/>
              </a:rPr>
              <a:t> ile birlikte en temel web teknolojileri</a:t>
            </a:r>
            <a:r>
              <a:rPr lang="tr-TR" b="0" i="0" dirty="0">
                <a:solidFill>
                  <a:srgbClr val="4A4A4A"/>
                </a:solidFill>
                <a:effectLst/>
                <a:latin typeface="Open Sans" panose="020B0606030504020204" pitchFamily="34" charset="0"/>
              </a:rPr>
              <a:t> arasında bulunan CSS, web sayfaları üzerinde oldukça fazla görsel denetim sunar.</a:t>
            </a:r>
            <a:endParaRPr lang="tr-TR" dirty="0"/>
          </a:p>
        </p:txBody>
      </p:sp>
    </p:spTree>
    <p:extLst>
      <p:ext uri="{BB962C8B-B14F-4D97-AF65-F5344CB8AC3E}">
        <p14:creationId xmlns:p14="http://schemas.microsoft.com/office/powerpoint/2010/main" val="3260779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064807-32A0-48C7-A112-B76096077B5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E68DA9F-4278-4329-A011-4BCD2D0596C6}"/>
              </a:ext>
            </a:extLst>
          </p:cNvPr>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CSS sayesinde web sayfalarının mizanpajı, renkleri, kullanılan fontlar, ara başlıklar, görsel efektler ve diğer görsel unsurlar üzerinde etkili ve fonksiyonel bir kontrol sağlayabilirsiniz. Kullanıcı dostu olan ve görsel açıdan etkileyici web siteleri için HTML ve </a:t>
            </a:r>
            <a:r>
              <a:rPr lang="tr-TR" b="0" i="0" dirty="0" err="1">
                <a:solidFill>
                  <a:srgbClr val="4A4A4A"/>
                </a:solidFill>
                <a:effectLst/>
                <a:latin typeface="Open Sans" panose="020B0606030504020204" pitchFamily="34" charset="0"/>
              </a:rPr>
              <a:t>JavaScript’in</a:t>
            </a:r>
            <a:r>
              <a:rPr lang="tr-TR" b="0" i="0" dirty="0">
                <a:solidFill>
                  <a:srgbClr val="4A4A4A"/>
                </a:solidFill>
                <a:effectLst/>
                <a:latin typeface="Open Sans" panose="020B0606030504020204" pitchFamily="34" charset="0"/>
              </a:rPr>
              <a:t> yanı sıra yazılan CSS kodları son derece önem taşır. </a:t>
            </a:r>
            <a:r>
              <a:rPr lang="tr-TR" b="1" i="0" dirty="0">
                <a:solidFill>
                  <a:srgbClr val="4A4A4A"/>
                </a:solidFill>
                <a:effectLst/>
                <a:latin typeface="Open Sans" panose="020B0606030504020204" pitchFamily="34" charset="0"/>
              </a:rPr>
              <a:t>Etkili bir CSS kodlaması, web sitelerine yüksek bir kullanılabilirlik sunar.</a:t>
            </a:r>
            <a:endParaRPr lang="tr-TR" dirty="0"/>
          </a:p>
        </p:txBody>
      </p:sp>
    </p:spTree>
    <p:extLst>
      <p:ext uri="{BB962C8B-B14F-4D97-AF65-F5344CB8AC3E}">
        <p14:creationId xmlns:p14="http://schemas.microsoft.com/office/powerpoint/2010/main" val="139277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6E36EB-F830-4AD0-AA5D-0C9452E3371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6F10571-B8FF-44F3-94FD-8FDB751BD55B}"/>
              </a:ext>
            </a:extLst>
          </p:cNvPr>
          <p:cNvSpPr>
            <a:spLocks noGrp="1"/>
          </p:cNvSpPr>
          <p:nvPr>
            <p:ph idx="1"/>
          </p:nvPr>
        </p:nvSpPr>
        <p:spPr/>
        <p:txBody>
          <a:bodyPr/>
          <a:lstStyle/>
          <a:p>
            <a:r>
              <a:rPr lang="tr-TR" b="0" i="0" dirty="0" err="1">
                <a:solidFill>
                  <a:srgbClr val="000000"/>
                </a:solidFill>
                <a:effectLst/>
                <a:latin typeface="Poppins" panose="00000500000000000000" pitchFamily="2" charset="-94"/>
              </a:rPr>
              <a:t>Chrome</a:t>
            </a:r>
            <a:r>
              <a:rPr lang="tr-TR" b="0" i="0" dirty="0">
                <a:solidFill>
                  <a:srgbClr val="000000"/>
                </a:solidFill>
                <a:effectLst/>
                <a:latin typeface="Poppins" panose="00000500000000000000" pitchFamily="2" charset="-94"/>
              </a:rPr>
              <a:t> gibi bir tarayıcının web sitelerinin içeriğini doğru bir şekilde gösterebilmesi için kullanılan HTML kodlarına, </a:t>
            </a:r>
            <a:r>
              <a:rPr lang="tr-TR" b="1" i="0" dirty="0">
                <a:solidFill>
                  <a:srgbClr val="000000"/>
                </a:solidFill>
                <a:effectLst/>
                <a:latin typeface="Poppins" panose="00000500000000000000" pitchFamily="2" charset="-94"/>
              </a:rPr>
              <a:t>CSS</a:t>
            </a:r>
            <a:r>
              <a:rPr lang="tr-TR" b="0" i="0" dirty="0">
                <a:solidFill>
                  <a:srgbClr val="000000"/>
                </a:solidFill>
                <a:effectLst/>
                <a:latin typeface="Poppins" panose="00000500000000000000" pitchFamily="2" charset="-94"/>
              </a:rPr>
              <a:t> ve </a:t>
            </a:r>
            <a:r>
              <a:rPr lang="tr-TR" b="1" i="0" dirty="0" err="1">
                <a:solidFill>
                  <a:srgbClr val="000000"/>
                </a:solidFill>
                <a:effectLst/>
                <a:latin typeface="Poppins" panose="00000500000000000000" pitchFamily="2" charset="-94"/>
              </a:rPr>
              <a:t>JavaScript</a:t>
            </a:r>
            <a:r>
              <a:rPr lang="tr-TR" b="1" i="0" dirty="0">
                <a:solidFill>
                  <a:srgbClr val="000000"/>
                </a:solidFill>
                <a:effectLst/>
                <a:latin typeface="Poppins" panose="00000500000000000000" pitchFamily="2" charset="-94"/>
              </a:rPr>
              <a:t> </a:t>
            </a:r>
            <a:r>
              <a:rPr lang="tr-TR" b="0" i="0" dirty="0">
                <a:solidFill>
                  <a:srgbClr val="000000"/>
                </a:solidFill>
                <a:effectLst/>
                <a:latin typeface="Poppins" panose="00000500000000000000" pitchFamily="2" charset="-94"/>
              </a:rPr>
              <a:t>ekleyerek web sayfalarını daha etkileşimli ve benzersiz kılmak mümkündür.</a:t>
            </a:r>
            <a:endParaRPr lang="tr-TR" dirty="0"/>
          </a:p>
        </p:txBody>
      </p:sp>
    </p:spTree>
    <p:extLst>
      <p:ext uri="{BB962C8B-B14F-4D97-AF65-F5344CB8AC3E}">
        <p14:creationId xmlns:p14="http://schemas.microsoft.com/office/powerpoint/2010/main" val="4234208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1BAD6C-0998-41D0-971B-2D35FC8883C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9084291-4055-4A19-90AA-2F6753F653A8}"/>
              </a:ext>
            </a:extLst>
          </p:cNvPr>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CSS, web sayfalarının tasarlanmasını oldukça kolaylaştıran ve büyük kolaylıklar sağlayan </a:t>
            </a:r>
            <a:r>
              <a:rPr lang="tr-TR" b="1" i="0" dirty="0">
                <a:solidFill>
                  <a:srgbClr val="4A4A4A"/>
                </a:solidFill>
                <a:effectLst/>
                <a:latin typeface="Open Sans" panose="020B0606030504020204" pitchFamily="34" charset="0"/>
              </a:rPr>
              <a:t>esnekliği</a:t>
            </a:r>
            <a:r>
              <a:rPr lang="tr-TR" b="0" i="0" dirty="0">
                <a:solidFill>
                  <a:srgbClr val="4A4A4A"/>
                </a:solidFill>
                <a:effectLst/>
                <a:latin typeface="Open Sans" panose="020B0606030504020204" pitchFamily="34" charset="0"/>
              </a:rPr>
              <a:t> ile de ön plana çıkar. Bu özellik sayesinde web sayfalarınızın tümünde ya da sadece belirli bölümlerinde yapacağınız güncellemeleri çok kısa süre içinde gerçekleştirebilirsiniz. CSS ile bir web sitesinde bulunan bütün sayfaların ya da sadece istenilen sayfanın görsel özellikleri </a:t>
            </a:r>
            <a:r>
              <a:rPr lang="tr-TR" b="1" i="0" dirty="0">
                <a:solidFill>
                  <a:srgbClr val="4A4A4A"/>
                </a:solidFill>
                <a:effectLst/>
                <a:latin typeface="Open Sans" panose="020B0606030504020204" pitchFamily="34" charset="0"/>
              </a:rPr>
              <a:t>oldukça kolay bir şekilde kontrol edilebilir.</a:t>
            </a:r>
            <a:endParaRPr lang="tr-TR" dirty="0"/>
          </a:p>
        </p:txBody>
      </p:sp>
    </p:spTree>
    <p:extLst>
      <p:ext uri="{BB962C8B-B14F-4D97-AF65-F5344CB8AC3E}">
        <p14:creationId xmlns:p14="http://schemas.microsoft.com/office/powerpoint/2010/main" val="1713676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5C9C4F-0D83-4EB0-AAB3-ACF478B60FF1}"/>
              </a:ext>
            </a:extLst>
          </p:cNvPr>
          <p:cNvSpPr>
            <a:spLocks noGrp="1"/>
          </p:cNvSpPr>
          <p:nvPr>
            <p:ph type="title"/>
          </p:nvPr>
        </p:nvSpPr>
        <p:spPr/>
        <p:txBody>
          <a:bodyPr>
            <a:normAutofit/>
          </a:bodyPr>
          <a:lstStyle/>
          <a:p>
            <a:r>
              <a:rPr lang="tr-TR" b="1" i="0" dirty="0">
                <a:solidFill>
                  <a:srgbClr val="333333"/>
                </a:solidFill>
                <a:effectLst/>
                <a:latin typeface="inherit"/>
              </a:rPr>
              <a:t>CSS Sürümleri ve Özellikleri Nelerdir?</a:t>
            </a:r>
            <a:endParaRPr lang="tr-TR" dirty="0"/>
          </a:p>
        </p:txBody>
      </p:sp>
      <p:sp>
        <p:nvSpPr>
          <p:cNvPr id="3" name="İçerik Yer Tutucusu 2">
            <a:extLst>
              <a:ext uri="{FF2B5EF4-FFF2-40B4-BE49-F238E27FC236}">
                <a16:creationId xmlns:a16="http://schemas.microsoft.com/office/drawing/2014/main" id="{56861123-C270-43A2-A4C7-83B24F0AB13A}"/>
              </a:ext>
            </a:extLst>
          </p:cNvPr>
          <p:cNvSpPr>
            <a:spLocks noGrp="1"/>
          </p:cNvSpPr>
          <p:nvPr>
            <p:ph sz="half" idx="1"/>
          </p:nvPr>
        </p:nvSpPr>
        <p:spPr>
          <a:xfrm>
            <a:off x="1295402" y="2565740"/>
            <a:ext cx="9601196" cy="3310128"/>
          </a:xfrm>
        </p:spPr>
        <p:txBody>
          <a:bodyPr/>
          <a:lstStyle/>
          <a:p>
            <a:r>
              <a:rPr lang="tr-TR" b="0" i="0" dirty="0" err="1">
                <a:solidFill>
                  <a:srgbClr val="4A4A4A"/>
                </a:solidFill>
                <a:effectLst/>
                <a:latin typeface="Open Sans" panose="020B0606030504020204" pitchFamily="34" charset="0"/>
              </a:rPr>
              <a:t>CSS’in</a:t>
            </a:r>
            <a:r>
              <a:rPr lang="tr-TR" b="0" i="0" dirty="0">
                <a:solidFill>
                  <a:srgbClr val="4A4A4A"/>
                </a:solidFill>
                <a:effectLst/>
                <a:latin typeface="Open Sans" panose="020B0606030504020204" pitchFamily="34" charset="0"/>
              </a:rPr>
              <a:t> teknik olarak sahip olduğu özellikler, açılımı </a:t>
            </a:r>
            <a:r>
              <a:rPr lang="tr-TR" b="1" i="0" dirty="0">
                <a:solidFill>
                  <a:srgbClr val="4A4A4A"/>
                </a:solidFill>
                <a:effectLst/>
                <a:latin typeface="Open Sans" panose="020B0606030504020204" pitchFamily="34" charset="0"/>
              </a:rPr>
              <a:t>World </a:t>
            </a:r>
            <a:r>
              <a:rPr lang="tr-TR" b="1" i="0" dirty="0" err="1">
                <a:solidFill>
                  <a:srgbClr val="4A4A4A"/>
                </a:solidFill>
                <a:effectLst/>
                <a:latin typeface="Open Sans" panose="020B0606030504020204" pitchFamily="34" charset="0"/>
              </a:rPr>
              <a:t>Wide</a:t>
            </a:r>
            <a:r>
              <a:rPr lang="tr-TR" b="1" i="0" dirty="0">
                <a:solidFill>
                  <a:srgbClr val="4A4A4A"/>
                </a:solidFill>
                <a:effectLst/>
                <a:latin typeface="Open Sans" panose="020B0606030504020204" pitchFamily="34" charset="0"/>
              </a:rPr>
              <a:t> Web Konsorsiyumu</a:t>
            </a:r>
            <a:r>
              <a:rPr lang="tr-TR" b="0" i="0" dirty="0">
                <a:solidFill>
                  <a:srgbClr val="4A4A4A"/>
                </a:solidFill>
                <a:effectLst/>
                <a:latin typeface="Open Sans" panose="020B0606030504020204" pitchFamily="34" charset="0"/>
              </a:rPr>
              <a:t> olan </a:t>
            </a:r>
            <a:r>
              <a:rPr lang="tr-TR" b="1" i="0" dirty="0">
                <a:solidFill>
                  <a:srgbClr val="4A4A4A"/>
                </a:solidFill>
                <a:effectLst/>
                <a:latin typeface="Open Sans" panose="020B0606030504020204" pitchFamily="34" charset="0"/>
              </a:rPr>
              <a:t>W3C</a:t>
            </a:r>
            <a:r>
              <a:rPr lang="tr-TR" b="0" i="0" dirty="0">
                <a:solidFill>
                  <a:srgbClr val="4A4A4A"/>
                </a:solidFill>
                <a:effectLst/>
                <a:latin typeface="Open Sans" panose="020B0606030504020204" pitchFamily="34" charset="0"/>
              </a:rPr>
              <a:t> kuruluşu tarafından belirlenmektedir. W3C içerisinde </a:t>
            </a:r>
            <a:r>
              <a:rPr lang="tr-TR" b="1" i="0" dirty="0">
                <a:solidFill>
                  <a:srgbClr val="4A4A4A"/>
                </a:solidFill>
                <a:effectLst/>
                <a:latin typeface="Open Sans" panose="020B0606030504020204" pitchFamily="34" charset="0"/>
              </a:rPr>
              <a:t>“CSS Çalışma Grubu”</a:t>
            </a:r>
            <a:r>
              <a:rPr lang="tr-TR" b="0" i="0" dirty="0">
                <a:solidFill>
                  <a:srgbClr val="4A4A4A"/>
                </a:solidFill>
                <a:effectLst/>
                <a:latin typeface="Open Sans" panose="020B0606030504020204" pitchFamily="34" charset="0"/>
              </a:rPr>
              <a:t> isminde bir grup bulunur ve </a:t>
            </a:r>
            <a:r>
              <a:rPr lang="tr-TR" b="0" i="0" dirty="0" err="1">
                <a:solidFill>
                  <a:srgbClr val="4A4A4A"/>
                </a:solidFill>
                <a:effectLst/>
                <a:latin typeface="Open Sans" panose="020B0606030504020204" pitchFamily="34" charset="0"/>
              </a:rPr>
              <a:t>CSS’in</a:t>
            </a:r>
            <a:r>
              <a:rPr lang="tr-TR" b="0" i="0" dirty="0">
                <a:solidFill>
                  <a:srgbClr val="4A4A4A"/>
                </a:solidFill>
                <a:effectLst/>
                <a:latin typeface="Open Sans" panose="020B0606030504020204" pitchFamily="34" charset="0"/>
              </a:rPr>
              <a:t> teknik özellikleri ile ilgili çeşitli çalışmalar bu grup tarafından gerçekleştirilir. CSS Çalışma Grubu tarafından yapılan çalışmalar W3C üyeleri tarafından tartışılır ve resmi olarak onaylandıktan sonra ilgili yenilikler uygulanır.</a:t>
            </a:r>
            <a:endParaRPr lang="tr-TR" dirty="0"/>
          </a:p>
        </p:txBody>
      </p:sp>
    </p:spTree>
    <p:extLst>
      <p:ext uri="{BB962C8B-B14F-4D97-AF65-F5344CB8AC3E}">
        <p14:creationId xmlns:p14="http://schemas.microsoft.com/office/powerpoint/2010/main" val="43880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B14C60-3545-4B61-A5BB-7BC500A3989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4CB3A5C-9070-462F-AC55-FB265B791BE3}"/>
              </a:ext>
            </a:extLst>
          </p:cNvPr>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Her bir yeni CSS sürümü kendisinden önceki sürüm üzerine inşa edilir ve </a:t>
            </a:r>
            <a:r>
              <a:rPr lang="tr-TR" b="1" i="0" dirty="0">
                <a:solidFill>
                  <a:srgbClr val="4A4A4A"/>
                </a:solidFill>
                <a:effectLst/>
                <a:latin typeface="Open Sans" panose="020B0606030504020204" pitchFamily="34" charset="0"/>
              </a:rPr>
              <a:t>CSS 1, CSS 2, CSS 3</a:t>
            </a:r>
            <a:r>
              <a:rPr lang="tr-TR" b="0" i="0" dirty="0">
                <a:solidFill>
                  <a:srgbClr val="4A4A4A"/>
                </a:solidFill>
                <a:effectLst/>
                <a:latin typeface="Open Sans" panose="020B0606030504020204" pitchFamily="34" charset="0"/>
              </a:rPr>
              <a:t> gibi sürüm numaralarıyla adlandırılır. İlk CSS sürümü 17 Aralık 1996’da W3C tarafından yayınlanan </a:t>
            </a:r>
            <a:r>
              <a:rPr lang="tr-TR" b="1" i="0" dirty="0">
                <a:solidFill>
                  <a:srgbClr val="4A4A4A"/>
                </a:solidFill>
                <a:effectLst/>
                <a:latin typeface="Open Sans" panose="020B0606030504020204" pitchFamily="34" charset="0"/>
              </a:rPr>
              <a:t>CSS 1</a:t>
            </a:r>
            <a:r>
              <a:rPr lang="tr-TR" b="0" i="0" dirty="0">
                <a:solidFill>
                  <a:srgbClr val="4A4A4A"/>
                </a:solidFill>
                <a:effectLst/>
                <a:latin typeface="Open Sans" panose="020B0606030504020204" pitchFamily="34" charset="0"/>
              </a:rPr>
              <a:t>‘dir. CSS 1; yazı tipleri, metinler, arka planlar, tablolar ve kenarlıklar gibi web sayfası ögeleri ile ilgili temel denetimleri içeren bir sürümdür.</a:t>
            </a:r>
            <a:endParaRPr lang="tr-TR" dirty="0"/>
          </a:p>
        </p:txBody>
      </p:sp>
    </p:spTree>
    <p:extLst>
      <p:ext uri="{BB962C8B-B14F-4D97-AF65-F5344CB8AC3E}">
        <p14:creationId xmlns:p14="http://schemas.microsoft.com/office/powerpoint/2010/main" val="2684555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DAEE1-0295-480C-8D20-61B8212F2B67}"/>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62453476-CBA4-4BBF-87D2-2B61D3774AD7}"/>
              </a:ext>
            </a:extLst>
          </p:cNvPr>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CSS 1’in bir üst sürümü olan </a:t>
            </a:r>
            <a:r>
              <a:rPr lang="tr-TR" b="1" i="0" dirty="0">
                <a:solidFill>
                  <a:srgbClr val="4A4A4A"/>
                </a:solidFill>
                <a:effectLst/>
                <a:latin typeface="Open Sans" panose="020B0606030504020204" pitchFamily="34" charset="0"/>
              </a:rPr>
              <a:t>CSS 2,</a:t>
            </a:r>
            <a:r>
              <a:rPr lang="tr-TR" b="0" i="0" dirty="0">
                <a:solidFill>
                  <a:srgbClr val="4A4A4A"/>
                </a:solidFill>
                <a:effectLst/>
                <a:latin typeface="Open Sans" panose="020B0606030504020204" pitchFamily="34" charset="0"/>
              </a:rPr>
              <a:t> 1998 yılında yayınlanmıştır ve daha fonksiyonel web sitelerinin tasarlanabilmesi için çeşitli yeniliklere sahiptir. Gelişmiş konumlandırma seçenekleri, Z-</a:t>
            </a:r>
            <a:r>
              <a:rPr lang="tr-TR" b="0" i="0" dirty="0" err="1">
                <a:solidFill>
                  <a:srgbClr val="4A4A4A"/>
                </a:solidFill>
                <a:effectLst/>
                <a:latin typeface="Open Sans" panose="020B0606030504020204" pitchFamily="34" charset="0"/>
              </a:rPr>
              <a:t>index</a:t>
            </a:r>
            <a:r>
              <a:rPr lang="tr-TR" b="0" i="0" dirty="0">
                <a:solidFill>
                  <a:srgbClr val="4A4A4A"/>
                </a:solidFill>
                <a:effectLst/>
                <a:latin typeface="Open Sans" panose="020B0606030504020204" pitchFamily="34" charset="0"/>
              </a:rPr>
              <a:t>, işitsel stil sayfaları desteği, çift yönlü metin ve gölgelendirme gibi çeşitli gelişmiş özellikleri vardır. </a:t>
            </a:r>
            <a:r>
              <a:rPr lang="tr-TR" b="1" i="0" dirty="0">
                <a:solidFill>
                  <a:srgbClr val="4A4A4A"/>
                </a:solidFill>
                <a:effectLst/>
                <a:latin typeface="Open Sans" panose="020B0606030504020204" pitchFamily="34" charset="0"/>
              </a:rPr>
              <a:t>CSS 2.1</a:t>
            </a:r>
            <a:r>
              <a:rPr lang="tr-TR" b="0" i="0" dirty="0">
                <a:solidFill>
                  <a:srgbClr val="4A4A4A"/>
                </a:solidFill>
                <a:effectLst/>
                <a:latin typeface="Open Sans" panose="020B0606030504020204" pitchFamily="34" charset="0"/>
              </a:rPr>
              <a:t> sürümü ile CSS 2’de bulunan hatalar giderilmesi sağlanmış ve </a:t>
            </a:r>
            <a:r>
              <a:rPr lang="tr-TR" b="1" i="0" dirty="0">
                <a:solidFill>
                  <a:srgbClr val="4A4A4A"/>
                </a:solidFill>
                <a:effectLst/>
                <a:latin typeface="Open Sans" panose="020B0606030504020204" pitchFamily="34" charset="0"/>
              </a:rPr>
              <a:t>daha stabil bir çalışma sağlanmıştır.</a:t>
            </a:r>
            <a:endParaRPr lang="tr-TR" dirty="0"/>
          </a:p>
        </p:txBody>
      </p:sp>
    </p:spTree>
    <p:extLst>
      <p:ext uri="{BB962C8B-B14F-4D97-AF65-F5344CB8AC3E}">
        <p14:creationId xmlns:p14="http://schemas.microsoft.com/office/powerpoint/2010/main" val="4132573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BFDED2-7335-4A0B-854F-F8B12CCCD35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FD56771-61A6-48C7-9CEC-7236464ED881}"/>
              </a:ext>
            </a:extLst>
          </p:cNvPr>
          <p:cNvSpPr>
            <a:spLocks noGrp="1"/>
          </p:cNvSpPr>
          <p:nvPr>
            <p:ph sz="half" idx="1"/>
          </p:nvPr>
        </p:nvSpPr>
        <p:spPr>
          <a:xfrm>
            <a:off x="1298448" y="2560320"/>
            <a:ext cx="9598150" cy="3310128"/>
          </a:xfrm>
        </p:spPr>
        <p:txBody>
          <a:bodyPr>
            <a:normAutofit/>
          </a:bodyPr>
          <a:lstStyle/>
          <a:p>
            <a:r>
              <a:rPr lang="tr-TR" b="0" i="0" dirty="0">
                <a:solidFill>
                  <a:srgbClr val="4A4A4A"/>
                </a:solidFill>
                <a:effectLst/>
                <a:latin typeface="Open Sans" panose="020B0606030504020204" pitchFamily="34" charset="0"/>
              </a:rPr>
              <a:t>W3C tarafından Haziran 1998’da yayınlanan </a:t>
            </a:r>
            <a:r>
              <a:rPr lang="tr-TR" b="1" i="0" dirty="0">
                <a:solidFill>
                  <a:srgbClr val="4A4A4A"/>
                </a:solidFill>
                <a:effectLst/>
                <a:latin typeface="Open Sans" panose="020B0606030504020204" pitchFamily="34" charset="0"/>
              </a:rPr>
              <a:t>CSS 3</a:t>
            </a:r>
            <a:r>
              <a:rPr lang="tr-TR" b="0" i="0" dirty="0">
                <a:solidFill>
                  <a:srgbClr val="4A4A4A"/>
                </a:solidFill>
                <a:effectLst/>
                <a:latin typeface="Open Sans" panose="020B0606030504020204" pitchFamily="34" charset="0"/>
              </a:rPr>
              <a:t>, </a:t>
            </a:r>
            <a:r>
              <a:rPr lang="tr-TR" b="0" i="0" dirty="0" err="1">
                <a:solidFill>
                  <a:srgbClr val="4A4A4A"/>
                </a:solidFill>
                <a:effectLst/>
                <a:latin typeface="Open Sans" panose="020B0606030504020204" pitchFamily="34" charset="0"/>
              </a:rPr>
              <a:t>CSS’in</a:t>
            </a:r>
            <a:r>
              <a:rPr lang="tr-TR" b="0" i="0" dirty="0">
                <a:solidFill>
                  <a:srgbClr val="4A4A4A"/>
                </a:solidFill>
                <a:effectLst/>
                <a:latin typeface="Open Sans" panose="020B0606030504020204" pitchFamily="34" charset="0"/>
              </a:rPr>
              <a:t> en son sürümüdür. Önceki sürümlerin üzerine inşa edilen CSS 3; seçiciler, renkler, isim alanları ve medya sorguları gibi konularda yeni özellikler getirmiştir. Yuvarlak köşeler, geçişler, gölgeler, animasyonlar ve </a:t>
            </a:r>
            <a:r>
              <a:rPr lang="tr-TR" b="0" i="0" dirty="0" err="1">
                <a:solidFill>
                  <a:srgbClr val="4A4A4A"/>
                </a:solidFill>
                <a:effectLst/>
                <a:latin typeface="Open Sans" panose="020B0606030504020204" pitchFamily="34" charset="0"/>
              </a:rPr>
              <a:t>degradeler</a:t>
            </a:r>
            <a:r>
              <a:rPr lang="tr-TR" b="0" i="0" dirty="0">
                <a:solidFill>
                  <a:srgbClr val="4A4A4A"/>
                </a:solidFill>
                <a:effectLst/>
                <a:latin typeface="Open Sans" panose="020B0606030504020204" pitchFamily="34" charset="0"/>
              </a:rPr>
              <a:t> gibi birçok CSS 3 özelliği sayesinde </a:t>
            </a:r>
            <a:r>
              <a:rPr lang="tr-TR" b="1" i="0" dirty="0">
                <a:solidFill>
                  <a:srgbClr val="4A4A4A"/>
                </a:solidFill>
                <a:effectLst/>
                <a:latin typeface="Open Sans" panose="020B0606030504020204" pitchFamily="34" charset="0"/>
              </a:rPr>
              <a:t>daha görsel ve kullanıcı deneyimini ön plana çıkaran gelişmiş web sayfaları tasarlayabilirsiniz.</a:t>
            </a:r>
            <a:endParaRPr lang="tr-TR" dirty="0"/>
          </a:p>
        </p:txBody>
      </p:sp>
    </p:spTree>
    <p:extLst>
      <p:ext uri="{BB962C8B-B14F-4D97-AF65-F5344CB8AC3E}">
        <p14:creationId xmlns:p14="http://schemas.microsoft.com/office/powerpoint/2010/main" val="2362430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612389-905F-476A-8B7A-8663E4BB0F6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423DB5F-54CD-460D-982F-0459F749C92E}"/>
              </a:ext>
            </a:extLst>
          </p:cNvPr>
          <p:cNvSpPr>
            <a:spLocks noGrp="1"/>
          </p:cNvSpPr>
          <p:nvPr>
            <p:ph sz="half" idx="1"/>
          </p:nvPr>
        </p:nvSpPr>
        <p:spPr/>
        <p:txBody>
          <a:bodyPr>
            <a:normAutofit fontScale="32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style</a:t>
            </a:r>
            <a:r>
              <a:rPr lang="tr-TR" dirty="0"/>
              <a:t>&gt;</a:t>
            </a:r>
          </a:p>
          <a:p>
            <a:r>
              <a:rPr lang="tr-TR" dirty="0"/>
              <a:t>body {</a:t>
            </a:r>
          </a:p>
          <a:p>
            <a:r>
              <a:rPr lang="tr-TR" dirty="0"/>
              <a:t>  background-</a:t>
            </a:r>
            <a:r>
              <a:rPr lang="tr-TR" dirty="0" err="1"/>
              <a:t>color</a:t>
            </a:r>
            <a:r>
              <a:rPr lang="tr-TR" dirty="0"/>
              <a:t>: </a:t>
            </a:r>
            <a:r>
              <a:rPr lang="tr-TR" dirty="0" err="1"/>
              <a:t>lightblue</a:t>
            </a:r>
            <a:r>
              <a:rPr lang="tr-TR" dirty="0"/>
              <a:t>;</a:t>
            </a:r>
          </a:p>
          <a:p>
            <a:r>
              <a:rPr lang="tr-TR" dirty="0"/>
              <a:t>}</a:t>
            </a:r>
          </a:p>
          <a:p>
            <a:endParaRPr lang="tr-TR" dirty="0"/>
          </a:p>
          <a:p>
            <a:r>
              <a:rPr lang="tr-TR" dirty="0"/>
              <a:t>h1 {</a:t>
            </a:r>
          </a:p>
          <a:p>
            <a:r>
              <a:rPr lang="tr-TR" dirty="0"/>
              <a:t>  </a:t>
            </a:r>
            <a:r>
              <a:rPr lang="tr-TR" dirty="0" err="1"/>
              <a:t>color</a:t>
            </a:r>
            <a:r>
              <a:rPr lang="tr-TR" dirty="0"/>
              <a:t>: </a:t>
            </a:r>
            <a:r>
              <a:rPr lang="tr-TR" dirty="0" err="1"/>
              <a:t>white</a:t>
            </a:r>
            <a:r>
              <a:rPr lang="tr-TR" dirty="0"/>
              <a:t>;</a:t>
            </a:r>
          </a:p>
          <a:p>
            <a:r>
              <a:rPr lang="tr-TR" dirty="0"/>
              <a:t>  </a:t>
            </a:r>
            <a:r>
              <a:rPr lang="tr-TR" dirty="0" err="1"/>
              <a:t>text-align</a:t>
            </a:r>
            <a:r>
              <a:rPr lang="tr-TR" dirty="0"/>
              <a:t>: </a:t>
            </a:r>
            <a:r>
              <a:rPr lang="tr-TR" dirty="0" err="1"/>
              <a:t>center</a:t>
            </a:r>
            <a:r>
              <a:rPr lang="tr-TR" dirty="0"/>
              <a:t>;</a:t>
            </a:r>
          </a:p>
          <a:p>
            <a:r>
              <a:rPr lang="tr-TR" dirty="0"/>
              <a:t>}</a:t>
            </a:r>
          </a:p>
          <a:p>
            <a:endParaRPr lang="tr-TR" dirty="0"/>
          </a:p>
        </p:txBody>
      </p:sp>
      <p:sp>
        <p:nvSpPr>
          <p:cNvPr id="4" name="İçerik Yer Tutucusu 3">
            <a:extLst>
              <a:ext uri="{FF2B5EF4-FFF2-40B4-BE49-F238E27FC236}">
                <a16:creationId xmlns:a16="http://schemas.microsoft.com/office/drawing/2014/main" id="{0E3CF65C-5E24-4DF8-81D3-94241A9F98FA}"/>
              </a:ext>
            </a:extLst>
          </p:cNvPr>
          <p:cNvSpPr>
            <a:spLocks noGrp="1"/>
          </p:cNvSpPr>
          <p:nvPr>
            <p:ph sz="half" idx="2"/>
          </p:nvPr>
        </p:nvSpPr>
        <p:spPr/>
        <p:txBody>
          <a:bodyPr>
            <a:normAutofit fontScale="32500" lnSpcReduction="20000"/>
          </a:bodyPr>
          <a:lstStyle/>
          <a:p>
            <a:endParaRPr lang="tr-TR" dirty="0"/>
          </a:p>
          <a:p>
            <a:r>
              <a:rPr lang="tr-TR" dirty="0"/>
              <a:t>p {</a:t>
            </a:r>
          </a:p>
          <a:p>
            <a:r>
              <a:rPr lang="tr-TR" dirty="0"/>
              <a:t>  font-</a:t>
            </a:r>
            <a:r>
              <a:rPr lang="tr-TR" dirty="0" err="1"/>
              <a:t>family</a:t>
            </a:r>
            <a:r>
              <a:rPr lang="tr-TR" dirty="0"/>
              <a:t>: </a:t>
            </a:r>
            <a:r>
              <a:rPr lang="tr-TR" dirty="0" err="1"/>
              <a:t>verdana</a:t>
            </a:r>
            <a:r>
              <a:rPr lang="tr-TR" dirty="0"/>
              <a:t>;</a:t>
            </a:r>
          </a:p>
          <a:p>
            <a:r>
              <a:rPr lang="tr-TR" dirty="0"/>
              <a:t>  font-size: 20px;</a:t>
            </a:r>
          </a:p>
          <a:p>
            <a:r>
              <a:rPr lang="tr-TR" dirty="0"/>
              <a:t>}</a:t>
            </a:r>
          </a:p>
          <a:p>
            <a:endParaRPr lang="tr-TR" dirty="0"/>
          </a:p>
          <a:p>
            <a:r>
              <a:rPr lang="tr-TR" dirty="0"/>
              <a:t>&lt;/</a:t>
            </a:r>
            <a:r>
              <a:rPr lang="tr-TR" dirty="0" err="1"/>
              <a:t>style</a:t>
            </a:r>
            <a:r>
              <a:rPr lang="tr-TR" dirty="0"/>
              <a:t>&gt;</a:t>
            </a:r>
          </a:p>
          <a:p>
            <a:r>
              <a:rPr lang="tr-TR" dirty="0"/>
              <a:t>&lt;/</a:t>
            </a:r>
            <a:r>
              <a:rPr lang="tr-TR" dirty="0" err="1"/>
              <a:t>head</a:t>
            </a:r>
            <a:r>
              <a:rPr lang="tr-TR" dirty="0"/>
              <a:t>&gt;</a:t>
            </a:r>
          </a:p>
          <a:p>
            <a:r>
              <a:rPr lang="tr-TR" dirty="0"/>
              <a:t>&lt;body&gt;</a:t>
            </a:r>
          </a:p>
          <a:p>
            <a:endParaRPr lang="tr-TR" dirty="0"/>
          </a:p>
          <a:p>
            <a:r>
              <a:rPr lang="tr-TR" dirty="0"/>
              <a:t>&lt;h1&gt;My First CSS </a:t>
            </a:r>
            <a:r>
              <a:rPr lang="tr-TR" dirty="0" err="1"/>
              <a:t>Example</a:t>
            </a:r>
            <a:r>
              <a:rPr lang="tr-TR" dirty="0"/>
              <a:t>&lt;/h1&gt;</a:t>
            </a:r>
          </a:p>
          <a:p>
            <a:r>
              <a:rPr lang="tr-TR" dirty="0"/>
              <a:t>&lt;p&gt;</a:t>
            </a:r>
            <a:r>
              <a:rPr lang="tr-TR" dirty="0" err="1"/>
              <a:t>This</a:t>
            </a:r>
            <a:r>
              <a:rPr lang="tr-TR" dirty="0"/>
              <a:t> is a </a:t>
            </a:r>
            <a:r>
              <a:rPr lang="tr-TR" dirty="0" err="1"/>
              <a:t>paragraph</a:t>
            </a:r>
            <a:r>
              <a:rPr lang="tr-TR" dirty="0"/>
              <a:t>.&lt;/p&gt;</a:t>
            </a:r>
          </a:p>
          <a:p>
            <a:endParaRPr lang="tr-TR" dirty="0"/>
          </a:p>
          <a:p>
            <a:r>
              <a:rPr lang="tr-TR" dirty="0"/>
              <a:t>&lt;/body&gt;</a:t>
            </a:r>
          </a:p>
          <a:p>
            <a:r>
              <a:rPr lang="tr-TR" dirty="0"/>
              <a:t>&lt;/html&gt;</a:t>
            </a:r>
          </a:p>
        </p:txBody>
      </p:sp>
    </p:spTree>
    <p:extLst>
      <p:ext uri="{BB962C8B-B14F-4D97-AF65-F5344CB8AC3E}">
        <p14:creationId xmlns:p14="http://schemas.microsoft.com/office/powerpoint/2010/main" val="2689738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DDF515-C9B5-465D-A798-2A8790276A9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D95E9AB-A4C2-4407-A9A5-A9ABB0822220}"/>
              </a:ext>
            </a:extLst>
          </p:cNvPr>
          <p:cNvSpPr>
            <a:spLocks noGrp="1"/>
          </p:cNvSpPr>
          <p:nvPr>
            <p:ph sz="half" idx="1"/>
          </p:nvPr>
        </p:nvSpPr>
        <p:spPr/>
        <p:txBody>
          <a:bodyPr>
            <a:normAutofit fontScale="47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style</a:t>
            </a:r>
            <a:r>
              <a:rPr lang="tr-TR" dirty="0"/>
              <a:t>&gt;</a:t>
            </a:r>
          </a:p>
          <a:p>
            <a:r>
              <a:rPr lang="tr-TR" dirty="0" err="1"/>
              <a:t>li</a:t>
            </a:r>
            <a:r>
              <a:rPr lang="tr-TR" dirty="0"/>
              <a:t> {</a:t>
            </a:r>
          </a:p>
          <a:p>
            <a:r>
              <a:rPr lang="tr-TR" dirty="0"/>
              <a:t>  </a:t>
            </a:r>
            <a:r>
              <a:rPr lang="tr-TR" dirty="0" err="1"/>
              <a:t>display</a:t>
            </a:r>
            <a:r>
              <a:rPr lang="tr-TR" dirty="0"/>
              <a:t>: inline;</a:t>
            </a:r>
          </a:p>
          <a:p>
            <a:r>
              <a:rPr lang="tr-TR" dirty="0"/>
              <a:t>}</a:t>
            </a:r>
          </a:p>
          <a:p>
            <a:r>
              <a:rPr lang="tr-TR" dirty="0"/>
              <a:t>&lt;/</a:t>
            </a:r>
            <a:r>
              <a:rPr lang="tr-TR" dirty="0" err="1"/>
              <a:t>style</a:t>
            </a:r>
            <a:r>
              <a:rPr lang="tr-TR" dirty="0"/>
              <a:t>&gt;</a:t>
            </a:r>
          </a:p>
          <a:p>
            <a:r>
              <a:rPr lang="tr-TR" dirty="0"/>
              <a:t>&lt;/</a:t>
            </a:r>
            <a:r>
              <a:rPr lang="tr-TR" dirty="0" err="1"/>
              <a:t>head</a:t>
            </a:r>
            <a:r>
              <a:rPr lang="tr-TR" dirty="0"/>
              <a:t>&gt;</a:t>
            </a:r>
          </a:p>
        </p:txBody>
      </p:sp>
      <p:sp>
        <p:nvSpPr>
          <p:cNvPr id="4" name="İçerik Yer Tutucusu 3">
            <a:extLst>
              <a:ext uri="{FF2B5EF4-FFF2-40B4-BE49-F238E27FC236}">
                <a16:creationId xmlns:a16="http://schemas.microsoft.com/office/drawing/2014/main" id="{4466010C-508E-4C2C-85EB-BB2D4E2DE183}"/>
              </a:ext>
            </a:extLst>
          </p:cNvPr>
          <p:cNvSpPr>
            <a:spLocks noGrp="1"/>
          </p:cNvSpPr>
          <p:nvPr>
            <p:ph sz="half" idx="2"/>
          </p:nvPr>
        </p:nvSpPr>
        <p:spPr/>
        <p:txBody>
          <a:bodyPr>
            <a:normAutofit fontScale="47500" lnSpcReduction="20000"/>
          </a:bodyPr>
          <a:lstStyle/>
          <a:p>
            <a:r>
              <a:rPr lang="tr-TR" dirty="0"/>
              <a:t>&lt;body&gt;</a:t>
            </a:r>
          </a:p>
          <a:p>
            <a:endParaRPr lang="tr-TR" dirty="0"/>
          </a:p>
          <a:p>
            <a:r>
              <a:rPr lang="tr-TR" dirty="0"/>
              <a:t>&lt;p&gt;</a:t>
            </a:r>
            <a:r>
              <a:rPr lang="tr-TR" dirty="0" err="1"/>
              <a:t>Display</a:t>
            </a:r>
            <a:r>
              <a:rPr lang="tr-TR" dirty="0"/>
              <a:t> a </a:t>
            </a:r>
            <a:r>
              <a:rPr lang="tr-TR" dirty="0" err="1"/>
              <a:t>list</a:t>
            </a:r>
            <a:r>
              <a:rPr lang="tr-TR" dirty="0"/>
              <a:t> of </a:t>
            </a:r>
            <a:r>
              <a:rPr lang="tr-TR" dirty="0" err="1"/>
              <a:t>links</a:t>
            </a:r>
            <a:r>
              <a:rPr lang="tr-TR" dirty="0"/>
              <a:t> as a </a:t>
            </a:r>
            <a:r>
              <a:rPr lang="tr-TR" dirty="0" err="1"/>
              <a:t>horizontal</a:t>
            </a:r>
            <a:r>
              <a:rPr lang="tr-TR" dirty="0"/>
              <a:t> </a:t>
            </a:r>
            <a:r>
              <a:rPr lang="tr-TR" dirty="0" err="1"/>
              <a:t>menu</a:t>
            </a:r>
            <a:r>
              <a:rPr lang="tr-TR" dirty="0"/>
              <a:t>:&lt;/p&gt;</a:t>
            </a:r>
          </a:p>
          <a:p>
            <a:endParaRPr lang="tr-TR" dirty="0"/>
          </a:p>
          <a:p>
            <a:r>
              <a:rPr lang="tr-TR" dirty="0"/>
              <a:t>&lt;</a:t>
            </a:r>
            <a:r>
              <a:rPr lang="tr-TR" dirty="0" err="1"/>
              <a:t>ul</a:t>
            </a:r>
            <a:r>
              <a:rPr lang="tr-TR" dirty="0"/>
              <a:t>&gt;</a:t>
            </a:r>
          </a:p>
          <a:p>
            <a:r>
              <a:rPr lang="tr-TR" dirty="0"/>
              <a:t>  &lt;</a:t>
            </a:r>
            <a:r>
              <a:rPr lang="tr-TR" dirty="0" err="1"/>
              <a:t>li</a:t>
            </a:r>
            <a:r>
              <a:rPr lang="tr-TR" dirty="0"/>
              <a:t>&gt;&lt;a </a:t>
            </a:r>
            <a:r>
              <a:rPr lang="tr-TR" dirty="0" err="1"/>
              <a:t>href</a:t>
            </a:r>
            <a:r>
              <a:rPr lang="tr-TR" dirty="0"/>
              <a:t>="/html/default.asp" </a:t>
            </a:r>
            <a:r>
              <a:rPr lang="tr-TR" dirty="0" err="1"/>
              <a:t>target</a:t>
            </a:r>
            <a:r>
              <a:rPr lang="tr-TR" dirty="0"/>
              <a:t>="_</a:t>
            </a:r>
            <a:r>
              <a:rPr lang="tr-TR" dirty="0" err="1"/>
              <a:t>blank</a:t>
            </a:r>
            <a:r>
              <a:rPr lang="tr-TR" dirty="0"/>
              <a:t>"&gt;HTML&lt;/a&gt;&lt;/</a:t>
            </a:r>
            <a:r>
              <a:rPr lang="tr-TR" dirty="0" err="1"/>
              <a:t>li</a:t>
            </a:r>
            <a:r>
              <a:rPr lang="tr-TR" dirty="0"/>
              <a:t>&gt;</a:t>
            </a:r>
          </a:p>
          <a:p>
            <a:r>
              <a:rPr lang="tr-TR" dirty="0"/>
              <a:t>  &lt;</a:t>
            </a:r>
            <a:r>
              <a:rPr lang="tr-TR" dirty="0" err="1"/>
              <a:t>li</a:t>
            </a:r>
            <a:r>
              <a:rPr lang="tr-TR" dirty="0"/>
              <a:t>&gt;&lt;a </a:t>
            </a:r>
            <a:r>
              <a:rPr lang="tr-TR" dirty="0" err="1"/>
              <a:t>href</a:t>
            </a:r>
            <a:r>
              <a:rPr lang="tr-TR" dirty="0"/>
              <a:t>="/</a:t>
            </a:r>
            <a:r>
              <a:rPr lang="tr-TR" dirty="0" err="1"/>
              <a:t>css</a:t>
            </a:r>
            <a:r>
              <a:rPr lang="tr-TR" dirty="0"/>
              <a:t>/default.asp" </a:t>
            </a:r>
            <a:r>
              <a:rPr lang="tr-TR" dirty="0" err="1"/>
              <a:t>target</a:t>
            </a:r>
            <a:r>
              <a:rPr lang="tr-TR" dirty="0"/>
              <a:t>="_</a:t>
            </a:r>
            <a:r>
              <a:rPr lang="tr-TR" dirty="0" err="1"/>
              <a:t>blank</a:t>
            </a:r>
            <a:r>
              <a:rPr lang="tr-TR" dirty="0"/>
              <a:t>"&gt;CSS&lt;/a&gt;&lt;/</a:t>
            </a:r>
            <a:r>
              <a:rPr lang="tr-TR" dirty="0" err="1"/>
              <a:t>li</a:t>
            </a:r>
            <a:r>
              <a:rPr lang="tr-TR" dirty="0"/>
              <a:t>&gt;</a:t>
            </a:r>
          </a:p>
          <a:p>
            <a:r>
              <a:rPr lang="tr-TR" dirty="0"/>
              <a:t>  &lt;</a:t>
            </a:r>
            <a:r>
              <a:rPr lang="tr-TR" dirty="0" err="1"/>
              <a:t>li</a:t>
            </a:r>
            <a:r>
              <a:rPr lang="tr-TR" dirty="0"/>
              <a:t>&gt;&lt;a </a:t>
            </a:r>
            <a:r>
              <a:rPr lang="tr-TR" dirty="0" err="1"/>
              <a:t>href</a:t>
            </a:r>
            <a:r>
              <a:rPr lang="tr-TR" dirty="0"/>
              <a:t>="/</a:t>
            </a:r>
            <a:r>
              <a:rPr lang="tr-TR" dirty="0" err="1"/>
              <a:t>js</a:t>
            </a:r>
            <a:r>
              <a:rPr lang="tr-TR" dirty="0"/>
              <a:t>/default.asp" </a:t>
            </a:r>
            <a:r>
              <a:rPr lang="tr-TR" dirty="0" err="1"/>
              <a:t>target</a:t>
            </a:r>
            <a:r>
              <a:rPr lang="tr-TR" dirty="0"/>
              <a:t>="_</a:t>
            </a:r>
            <a:r>
              <a:rPr lang="tr-TR" dirty="0" err="1"/>
              <a:t>blank</a:t>
            </a:r>
            <a:r>
              <a:rPr lang="tr-TR" dirty="0"/>
              <a:t>"&gt;</a:t>
            </a:r>
            <a:r>
              <a:rPr lang="tr-TR" dirty="0" err="1"/>
              <a:t>JavaScript</a:t>
            </a:r>
            <a:r>
              <a:rPr lang="tr-TR" dirty="0"/>
              <a:t>&lt;/a&gt;&lt;/</a:t>
            </a:r>
            <a:r>
              <a:rPr lang="tr-TR" dirty="0" err="1"/>
              <a:t>li</a:t>
            </a:r>
            <a:r>
              <a:rPr lang="tr-TR" dirty="0"/>
              <a:t>&gt;</a:t>
            </a:r>
          </a:p>
          <a:p>
            <a:r>
              <a:rPr lang="tr-TR" dirty="0"/>
              <a:t>&lt;/</a:t>
            </a:r>
            <a:r>
              <a:rPr lang="tr-TR" dirty="0" err="1"/>
              <a:t>ul</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4214816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B96686-3389-4F1D-85A0-59F225A82DF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698839A-4362-43F8-9268-F368406EBB62}"/>
              </a:ext>
            </a:extLst>
          </p:cNvPr>
          <p:cNvSpPr>
            <a:spLocks noGrp="1"/>
          </p:cNvSpPr>
          <p:nvPr>
            <p:ph sz="half" idx="1"/>
          </p:nvPr>
        </p:nvSpPr>
        <p:spPr/>
        <p:txBody>
          <a:bodyPr>
            <a:normAutofit fontScale="47500" lnSpcReduction="20000"/>
          </a:bodyPr>
          <a:lstStyle/>
          <a:p>
            <a:r>
              <a:rPr lang="tr-TR" dirty="0"/>
              <a:t>&lt;!DOCTYPE html&gt;</a:t>
            </a:r>
          </a:p>
          <a:p>
            <a:r>
              <a:rPr lang="tr-TR" dirty="0"/>
              <a:t>&lt;html&gt;</a:t>
            </a:r>
          </a:p>
          <a:p>
            <a:r>
              <a:rPr lang="tr-TR" dirty="0"/>
              <a:t>&lt;body&gt;</a:t>
            </a:r>
          </a:p>
          <a:p>
            <a:endParaRPr lang="tr-TR" dirty="0"/>
          </a:p>
          <a:p>
            <a:r>
              <a:rPr lang="tr-TR" dirty="0"/>
              <a:t>&lt;h1 </a:t>
            </a:r>
            <a:r>
              <a:rPr lang="tr-TR" dirty="0" err="1"/>
              <a:t>style</a:t>
            </a:r>
            <a:r>
              <a:rPr lang="tr-TR" dirty="0"/>
              <a:t>="</a:t>
            </a:r>
            <a:r>
              <a:rPr lang="tr-TR" dirty="0" err="1"/>
              <a:t>border</a:t>
            </a:r>
            <a:r>
              <a:rPr lang="tr-TR" dirty="0"/>
              <a:t>: 2px </a:t>
            </a:r>
            <a:r>
              <a:rPr lang="tr-TR" dirty="0" err="1"/>
              <a:t>solid</a:t>
            </a:r>
            <a:r>
              <a:rPr lang="tr-TR" dirty="0"/>
              <a:t> </a:t>
            </a:r>
            <a:r>
              <a:rPr lang="tr-TR" dirty="0" err="1"/>
              <a:t>Tomato</a:t>
            </a:r>
            <a:r>
              <a:rPr lang="tr-TR" dirty="0"/>
              <a:t>;"&gt;</a:t>
            </a:r>
            <a:r>
              <a:rPr lang="tr-TR" dirty="0" err="1"/>
              <a:t>Hello</a:t>
            </a:r>
            <a:r>
              <a:rPr lang="tr-TR" dirty="0"/>
              <a:t> World&lt;/h1&gt;</a:t>
            </a:r>
          </a:p>
          <a:p>
            <a:endParaRPr lang="tr-TR" dirty="0"/>
          </a:p>
          <a:p>
            <a:r>
              <a:rPr lang="tr-TR" dirty="0"/>
              <a:t>&lt;h1 </a:t>
            </a:r>
            <a:r>
              <a:rPr lang="tr-TR" dirty="0" err="1"/>
              <a:t>style</a:t>
            </a:r>
            <a:r>
              <a:rPr lang="tr-TR" dirty="0"/>
              <a:t>="</a:t>
            </a:r>
            <a:r>
              <a:rPr lang="tr-TR" dirty="0" err="1"/>
              <a:t>border</a:t>
            </a:r>
            <a:r>
              <a:rPr lang="tr-TR" dirty="0"/>
              <a:t>: 2px </a:t>
            </a:r>
            <a:r>
              <a:rPr lang="tr-TR" dirty="0" err="1"/>
              <a:t>solid</a:t>
            </a:r>
            <a:r>
              <a:rPr lang="tr-TR" dirty="0"/>
              <a:t> </a:t>
            </a:r>
            <a:r>
              <a:rPr lang="tr-TR" dirty="0" err="1"/>
              <a:t>DodgerBlue</a:t>
            </a:r>
            <a:r>
              <a:rPr lang="tr-TR" dirty="0"/>
              <a:t>;"&gt;</a:t>
            </a:r>
            <a:r>
              <a:rPr lang="tr-TR" dirty="0" err="1"/>
              <a:t>Hello</a:t>
            </a:r>
            <a:r>
              <a:rPr lang="tr-TR" dirty="0"/>
              <a:t> World&lt;/h1&gt;</a:t>
            </a:r>
          </a:p>
          <a:p>
            <a:endParaRPr lang="tr-TR" dirty="0"/>
          </a:p>
          <a:p>
            <a:r>
              <a:rPr lang="tr-TR" dirty="0"/>
              <a:t>&lt;h1 </a:t>
            </a:r>
            <a:r>
              <a:rPr lang="tr-TR" dirty="0" err="1"/>
              <a:t>style</a:t>
            </a:r>
            <a:r>
              <a:rPr lang="tr-TR" dirty="0"/>
              <a:t>="</a:t>
            </a:r>
            <a:r>
              <a:rPr lang="tr-TR" dirty="0" err="1"/>
              <a:t>border</a:t>
            </a:r>
            <a:r>
              <a:rPr lang="tr-TR" dirty="0"/>
              <a:t>: 2px </a:t>
            </a:r>
            <a:r>
              <a:rPr lang="tr-TR" dirty="0" err="1"/>
              <a:t>solid</a:t>
            </a:r>
            <a:r>
              <a:rPr lang="tr-TR" dirty="0"/>
              <a:t> </a:t>
            </a:r>
            <a:r>
              <a:rPr lang="tr-TR" dirty="0" err="1"/>
              <a:t>Violet</a:t>
            </a:r>
            <a:r>
              <a:rPr lang="tr-TR" dirty="0"/>
              <a:t>;"&gt;</a:t>
            </a:r>
            <a:r>
              <a:rPr lang="tr-TR" dirty="0" err="1"/>
              <a:t>Hello</a:t>
            </a:r>
            <a:r>
              <a:rPr lang="tr-TR" dirty="0"/>
              <a:t> World&lt;/h1&gt;</a:t>
            </a:r>
          </a:p>
          <a:p>
            <a:endParaRPr lang="tr-TR" dirty="0"/>
          </a:p>
          <a:p>
            <a:r>
              <a:rPr lang="tr-TR" dirty="0"/>
              <a:t>&lt;/body&gt;</a:t>
            </a:r>
          </a:p>
          <a:p>
            <a:r>
              <a:rPr lang="tr-TR" dirty="0"/>
              <a:t>&lt;/html&gt;</a:t>
            </a:r>
          </a:p>
          <a:p>
            <a:endParaRPr lang="tr-TR" dirty="0"/>
          </a:p>
        </p:txBody>
      </p:sp>
      <p:sp>
        <p:nvSpPr>
          <p:cNvPr id="4" name="İçerik Yer Tutucusu 3">
            <a:extLst>
              <a:ext uri="{FF2B5EF4-FFF2-40B4-BE49-F238E27FC236}">
                <a16:creationId xmlns:a16="http://schemas.microsoft.com/office/drawing/2014/main" id="{9469C8E1-F8DC-45D4-8056-BDB7396D411D}"/>
              </a:ext>
            </a:extLst>
          </p:cNvPr>
          <p:cNvSpPr>
            <a:spLocks noGrp="1"/>
          </p:cNvSpPr>
          <p:nvPr>
            <p:ph sz="half" idx="2"/>
          </p:nvPr>
        </p:nvSpPr>
        <p:spPr/>
        <p:txBody>
          <a:bodyPr>
            <a:normAutofit fontScale="47500" lnSpcReduction="20000"/>
          </a:bodyPr>
          <a:lstStyle/>
          <a:p>
            <a:endParaRPr lang="tr-TR"/>
          </a:p>
        </p:txBody>
      </p:sp>
    </p:spTree>
    <p:extLst>
      <p:ext uri="{BB962C8B-B14F-4D97-AF65-F5344CB8AC3E}">
        <p14:creationId xmlns:p14="http://schemas.microsoft.com/office/powerpoint/2010/main" val="3124978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3ABA09-EA76-4F0C-A05A-8919A084BE85}"/>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B6940C90-D34E-4D0A-AC6E-C39DBFE4BD4F}"/>
              </a:ext>
            </a:extLst>
          </p:cNvPr>
          <p:cNvSpPr>
            <a:spLocks noGrp="1"/>
          </p:cNvSpPr>
          <p:nvPr>
            <p:ph sz="half" idx="1"/>
          </p:nvPr>
        </p:nvSpPr>
        <p:spPr/>
        <p:txBody>
          <a:bodyPr>
            <a:normAutofit lnSpcReduction="10000"/>
          </a:bodyPr>
          <a:lstStyle/>
          <a:p>
            <a:r>
              <a:rPr lang="tr-TR" dirty="0"/>
              <a:t>En çok kullanılan </a:t>
            </a:r>
            <a:r>
              <a:rPr lang="tr-TR" dirty="0" err="1"/>
              <a:t>css</a:t>
            </a:r>
            <a:r>
              <a:rPr lang="tr-TR" dirty="0"/>
              <a:t> kütüphaneleri </a:t>
            </a:r>
          </a:p>
          <a:p>
            <a:r>
              <a:rPr lang="tr-TR" b="1" i="0" dirty="0" err="1">
                <a:solidFill>
                  <a:srgbClr val="4A4A4A"/>
                </a:solidFill>
                <a:effectLst/>
                <a:latin typeface="Open Sans" panose="020B0606030504020204" pitchFamily="34" charset="0"/>
              </a:rPr>
              <a:t>Bootstrap</a:t>
            </a:r>
            <a:endParaRPr lang="tr-TR" dirty="0"/>
          </a:p>
          <a:p>
            <a:r>
              <a:rPr lang="tr-TR" b="1" i="0" dirty="0">
                <a:solidFill>
                  <a:srgbClr val="4A4A4A"/>
                </a:solidFill>
                <a:effectLst/>
                <a:latin typeface="Open Sans" panose="020B0606030504020204" pitchFamily="34" charset="0"/>
              </a:rPr>
              <a:t>Foundation</a:t>
            </a:r>
          </a:p>
          <a:p>
            <a:r>
              <a:rPr lang="tr-TR" b="1" i="0" dirty="0">
                <a:solidFill>
                  <a:srgbClr val="4A4A4A"/>
                </a:solidFill>
                <a:effectLst/>
                <a:latin typeface="Open Sans" panose="020B0606030504020204" pitchFamily="34" charset="0"/>
              </a:rPr>
              <a:t>Bulma</a:t>
            </a:r>
            <a:endParaRPr lang="tr-TR" b="1" dirty="0">
              <a:solidFill>
                <a:srgbClr val="4A4A4A"/>
              </a:solidFill>
              <a:latin typeface="Open Sans" panose="020B0606030504020204" pitchFamily="34" charset="0"/>
            </a:endParaRPr>
          </a:p>
          <a:p>
            <a:r>
              <a:rPr lang="tr-TR" b="1" i="0" dirty="0" err="1">
                <a:solidFill>
                  <a:srgbClr val="4A4A4A"/>
                </a:solidFill>
                <a:effectLst/>
                <a:latin typeface="Open Sans" panose="020B0606030504020204" pitchFamily="34" charset="0"/>
              </a:rPr>
              <a:t>Uıkit</a:t>
            </a:r>
            <a:endParaRPr lang="tr-TR" b="1" i="0" dirty="0">
              <a:solidFill>
                <a:srgbClr val="4A4A4A"/>
              </a:solidFill>
              <a:effectLst/>
              <a:latin typeface="Open Sans" panose="020B0606030504020204" pitchFamily="34" charset="0"/>
            </a:endParaRPr>
          </a:p>
          <a:p>
            <a:r>
              <a:rPr lang="tr-TR" b="1" i="0" dirty="0" err="1">
                <a:solidFill>
                  <a:srgbClr val="4A4A4A"/>
                </a:solidFill>
                <a:effectLst/>
                <a:latin typeface="Open Sans" panose="020B0606030504020204" pitchFamily="34" charset="0"/>
              </a:rPr>
              <a:t>Semantic</a:t>
            </a:r>
            <a:r>
              <a:rPr lang="tr-TR" b="1" i="0" dirty="0">
                <a:solidFill>
                  <a:srgbClr val="4A4A4A"/>
                </a:solidFill>
                <a:effectLst/>
                <a:latin typeface="Open Sans" panose="020B0606030504020204" pitchFamily="34" charset="0"/>
              </a:rPr>
              <a:t> UI</a:t>
            </a:r>
          </a:p>
          <a:p>
            <a:r>
              <a:rPr lang="tr-TR" b="1" i="0" dirty="0" err="1">
                <a:solidFill>
                  <a:srgbClr val="4A4A4A"/>
                </a:solidFill>
                <a:effectLst/>
                <a:latin typeface="Open Sans" panose="020B0606030504020204" pitchFamily="34" charset="0"/>
              </a:rPr>
              <a:t>Materyalize</a:t>
            </a:r>
            <a:r>
              <a:rPr lang="tr-TR" b="1" i="0" dirty="0">
                <a:solidFill>
                  <a:srgbClr val="4A4A4A"/>
                </a:solidFill>
                <a:effectLst/>
                <a:latin typeface="Open Sans" panose="020B0606030504020204" pitchFamily="34" charset="0"/>
              </a:rPr>
              <a:t> CSS</a:t>
            </a:r>
            <a:endParaRPr lang="tr-TR" dirty="0"/>
          </a:p>
        </p:txBody>
      </p:sp>
      <p:sp>
        <p:nvSpPr>
          <p:cNvPr id="4" name="İçerik Yer Tutucusu 3">
            <a:extLst>
              <a:ext uri="{FF2B5EF4-FFF2-40B4-BE49-F238E27FC236}">
                <a16:creationId xmlns:a16="http://schemas.microsoft.com/office/drawing/2014/main" id="{8E87E807-EB0A-4848-A161-B2BD8BFC535A}"/>
              </a:ext>
            </a:extLst>
          </p:cNvPr>
          <p:cNvSpPr>
            <a:spLocks noGrp="1"/>
          </p:cNvSpPr>
          <p:nvPr>
            <p:ph sz="half" idx="2"/>
          </p:nvPr>
        </p:nvSpPr>
        <p:spPr/>
        <p:txBody>
          <a:bodyPr>
            <a:normAutofit lnSpcReduction="10000"/>
          </a:bodyPr>
          <a:lstStyle/>
          <a:p>
            <a:endParaRPr lang="tr-TR" dirty="0"/>
          </a:p>
        </p:txBody>
      </p:sp>
    </p:spTree>
    <p:extLst>
      <p:ext uri="{BB962C8B-B14F-4D97-AF65-F5344CB8AC3E}">
        <p14:creationId xmlns:p14="http://schemas.microsoft.com/office/powerpoint/2010/main" val="2588754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38818-68F3-46F7-8ABC-8AA5025973CE}"/>
              </a:ext>
            </a:extLst>
          </p:cNvPr>
          <p:cNvSpPr>
            <a:spLocks noGrp="1"/>
          </p:cNvSpPr>
          <p:nvPr>
            <p:ph type="title"/>
          </p:nvPr>
        </p:nvSpPr>
        <p:spPr/>
        <p:txBody>
          <a:bodyPr/>
          <a:lstStyle/>
          <a:p>
            <a:r>
              <a:rPr lang="tr-TR" dirty="0" err="1"/>
              <a:t>Jquery</a:t>
            </a:r>
            <a:endParaRPr lang="tr-TR" dirty="0"/>
          </a:p>
        </p:txBody>
      </p:sp>
      <p:sp>
        <p:nvSpPr>
          <p:cNvPr id="3" name="İçerik Yer Tutucusu 2">
            <a:extLst>
              <a:ext uri="{FF2B5EF4-FFF2-40B4-BE49-F238E27FC236}">
                <a16:creationId xmlns:a16="http://schemas.microsoft.com/office/drawing/2014/main" id="{48F39BCD-22D6-401B-B612-B4AD668F47F0}"/>
              </a:ext>
            </a:extLst>
          </p:cNvPr>
          <p:cNvSpPr>
            <a:spLocks noGrp="1"/>
          </p:cNvSpPr>
          <p:nvPr>
            <p:ph sz="half" idx="1"/>
          </p:nvPr>
        </p:nvSpPr>
        <p:spPr/>
        <p:txBody>
          <a:bodyPr>
            <a:normAutofit lnSpcReduction="10000"/>
          </a:bodyPr>
          <a:lstStyle/>
          <a:p>
            <a:r>
              <a:rPr lang="tr-TR" b="0" i="0" dirty="0" err="1">
                <a:solidFill>
                  <a:srgbClr val="36344D"/>
                </a:solidFill>
                <a:effectLst/>
                <a:latin typeface="Muli"/>
              </a:rPr>
              <a:t>jQuery</a:t>
            </a:r>
            <a:r>
              <a:rPr lang="tr-TR" b="0" i="0" dirty="0">
                <a:solidFill>
                  <a:srgbClr val="36344D"/>
                </a:solidFill>
                <a:effectLst/>
                <a:latin typeface="Muli"/>
              </a:rPr>
              <a:t> popüler bir </a:t>
            </a:r>
            <a:r>
              <a:rPr lang="tr-TR" b="0" i="0" dirty="0" err="1">
                <a:solidFill>
                  <a:srgbClr val="36344D"/>
                </a:solidFill>
                <a:effectLst/>
                <a:latin typeface="Muli"/>
              </a:rPr>
              <a:t>JavaScript</a:t>
            </a:r>
            <a:r>
              <a:rPr lang="tr-TR" b="0" i="0" dirty="0">
                <a:solidFill>
                  <a:srgbClr val="36344D"/>
                </a:solidFill>
                <a:effectLst/>
                <a:latin typeface="Muli"/>
              </a:rPr>
              <a:t> kütüphanesidir. 2006 yılında, John </a:t>
            </a:r>
            <a:r>
              <a:rPr lang="tr-TR" b="0" i="0" dirty="0" err="1">
                <a:solidFill>
                  <a:srgbClr val="36344D"/>
                </a:solidFill>
                <a:effectLst/>
                <a:latin typeface="Muli"/>
              </a:rPr>
              <a:t>Resig</a:t>
            </a:r>
            <a:r>
              <a:rPr lang="tr-TR" b="0" i="0" dirty="0">
                <a:solidFill>
                  <a:srgbClr val="36344D"/>
                </a:solidFill>
                <a:effectLst/>
                <a:latin typeface="Muli"/>
              </a:rPr>
              <a:t> tarafından geliştiricilerin web sitelerde </a:t>
            </a:r>
            <a:r>
              <a:rPr lang="tr-TR" b="0" i="0" dirty="0" err="1">
                <a:solidFill>
                  <a:srgbClr val="36344D"/>
                </a:solidFill>
                <a:effectLst/>
                <a:latin typeface="Muli"/>
              </a:rPr>
              <a:t>JavaScript</a:t>
            </a:r>
            <a:r>
              <a:rPr lang="tr-TR" b="0" i="0" dirty="0">
                <a:solidFill>
                  <a:srgbClr val="36344D"/>
                </a:solidFill>
                <a:effectLst/>
                <a:latin typeface="Muli"/>
              </a:rPr>
              <a:t> kullanımını kolaylaştırma amacıyla yaratılmıştır. Ayrı bir program dili değildir ve </a:t>
            </a:r>
            <a:r>
              <a:rPr lang="tr-TR" b="0" i="0" dirty="0" err="1">
                <a:solidFill>
                  <a:srgbClr val="36344D"/>
                </a:solidFill>
                <a:effectLst/>
                <a:latin typeface="Muli"/>
              </a:rPr>
              <a:t>JavaScript</a:t>
            </a:r>
            <a:r>
              <a:rPr lang="tr-TR" b="0" i="0" dirty="0">
                <a:solidFill>
                  <a:srgbClr val="36344D"/>
                </a:solidFill>
                <a:effectLst/>
                <a:latin typeface="Muli"/>
              </a:rPr>
              <a:t> ile birlikte çalışır.</a:t>
            </a:r>
            <a:endParaRPr lang="tr-TR" dirty="0"/>
          </a:p>
        </p:txBody>
      </p:sp>
      <p:sp>
        <p:nvSpPr>
          <p:cNvPr id="4" name="İçerik Yer Tutucusu 3">
            <a:extLst>
              <a:ext uri="{FF2B5EF4-FFF2-40B4-BE49-F238E27FC236}">
                <a16:creationId xmlns:a16="http://schemas.microsoft.com/office/drawing/2014/main" id="{CC134576-0175-4DE8-BE37-F349CC9E4858}"/>
              </a:ext>
            </a:extLst>
          </p:cNvPr>
          <p:cNvSpPr>
            <a:spLocks noGrp="1"/>
          </p:cNvSpPr>
          <p:nvPr>
            <p:ph sz="half" idx="2"/>
          </p:nvPr>
        </p:nvSpPr>
        <p:spPr/>
        <p:txBody>
          <a:bodyPr>
            <a:normAutofit lnSpcReduction="10000"/>
          </a:bodyPr>
          <a:lstStyle/>
          <a:p>
            <a:r>
              <a:rPr lang="tr-TR" b="0" i="0" dirty="0">
                <a:solidFill>
                  <a:srgbClr val="36344D"/>
                </a:solidFill>
                <a:effectLst/>
                <a:latin typeface="Muli"/>
              </a:rPr>
              <a:t>Özellikle de birçok </a:t>
            </a:r>
            <a:r>
              <a:rPr lang="tr-TR" b="0" i="0" dirty="0" err="1">
                <a:solidFill>
                  <a:srgbClr val="36344D"/>
                </a:solidFill>
                <a:effectLst/>
                <a:latin typeface="Muli"/>
              </a:rPr>
              <a:t>string</a:t>
            </a:r>
            <a:r>
              <a:rPr lang="tr-TR" b="0" i="0" dirty="0">
                <a:solidFill>
                  <a:srgbClr val="36344D"/>
                </a:solidFill>
                <a:effectLst/>
                <a:latin typeface="Muli"/>
              </a:rPr>
              <a:t> olduğu durumlarda kod yazmak yorucu hale gelebilir. </a:t>
            </a:r>
            <a:r>
              <a:rPr lang="tr-TR" b="0" i="0" dirty="0" err="1">
                <a:solidFill>
                  <a:srgbClr val="36344D"/>
                </a:solidFill>
                <a:effectLst/>
                <a:latin typeface="Muli"/>
              </a:rPr>
              <a:t>jQuery</a:t>
            </a:r>
            <a:r>
              <a:rPr lang="tr-TR" b="0" i="0" dirty="0">
                <a:solidFill>
                  <a:srgbClr val="36344D"/>
                </a:solidFill>
                <a:effectLst/>
                <a:latin typeface="Muli"/>
              </a:rPr>
              <a:t> çoklu kod satırlarını tek bir koda sıkıştırır, böylece tek bir göreve ulaşmak için bloklarca kodu yeniden yazmak zorunda kalmazsınız.</a:t>
            </a:r>
            <a:endParaRPr lang="tr-TR" dirty="0"/>
          </a:p>
        </p:txBody>
      </p:sp>
    </p:spTree>
    <p:extLst>
      <p:ext uri="{BB962C8B-B14F-4D97-AF65-F5344CB8AC3E}">
        <p14:creationId xmlns:p14="http://schemas.microsoft.com/office/powerpoint/2010/main" val="302710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2A5BE1-9DF9-423B-A398-1B8B08FF2AD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41DFB50-82EF-4603-B886-06358FFD939F}"/>
              </a:ext>
            </a:extLst>
          </p:cNvPr>
          <p:cNvSpPr>
            <a:spLocks noGrp="1"/>
          </p:cNvSpPr>
          <p:nvPr>
            <p:ph idx="1"/>
          </p:nvPr>
        </p:nvSpPr>
        <p:spPr/>
        <p:txBody>
          <a:bodyPr/>
          <a:lstStyle/>
          <a:p>
            <a:r>
              <a:rPr lang="tr-TR" b="0" i="0" dirty="0">
                <a:solidFill>
                  <a:srgbClr val="000000"/>
                </a:solidFill>
                <a:effectLst/>
                <a:latin typeface="Poppins" panose="00000500000000000000" pitchFamily="2" charset="-94"/>
              </a:rPr>
              <a:t>Bir HTML dosyası oluşturmak için </a:t>
            </a:r>
            <a:r>
              <a:rPr lang="tr-TR" b="0" i="0" dirty="0" err="1">
                <a:solidFill>
                  <a:srgbClr val="000000"/>
                </a:solidFill>
                <a:effectLst/>
                <a:latin typeface="Poppins" panose="00000500000000000000" pitchFamily="2" charset="-94"/>
              </a:rPr>
              <a:t>TextEdit</a:t>
            </a:r>
            <a:r>
              <a:rPr lang="tr-TR" b="0" i="0" dirty="0">
                <a:solidFill>
                  <a:srgbClr val="000000"/>
                </a:solidFill>
                <a:effectLst/>
                <a:latin typeface="Poppins" panose="00000500000000000000" pitchFamily="2" charset="-94"/>
              </a:rPr>
              <a:t>, </a:t>
            </a:r>
            <a:r>
              <a:rPr lang="tr-TR" b="0" i="0" dirty="0" err="1">
                <a:solidFill>
                  <a:srgbClr val="000000"/>
                </a:solidFill>
                <a:effectLst/>
                <a:latin typeface="Poppins" panose="00000500000000000000" pitchFamily="2" charset="-94"/>
              </a:rPr>
              <a:t>Notpad</a:t>
            </a:r>
            <a:r>
              <a:rPr lang="tr-TR" b="0" i="0" dirty="0">
                <a:solidFill>
                  <a:srgbClr val="000000"/>
                </a:solidFill>
                <a:effectLst/>
                <a:latin typeface="Poppins" panose="00000500000000000000" pitchFamily="2" charset="-94"/>
              </a:rPr>
              <a:t> ya da Word gibi bir yazı düzenleyiciye istenen html kodlarının girilmesi ve bu çalışmanın </a:t>
            </a:r>
            <a:r>
              <a:rPr lang="tr-TR" b="1" i="0" dirty="0">
                <a:solidFill>
                  <a:srgbClr val="000000"/>
                </a:solidFill>
                <a:effectLst/>
                <a:latin typeface="Poppins" panose="00000500000000000000" pitchFamily="2" charset="-94"/>
              </a:rPr>
              <a:t>.html uzantısı</a:t>
            </a:r>
            <a:r>
              <a:rPr lang="tr-TR" b="0" i="0" dirty="0">
                <a:solidFill>
                  <a:srgbClr val="000000"/>
                </a:solidFill>
                <a:effectLst/>
                <a:latin typeface="Poppins" panose="00000500000000000000" pitchFamily="2" charset="-94"/>
              </a:rPr>
              <a:t> ile kaydedilmesi gerekir (</a:t>
            </a:r>
            <a:r>
              <a:rPr lang="tr-TR" b="0" i="0" dirty="0" err="1">
                <a:solidFill>
                  <a:srgbClr val="000000"/>
                </a:solidFill>
                <a:effectLst/>
                <a:latin typeface="Poppins" panose="00000500000000000000" pitchFamily="2" charset="-94"/>
              </a:rPr>
              <a:t>TextEdit</a:t>
            </a:r>
            <a:r>
              <a:rPr lang="tr-TR" b="0" i="0" dirty="0">
                <a:solidFill>
                  <a:srgbClr val="000000"/>
                </a:solidFill>
                <a:effectLst/>
                <a:latin typeface="Poppins" panose="00000500000000000000" pitchFamily="2" charset="-94"/>
              </a:rPr>
              <a:t> ile bir HTML dosyası oluşturmak için başlangıçta “Düz Metin” seçeneğini kullanmalısınız).</a:t>
            </a:r>
            <a:endParaRPr lang="tr-TR" dirty="0"/>
          </a:p>
        </p:txBody>
      </p:sp>
    </p:spTree>
    <p:extLst>
      <p:ext uri="{BB962C8B-B14F-4D97-AF65-F5344CB8AC3E}">
        <p14:creationId xmlns:p14="http://schemas.microsoft.com/office/powerpoint/2010/main" val="3419812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758BBD-F252-4EBB-838A-AE56D89350E2}"/>
              </a:ext>
            </a:extLst>
          </p:cNvPr>
          <p:cNvSpPr>
            <a:spLocks noGrp="1"/>
          </p:cNvSpPr>
          <p:nvPr>
            <p:ph type="title"/>
          </p:nvPr>
        </p:nvSpPr>
        <p:spPr/>
        <p:txBody>
          <a:bodyPr>
            <a:normAutofit/>
          </a:bodyPr>
          <a:lstStyle/>
          <a:p>
            <a:r>
              <a:rPr lang="tr-TR" b="1" i="0" dirty="0" err="1">
                <a:solidFill>
                  <a:srgbClr val="2F1C6A"/>
                </a:solidFill>
                <a:effectLst/>
                <a:latin typeface="Muli"/>
              </a:rPr>
              <a:t>jQuery’nin</a:t>
            </a:r>
            <a:r>
              <a:rPr lang="tr-TR" b="1" i="0" dirty="0">
                <a:solidFill>
                  <a:srgbClr val="2F1C6A"/>
                </a:solidFill>
                <a:effectLst/>
                <a:latin typeface="Muli"/>
              </a:rPr>
              <a:t> Avantajları</a:t>
            </a:r>
            <a:endParaRPr lang="tr-TR" dirty="0"/>
          </a:p>
        </p:txBody>
      </p:sp>
      <p:sp>
        <p:nvSpPr>
          <p:cNvPr id="3" name="İçerik Yer Tutucusu 2">
            <a:extLst>
              <a:ext uri="{FF2B5EF4-FFF2-40B4-BE49-F238E27FC236}">
                <a16:creationId xmlns:a16="http://schemas.microsoft.com/office/drawing/2014/main" id="{E3CF33C8-8814-4607-97BF-D64325BF1B57}"/>
              </a:ext>
            </a:extLst>
          </p:cNvPr>
          <p:cNvSpPr>
            <a:spLocks noGrp="1"/>
          </p:cNvSpPr>
          <p:nvPr>
            <p:ph sz="half" idx="1"/>
          </p:nvPr>
        </p:nvSpPr>
        <p:spPr/>
        <p:txBody>
          <a:bodyPr>
            <a:normAutofit lnSpcReduction="10000"/>
          </a:bodyPr>
          <a:lstStyle/>
          <a:p>
            <a:r>
              <a:rPr lang="tr-TR" b="0" i="0" dirty="0" err="1">
                <a:solidFill>
                  <a:srgbClr val="36344D"/>
                </a:solidFill>
                <a:effectLst/>
                <a:latin typeface="Muli"/>
              </a:rPr>
              <a:t>jQuery</a:t>
            </a:r>
            <a:r>
              <a:rPr lang="tr-TR" b="0" i="0" dirty="0">
                <a:solidFill>
                  <a:srgbClr val="36344D"/>
                </a:solidFill>
                <a:effectLst/>
                <a:latin typeface="Muli"/>
              </a:rPr>
              <a:t> kütüphanesinin temel özelliklerinden biri</a:t>
            </a:r>
            <a:r>
              <a:rPr lang="tr-TR" b="1" i="0" dirty="0">
                <a:solidFill>
                  <a:srgbClr val="36344D"/>
                </a:solidFill>
                <a:effectLst/>
                <a:latin typeface="Muli"/>
              </a:rPr>
              <a:t> olay işlemedir</a:t>
            </a:r>
            <a:r>
              <a:rPr lang="tr-TR" b="0" i="0" dirty="0">
                <a:solidFill>
                  <a:srgbClr val="36344D"/>
                </a:solidFill>
                <a:effectLst/>
                <a:latin typeface="Muli"/>
              </a:rPr>
              <a:t>. </a:t>
            </a:r>
            <a:r>
              <a:rPr lang="tr-TR" b="1" i="0" dirty="0">
                <a:solidFill>
                  <a:srgbClr val="36344D"/>
                </a:solidFill>
                <a:effectLst/>
                <a:latin typeface="Muli"/>
              </a:rPr>
              <a:t>Fare tıklama</a:t>
            </a:r>
            <a:r>
              <a:rPr lang="tr-TR" b="0" i="0" dirty="0">
                <a:solidFill>
                  <a:srgbClr val="36344D"/>
                </a:solidFill>
                <a:effectLst/>
                <a:latin typeface="Muli"/>
              </a:rPr>
              <a:t> işlevi ve </a:t>
            </a:r>
            <a:r>
              <a:rPr lang="tr-TR" b="1" i="0" dirty="0">
                <a:solidFill>
                  <a:srgbClr val="36344D"/>
                </a:solidFill>
                <a:effectLst/>
                <a:latin typeface="Muli"/>
              </a:rPr>
              <a:t>form gönderme </a:t>
            </a:r>
            <a:r>
              <a:rPr lang="tr-TR" b="0" i="0" dirty="0">
                <a:solidFill>
                  <a:srgbClr val="36344D"/>
                </a:solidFill>
                <a:effectLst/>
                <a:latin typeface="Muli"/>
              </a:rPr>
              <a:t>gibi etkinlikler oluşturmak yalnızca birkaç satır kod gerektirir. Bu, </a:t>
            </a:r>
            <a:r>
              <a:rPr lang="tr-TR" b="1" i="0" dirty="0">
                <a:solidFill>
                  <a:srgbClr val="6747C7"/>
                </a:solidFill>
                <a:effectLst/>
                <a:latin typeface="Muli"/>
              </a:rPr>
              <a:t>HTML </a:t>
            </a:r>
            <a:r>
              <a:rPr lang="tr-TR" b="0" i="0" dirty="0">
                <a:solidFill>
                  <a:srgbClr val="36344D"/>
                </a:solidFill>
                <a:effectLst/>
                <a:latin typeface="Muli"/>
              </a:rPr>
              <a:t>kodunun temiz ve çeşitli olay işleyicilerinden uzak tutulmasına yardımcı olur.</a:t>
            </a:r>
            <a:endParaRPr lang="tr-TR" dirty="0"/>
          </a:p>
        </p:txBody>
      </p:sp>
      <p:sp>
        <p:nvSpPr>
          <p:cNvPr id="4" name="İçerik Yer Tutucusu 3">
            <a:extLst>
              <a:ext uri="{FF2B5EF4-FFF2-40B4-BE49-F238E27FC236}">
                <a16:creationId xmlns:a16="http://schemas.microsoft.com/office/drawing/2014/main" id="{AE5C7588-8CB0-4101-B0E0-F4AF7F82733A}"/>
              </a:ext>
            </a:extLst>
          </p:cNvPr>
          <p:cNvSpPr>
            <a:spLocks noGrp="1"/>
          </p:cNvSpPr>
          <p:nvPr>
            <p:ph sz="half" idx="2"/>
          </p:nvPr>
        </p:nvSpPr>
        <p:spPr/>
        <p:txBody>
          <a:bodyPr>
            <a:normAutofit lnSpcReduction="10000"/>
          </a:bodyPr>
          <a:lstStyle/>
          <a:p>
            <a:r>
              <a:rPr lang="tr-TR" b="1" i="0" dirty="0">
                <a:solidFill>
                  <a:srgbClr val="36344D"/>
                </a:solidFill>
                <a:effectLst/>
                <a:latin typeface="Muli"/>
              </a:rPr>
              <a:t>Belge Nesne Modeli (DOM)</a:t>
            </a:r>
            <a:r>
              <a:rPr lang="tr-TR" b="0" i="0" dirty="0">
                <a:solidFill>
                  <a:srgbClr val="36344D"/>
                </a:solidFill>
                <a:effectLst/>
                <a:latin typeface="Muli"/>
              </a:rPr>
              <a:t> işleme özelliği ile HTML öğelerini değiştirmek de daha kolaydır. Kullanıcı dostu web tarayıcı </a:t>
            </a:r>
            <a:r>
              <a:rPr lang="tr-TR" b="0" i="0" dirty="0" err="1">
                <a:solidFill>
                  <a:srgbClr val="36344D"/>
                </a:solidFill>
                <a:effectLst/>
                <a:latin typeface="Muli"/>
              </a:rPr>
              <a:t>arayüzü</a:t>
            </a:r>
            <a:r>
              <a:rPr lang="tr-TR" b="0" i="0" dirty="0">
                <a:solidFill>
                  <a:srgbClr val="36344D"/>
                </a:solidFill>
                <a:effectLst/>
                <a:latin typeface="Muli"/>
              </a:rPr>
              <a:t>, çeşitli olay yöntemlerini kullanarak web öğeleri eklemenize, düzenlemenize ve silmenize olanak tanır.</a:t>
            </a:r>
            <a:endParaRPr lang="tr-TR" dirty="0"/>
          </a:p>
        </p:txBody>
      </p:sp>
    </p:spTree>
    <p:extLst>
      <p:ext uri="{BB962C8B-B14F-4D97-AF65-F5344CB8AC3E}">
        <p14:creationId xmlns:p14="http://schemas.microsoft.com/office/powerpoint/2010/main" val="2118008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A5BFC3-A5F2-4A63-8D96-00792E581CD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9BF6EF9-6C73-406B-B363-04DF11AA0E4D}"/>
              </a:ext>
            </a:extLst>
          </p:cNvPr>
          <p:cNvSpPr>
            <a:spLocks noGrp="1"/>
          </p:cNvSpPr>
          <p:nvPr>
            <p:ph sz="half" idx="1"/>
          </p:nvPr>
        </p:nvSpPr>
        <p:spPr/>
        <p:txBody>
          <a:bodyPr/>
          <a:lstStyle/>
          <a:p>
            <a:r>
              <a:rPr lang="tr-TR" b="0" i="0" dirty="0">
                <a:solidFill>
                  <a:srgbClr val="36344D"/>
                </a:solidFill>
                <a:effectLst/>
                <a:latin typeface="Muli"/>
              </a:rPr>
              <a:t>Özellikle </a:t>
            </a:r>
            <a:r>
              <a:rPr lang="tr-TR" b="1" i="0" dirty="0">
                <a:solidFill>
                  <a:srgbClr val="6747C7"/>
                </a:solidFill>
                <a:effectLst/>
                <a:latin typeface="Muli"/>
              </a:rPr>
              <a:t>AJAX yöntemi</a:t>
            </a:r>
            <a:r>
              <a:rPr lang="tr-TR" b="0" i="0" dirty="0">
                <a:solidFill>
                  <a:srgbClr val="36344D"/>
                </a:solidFill>
                <a:effectLst/>
                <a:latin typeface="Muli"/>
              </a:rPr>
              <a:t>, </a:t>
            </a:r>
            <a:r>
              <a:rPr lang="tr-TR" b="0" i="0" dirty="0" err="1">
                <a:solidFill>
                  <a:srgbClr val="36344D"/>
                </a:solidFill>
                <a:effectLst/>
                <a:latin typeface="Muli"/>
              </a:rPr>
              <a:t>jQuery’yi</a:t>
            </a:r>
            <a:r>
              <a:rPr lang="tr-TR" b="0" i="0" dirty="0">
                <a:solidFill>
                  <a:srgbClr val="36344D"/>
                </a:solidFill>
                <a:effectLst/>
                <a:latin typeface="Muli"/>
              </a:rPr>
              <a:t> AJAX işlevlerini kullanarak duyarlı bir web sitesi geliştirmek için ideal hale getirir. Bu özellik, web sayfasını yeniden yüklemeden HTTP istek işlemlerini basitleştirerek kullanıcı deneyimini geliştirir.</a:t>
            </a:r>
            <a:endParaRPr lang="tr-TR" dirty="0"/>
          </a:p>
        </p:txBody>
      </p:sp>
      <p:sp>
        <p:nvSpPr>
          <p:cNvPr id="4" name="İçerik Yer Tutucusu 3">
            <a:extLst>
              <a:ext uri="{FF2B5EF4-FFF2-40B4-BE49-F238E27FC236}">
                <a16:creationId xmlns:a16="http://schemas.microsoft.com/office/drawing/2014/main" id="{86FBAEDD-DA0E-472E-9539-9ADB2251404F}"/>
              </a:ext>
            </a:extLst>
          </p:cNvPr>
          <p:cNvSpPr>
            <a:spLocks noGrp="1"/>
          </p:cNvSpPr>
          <p:nvPr>
            <p:ph sz="half" idx="2"/>
          </p:nvPr>
        </p:nvSpPr>
        <p:spPr/>
        <p:txBody>
          <a:bodyPr/>
          <a:lstStyle/>
          <a:p>
            <a:r>
              <a:rPr lang="tr-TR" b="0" i="0" dirty="0">
                <a:solidFill>
                  <a:srgbClr val="36344D"/>
                </a:solidFill>
                <a:effectLst/>
                <a:latin typeface="Muli"/>
              </a:rPr>
              <a:t> </a:t>
            </a:r>
            <a:r>
              <a:rPr lang="tr-TR" b="0" i="0" dirty="0" err="1">
                <a:solidFill>
                  <a:srgbClr val="36344D"/>
                </a:solidFill>
                <a:effectLst/>
                <a:latin typeface="Muli"/>
              </a:rPr>
              <a:t>jQuery</a:t>
            </a:r>
            <a:r>
              <a:rPr lang="tr-TR" b="0" i="0" dirty="0">
                <a:solidFill>
                  <a:srgbClr val="36344D"/>
                </a:solidFill>
                <a:effectLst/>
                <a:latin typeface="Muli"/>
              </a:rPr>
              <a:t> birçok yerleşik animasyon efekti sunar. Seçtiğiniz </a:t>
            </a:r>
            <a:r>
              <a:rPr lang="tr-TR" b="1" i="0" dirty="0">
                <a:solidFill>
                  <a:srgbClr val="6747C7"/>
                </a:solidFill>
                <a:effectLst/>
                <a:latin typeface="Muli"/>
              </a:rPr>
              <a:t>CSS </a:t>
            </a:r>
            <a:r>
              <a:rPr lang="tr-TR" b="0" i="0" dirty="0">
                <a:solidFill>
                  <a:srgbClr val="36344D"/>
                </a:solidFill>
                <a:effectLst/>
                <a:latin typeface="Muli"/>
              </a:rPr>
              <a:t>özelliklerinden oluşan özel animasyonlar oluşturmanıza bile izin verir.</a:t>
            </a:r>
            <a:endParaRPr lang="tr-TR" dirty="0"/>
          </a:p>
        </p:txBody>
      </p:sp>
    </p:spTree>
    <p:extLst>
      <p:ext uri="{BB962C8B-B14F-4D97-AF65-F5344CB8AC3E}">
        <p14:creationId xmlns:p14="http://schemas.microsoft.com/office/powerpoint/2010/main" val="828086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4968D7-4DE7-4050-A11D-D827F714E36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CFBCDCE-42D0-470C-8DE7-9232C81D2BAB}"/>
              </a:ext>
            </a:extLst>
          </p:cNvPr>
          <p:cNvSpPr>
            <a:spLocks noGrp="1"/>
          </p:cNvSpPr>
          <p:nvPr>
            <p:ph sz="half" idx="1"/>
          </p:nvPr>
        </p:nvSpPr>
        <p:spPr/>
        <p:txBody>
          <a:bodyPr>
            <a:normAutofit fontScale="92500" lnSpcReduction="10000"/>
          </a:bodyPr>
          <a:lstStyle/>
          <a:p>
            <a:r>
              <a:rPr lang="tr-TR" b="0" i="0" dirty="0" err="1">
                <a:solidFill>
                  <a:srgbClr val="36344D"/>
                </a:solidFill>
                <a:effectLst/>
                <a:latin typeface="Muli"/>
              </a:rPr>
              <a:t>jQuery</a:t>
            </a:r>
            <a:r>
              <a:rPr lang="tr-TR" b="0" i="0" dirty="0">
                <a:solidFill>
                  <a:srgbClr val="36344D"/>
                </a:solidFill>
                <a:effectLst/>
                <a:latin typeface="Muli"/>
              </a:rPr>
              <a:t>, popüler web tarayıcılarıyla uyumlu hale getiren çapraz tarayıcı desteğiyle birlikte gelir. CSS3 seçicileri ve XML </a:t>
            </a:r>
            <a:r>
              <a:rPr lang="tr-TR" b="0" i="0" dirty="0" err="1">
                <a:solidFill>
                  <a:srgbClr val="36344D"/>
                </a:solidFill>
                <a:effectLst/>
                <a:latin typeface="Muli"/>
              </a:rPr>
              <a:t>Path</a:t>
            </a:r>
            <a:r>
              <a:rPr lang="tr-TR" b="0" i="0" dirty="0">
                <a:solidFill>
                  <a:srgbClr val="36344D"/>
                </a:solidFill>
                <a:effectLst/>
                <a:latin typeface="Muli"/>
              </a:rPr>
              <a:t> Language (</a:t>
            </a:r>
            <a:r>
              <a:rPr lang="tr-TR" b="0" i="0" dirty="0" err="1">
                <a:solidFill>
                  <a:srgbClr val="36344D"/>
                </a:solidFill>
                <a:effectLst/>
                <a:latin typeface="Muli"/>
              </a:rPr>
              <a:t>XPath</a:t>
            </a:r>
            <a:r>
              <a:rPr lang="tr-TR" b="0" i="0" dirty="0">
                <a:solidFill>
                  <a:srgbClr val="36344D"/>
                </a:solidFill>
                <a:effectLst/>
                <a:latin typeface="Muli"/>
              </a:rPr>
              <a:t>) sözdizimi ile de çalışır.</a:t>
            </a:r>
            <a:endParaRPr lang="tr-TR" dirty="0"/>
          </a:p>
        </p:txBody>
      </p:sp>
      <p:sp>
        <p:nvSpPr>
          <p:cNvPr id="4" name="İçerik Yer Tutucusu 3">
            <a:extLst>
              <a:ext uri="{FF2B5EF4-FFF2-40B4-BE49-F238E27FC236}">
                <a16:creationId xmlns:a16="http://schemas.microsoft.com/office/drawing/2014/main" id="{4200CF22-CB1C-4BFF-B54C-1E2E8BE81A5C}"/>
              </a:ext>
            </a:extLst>
          </p:cNvPr>
          <p:cNvSpPr>
            <a:spLocks noGrp="1"/>
          </p:cNvSpPr>
          <p:nvPr>
            <p:ph sz="half" idx="2"/>
          </p:nvPr>
        </p:nvSpPr>
        <p:spPr/>
        <p:txBody>
          <a:bodyPr>
            <a:normAutofit fontScale="92500" lnSpcReduction="10000"/>
          </a:bodyPr>
          <a:lstStyle/>
          <a:p>
            <a:r>
              <a:rPr lang="tr-TR" dirty="0"/>
              <a:t>DOM: </a:t>
            </a:r>
            <a:r>
              <a:rPr lang="tr-TR" b="0" i="0" dirty="0">
                <a:solidFill>
                  <a:srgbClr val="06263B"/>
                </a:solidFill>
                <a:effectLst/>
                <a:latin typeface="Volte"/>
              </a:rPr>
              <a:t>HTML için kullanılan doküman nesne modelidir. HTML Elementlerini objeler olarak, HTML elementlerinin tüm özelliklerini, HTML elementlerine erişmek için metotları, tüm HTML elementleri için olayları tanımlar. Diğer bir deyişle HTML DOM yeni elementler eklemek, elementleri değiştirmek veya silmek için kullanılır.</a:t>
            </a:r>
            <a:endParaRPr lang="tr-TR" dirty="0"/>
          </a:p>
        </p:txBody>
      </p:sp>
    </p:spTree>
    <p:extLst>
      <p:ext uri="{BB962C8B-B14F-4D97-AF65-F5344CB8AC3E}">
        <p14:creationId xmlns:p14="http://schemas.microsoft.com/office/powerpoint/2010/main" val="29134514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15C702-2EAA-4BDB-9305-EBD75E54E2D9}"/>
              </a:ext>
            </a:extLst>
          </p:cNvPr>
          <p:cNvSpPr>
            <a:spLocks noGrp="1"/>
          </p:cNvSpPr>
          <p:nvPr>
            <p:ph type="title"/>
          </p:nvPr>
        </p:nvSpPr>
        <p:spPr/>
        <p:txBody>
          <a:bodyPr>
            <a:normAutofit/>
          </a:bodyPr>
          <a:lstStyle/>
          <a:p>
            <a:r>
              <a:rPr lang="tr-TR" b="1" i="0" dirty="0" err="1">
                <a:solidFill>
                  <a:srgbClr val="2F1C6A"/>
                </a:solidFill>
                <a:effectLst/>
                <a:latin typeface="Muli"/>
              </a:rPr>
              <a:t>jQuery’nin</a:t>
            </a:r>
            <a:r>
              <a:rPr lang="tr-TR" b="1" i="0" dirty="0">
                <a:solidFill>
                  <a:srgbClr val="2F1C6A"/>
                </a:solidFill>
                <a:effectLst/>
                <a:latin typeface="Muli"/>
              </a:rPr>
              <a:t> Dezavantajları</a:t>
            </a:r>
            <a:endParaRPr lang="tr-TR" dirty="0"/>
          </a:p>
        </p:txBody>
      </p:sp>
      <p:sp>
        <p:nvSpPr>
          <p:cNvPr id="3" name="İçerik Yer Tutucusu 2">
            <a:extLst>
              <a:ext uri="{FF2B5EF4-FFF2-40B4-BE49-F238E27FC236}">
                <a16:creationId xmlns:a16="http://schemas.microsoft.com/office/drawing/2014/main" id="{F0AACC7E-9E44-4FF6-9B23-AE507C3C7F55}"/>
              </a:ext>
            </a:extLst>
          </p:cNvPr>
          <p:cNvSpPr>
            <a:spLocks noGrp="1"/>
          </p:cNvSpPr>
          <p:nvPr>
            <p:ph sz="half" idx="1"/>
          </p:nvPr>
        </p:nvSpPr>
        <p:spPr/>
        <p:txBody>
          <a:bodyPr>
            <a:normAutofit lnSpcReduction="10000"/>
          </a:bodyPr>
          <a:lstStyle/>
          <a:p>
            <a:r>
              <a:rPr lang="tr-TR" b="0" i="0" dirty="0" err="1">
                <a:solidFill>
                  <a:srgbClr val="36344D"/>
                </a:solidFill>
                <a:effectLst/>
                <a:latin typeface="Muli"/>
              </a:rPr>
              <a:t>jQuery’nin</a:t>
            </a:r>
            <a:r>
              <a:rPr lang="tr-TR" b="0" i="0" dirty="0">
                <a:solidFill>
                  <a:srgbClr val="36344D"/>
                </a:solidFill>
                <a:effectLst/>
                <a:latin typeface="Muli"/>
              </a:rPr>
              <a:t> kütüphanesi çok büyüktür. Kod tabanı büyümeye devam ettikçe, kullanıcının bilgisayarına ek bir yük getiren JS dosyasının açılması daha uzun sürer.</a:t>
            </a:r>
            <a:endParaRPr lang="tr-TR" dirty="0"/>
          </a:p>
        </p:txBody>
      </p:sp>
      <p:sp>
        <p:nvSpPr>
          <p:cNvPr id="4" name="İçerik Yer Tutucusu 3">
            <a:extLst>
              <a:ext uri="{FF2B5EF4-FFF2-40B4-BE49-F238E27FC236}">
                <a16:creationId xmlns:a16="http://schemas.microsoft.com/office/drawing/2014/main" id="{636AA873-4828-4638-B649-C6E803BB10E1}"/>
              </a:ext>
            </a:extLst>
          </p:cNvPr>
          <p:cNvSpPr>
            <a:spLocks noGrp="1"/>
          </p:cNvSpPr>
          <p:nvPr>
            <p:ph sz="half" idx="2"/>
          </p:nvPr>
        </p:nvSpPr>
        <p:spPr/>
        <p:txBody>
          <a:bodyPr>
            <a:normAutofit lnSpcReduction="10000"/>
          </a:bodyPr>
          <a:lstStyle/>
          <a:p>
            <a:r>
              <a:rPr lang="tr-TR" b="0" i="0" dirty="0" err="1">
                <a:solidFill>
                  <a:srgbClr val="36344D"/>
                </a:solidFill>
                <a:effectLst/>
                <a:latin typeface="Muli"/>
              </a:rPr>
              <a:t>jQuery</a:t>
            </a:r>
            <a:r>
              <a:rPr lang="tr-TR" b="0" i="0" dirty="0">
                <a:solidFill>
                  <a:srgbClr val="36344D"/>
                </a:solidFill>
                <a:effectLst/>
                <a:latin typeface="Muli"/>
              </a:rPr>
              <a:t>, soyutlaması nedeniyle </a:t>
            </a:r>
            <a:r>
              <a:rPr lang="tr-TR" b="0" i="0" dirty="0" err="1">
                <a:solidFill>
                  <a:srgbClr val="36344D"/>
                </a:solidFill>
                <a:effectLst/>
                <a:latin typeface="Muli"/>
              </a:rPr>
              <a:t>JavaScript’i</a:t>
            </a:r>
            <a:r>
              <a:rPr lang="tr-TR" b="0" i="0" dirty="0">
                <a:solidFill>
                  <a:srgbClr val="36344D"/>
                </a:solidFill>
                <a:effectLst/>
                <a:latin typeface="Muli"/>
              </a:rPr>
              <a:t> öğrenmeyi ve kullanmayı da zorlaştırır. Yeni başlayanlar için etkinlik oluşturmayı basitleştirirken, DOM manipülasyonu gibi karmaşık görevleri yapmak, istenen sonucu elde etmek için </a:t>
            </a:r>
            <a:r>
              <a:rPr lang="tr-TR" b="0" i="0" dirty="0" err="1">
                <a:solidFill>
                  <a:srgbClr val="36344D"/>
                </a:solidFill>
                <a:effectLst/>
                <a:latin typeface="Muli"/>
              </a:rPr>
              <a:t>JavaScript’in</a:t>
            </a:r>
            <a:r>
              <a:rPr lang="tr-TR" b="0" i="0" dirty="0">
                <a:solidFill>
                  <a:srgbClr val="36344D"/>
                </a:solidFill>
                <a:effectLst/>
                <a:latin typeface="Muli"/>
              </a:rPr>
              <a:t> daha iyi anlaşılmasını gerektirir.</a:t>
            </a:r>
            <a:endParaRPr lang="tr-TR" dirty="0"/>
          </a:p>
        </p:txBody>
      </p:sp>
    </p:spTree>
    <p:extLst>
      <p:ext uri="{BB962C8B-B14F-4D97-AF65-F5344CB8AC3E}">
        <p14:creationId xmlns:p14="http://schemas.microsoft.com/office/powerpoint/2010/main" val="1554857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AEA759-3A50-4E6F-B5F1-543B3CD3856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8F56B11-6642-4AAC-AE28-6F8A433EDD9B}"/>
              </a:ext>
            </a:extLst>
          </p:cNvPr>
          <p:cNvSpPr>
            <a:spLocks noGrp="1"/>
          </p:cNvSpPr>
          <p:nvPr>
            <p:ph sz="half" idx="1"/>
          </p:nvPr>
        </p:nvSpPr>
        <p:spPr/>
        <p:txBody>
          <a:bodyPr/>
          <a:lstStyle/>
          <a:p>
            <a:r>
              <a:rPr lang="tr-TR" b="0" i="0" dirty="0">
                <a:solidFill>
                  <a:srgbClr val="36344D"/>
                </a:solidFill>
                <a:effectLst/>
                <a:latin typeface="Muli"/>
              </a:rPr>
              <a:t>En büyük dezavantajı, </a:t>
            </a:r>
            <a:r>
              <a:rPr lang="tr-TR" b="0" i="0" dirty="0" err="1">
                <a:solidFill>
                  <a:srgbClr val="36344D"/>
                </a:solidFill>
                <a:effectLst/>
                <a:latin typeface="Muli"/>
              </a:rPr>
              <a:t>jQuery’nin</a:t>
            </a:r>
            <a:r>
              <a:rPr lang="tr-TR" b="0" i="0" dirty="0">
                <a:solidFill>
                  <a:srgbClr val="36344D"/>
                </a:solidFill>
                <a:effectLst/>
                <a:latin typeface="Muli"/>
              </a:rPr>
              <a:t> geriye dönük uyumluluğa izin vermemesidir. </a:t>
            </a:r>
            <a:r>
              <a:rPr lang="tr-TR" b="0" i="0" dirty="0" err="1">
                <a:solidFill>
                  <a:srgbClr val="36344D"/>
                </a:solidFill>
                <a:effectLst/>
                <a:latin typeface="Muli"/>
              </a:rPr>
              <a:t>jQuery’nin</a:t>
            </a:r>
            <a:r>
              <a:rPr lang="tr-TR" b="0" i="0" dirty="0">
                <a:solidFill>
                  <a:srgbClr val="36344D"/>
                </a:solidFill>
                <a:effectLst/>
                <a:latin typeface="Muli"/>
              </a:rPr>
              <a:t> çok sayıda yayınlanmış sürümü olduğundan, kütüphaneyi kendiniz barındırmanız ve periyodik olarak güncellemeniz gerekir.</a:t>
            </a:r>
            <a:endParaRPr lang="tr-TR" dirty="0"/>
          </a:p>
        </p:txBody>
      </p:sp>
      <p:sp>
        <p:nvSpPr>
          <p:cNvPr id="4" name="İçerik Yer Tutucusu 3">
            <a:extLst>
              <a:ext uri="{FF2B5EF4-FFF2-40B4-BE49-F238E27FC236}">
                <a16:creationId xmlns:a16="http://schemas.microsoft.com/office/drawing/2014/main" id="{C1C27D43-9660-4AEB-83C6-D6D3798C673A}"/>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39520244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C717FC-EF71-41E1-92D0-5EFA08764B64}"/>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hide</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D6507F9B-9F87-4518-989B-540DBCFEB04E}"/>
              </a:ext>
            </a:extLst>
          </p:cNvPr>
          <p:cNvSpPr>
            <a:spLocks noGrp="1"/>
          </p:cNvSpPr>
          <p:nvPr>
            <p:ph sz="half" idx="1"/>
          </p:nvPr>
        </p:nvSpPr>
        <p:spPr/>
        <p:txBody>
          <a:bodyPr/>
          <a:lstStyle/>
          <a:p>
            <a:r>
              <a:rPr lang="tr-TR" b="0" i="0" dirty="0" err="1">
                <a:solidFill>
                  <a:srgbClr val="36344D"/>
                </a:solidFill>
                <a:effectLst/>
                <a:latin typeface="Muli"/>
              </a:rPr>
              <a:t>hide</a:t>
            </a:r>
            <a:r>
              <a:rPr lang="tr-TR" b="0" i="0" dirty="0">
                <a:solidFill>
                  <a:srgbClr val="36344D"/>
                </a:solidFill>
                <a:effectLst/>
                <a:latin typeface="Muli"/>
              </a:rPr>
              <a:t>() işlevi, HTML öğelerini gizleyerek artık HTML sayfasını etkilememelerini sağlar. Süre ve hareket hızı parametrelerinin yanı sıra geri arama işleviyle eşleştirilirse bir animasyon yöntemi olarak hizmet eder.</a:t>
            </a:r>
            <a:endParaRPr lang="tr-TR" dirty="0"/>
          </a:p>
        </p:txBody>
      </p:sp>
      <p:sp>
        <p:nvSpPr>
          <p:cNvPr id="4" name="İçerik Yer Tutucusu 3">
            <a:extLst>
              <a:ext uri="{FF2B5EF4-FFF2-40B4-BE49-F238E27FC236}">
                <a16:creationId xmlns:a16="http://schemas.microsoft.com/office/drawing/2014/main" id="{288A14C2-70E6-42C7-8D78-5B986819F2E3}"/>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3184474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72636A-46DB-4CF2-981F-39ADD2F6555D}"/>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show</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6C946635-4C01-491D-8432-907899D250DC}"/>
              </a:ext>
            </a:extLst>
          </p:cNvPr>
          <p:cNvSpPr>
            <a:spLocks noGrp="1"/>
          </p:cNvSpPr>
          <p:nvPr>
            <p:ph sz="half" idx="1"/>
          </p:nvPr>
        </p:nvSpPr>
        <p:spPr/>
        <p:txBody>
          <a:bodyPr/>
          <a:lstStyle/>
          <a:p>
            <a:r>
              <a:rPr lang="tr-TR" b="1" i="0" dirty="0" err="1">
                <a:solidFill>
                  <a:srgbClr val="36344D"/>
                </a:solidFill>
                <a:effectLst/>
                <a:latin typeface="Muli"/>
              </a:rPr>
              <a:t>show</a:t>
            </a:r>
            <a:r>
              <a:rPr lang="tr-TR" b="1" i="0" dirty="0">
                <a:solidFill>
                  <a:srgbClr val="36344D"/>
                </a:solidFill>
                <a:effectLst/>
                <a:latin typeface="Muli"/>
              </a:rPr>
              <a:t>()</a:t>
            </a:r>
            <a:r>
              <a:rPr lang="tr-TR" b="0" i="0" dirty="0">
                <a:solidFill>
                  <a:srgbClr val="36344D"/>
                </a:solidFill>
                <a:effectLst/>
                <a:latin typeface="Muli"/>
              </a:rPr>
              <a:t> işlevi HTML öğelerini görüntüler. Yalnızca </a:t>
            </a:r>
            <a:r>
              <a:rPr lang="tr-TR" b="1" i="0" dirty="0" err="1">
                <a:solidFill>
                  <a:srgbClr val="36344D"/>
                </a:solidFill>
                <a:effectLst/>
                <a:latin typeface="Muli"/>
              </a:rPr>
              <a:t>hide</a:t>
            </a:r>
            <a:r>
              <a:rPr lang="tr-TR" b="1" i="0" dirty="0">
                <a:solidFill>
                  <a:srgbClr val="36344D"/>
                </a:solidFill>
                <a:effectLst/>
                <a:latin typeface="Muli"/>
              </a:rPr>
              <a:t>()</a:t>
            </a:r>
            <a:r>
              <a:rPr lang="tr-TR" b="0" i="0" dirty="0">
                <a:solidFill>
                  <a:srgbClr val="36344D"/>
                </a:solidFill>
                <a:effectLst/>
                <a:latin typeface="Muli"/>
              </a:rPr>
              <a:t> işlevi tarafından gizlenen öğeler üzerinde çalışır. Ek olarak, bir parametre verildiğinde, tıpkı </a:t>
            </a:r>
            <a:r>
              <a:rPr lang="tr-TR" b="1" i="0" dirty="0" err="1">
                <a:solidFill>
                  <a:srgbClr val="36344D"/>
                </a:solidFill>
                <a:effectLst/>
                <a:latin typeface="Muli"/>
              </a:rPr>
              <a:t>hide</a:t>
            </a:r>
            <a:r>
              <a:rPr lang="tr-TR" b="1" i="0" dirty="0">
                <a:solidFill>
                  <a:srgbClr val="36344D"/>
                </a:solidFill>
                <a:effectLst/>
                <a:latin typeface="Muli"/>
              </a:rPr>
              <a:t>()</a:t>
            </a:r>
            <a:r>
              <a:rPr lang="tr-TR" b="0" i="0" dirty="0">
                <a:solidFill>
                  <a:srgbClr val="36344D"/>
                </a:solidFill>
                <a:effectLst/>
                <a:latin typeface="Muli"/>
              </a:rPr>
              <a:t> gibi bir animasyon yöntemi işlevi haline gelir.</a:t>
            </a:r>
            <a:endParaRPr lang="tr-TR" dirty="0"/>
          </a:p>
        </p:txBody>
      </p:sp>
      <p:sp>
        <p:nvSpPr>
          <p:cNvPr id="4" name="İçerik Yer Tutucusu 3">
            <a:extLst>
              <a:ext uri="{FF2B5EF4-FFF2-40B4-BE49-F238E27FC236}">
                <a16:creationId xmlns:a16="http://schemas.microsoft.com/office/drawing/2014/main" id="{6BE24E16-94F4-4B3C-B0DD-251FA8131777}"/>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2387289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87F78B-A37A-4847-BD1F-83199B01BB6E}"/>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toggle</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31399D4B-A3F1-4004-9B63-A6D221271E56}"/>
              </a:ext>
            </a:extLst>
          </p:cNvPr>
          <p:cNvSpPr>
            <a:spLocks noGrp="1"/>
          </p:cNvSpPr>
          <p:nvPr>
            <p:ph sz="half" idx="1"/>
          </p:nvPr>
        </p:nvSpPr>
        <p:spPr/>
        <p:txBody>
          <a:bodyPr>
            <a:normAutofit fontScale="92500"/>
          </a:bodyPr>
          <a:lstStyle/>
          <a:p>
            <a:pPr algn="l"/>
            <a:r>
              <a:rPr lang="tr-TR" b="1" i="0" dirty="0" err="1">
                <a:solidFill>
                  <a:srgbClr val="36344D"/>
                </a:solidFill>
                <a:effectLst/>
                <a:latin typeface="Muli"/>
              </a:rPr>
              <a:t>toggle</a:t>
            </a:r>
            <a:r>
              <a:rPr lang="tr-TR" b="1" i="0" dirty="0">
                <a:solidFill>
                  <a:srgbClr val="36344D"/>
                </a:solidFill>
                <a:effectLst/>
                <a:latin typeface="Muli"/>
              </a:rPr>
              <a:t>() </a:t>
            </a:r>
            <a:r>
              <a:rPr lang="tr-TR" b="0" i="0" dirty="0">
                <a:solidFill>
                  <a:srgbClr val="36344D"/>
                </a:solidFill>
                <a:effectLst/>
                <a:latin typeface="Muli"/>
              </a:rPr>
              <a:t>işlevi, bir tıklama kullanarak HTML öğelerinin görünürlüğünü CSS görüntüleme özelliklerine göre değiştirir. Bir eleman görünüyorsa, bu fonksiyon onu gizleyecektir. Gizliyse de tam tersi olur. Web geliştiricileri genellikle bu işlevi birkaç animasyonu bir diziye dönüştürmek için kullanır.</a:t>
            </a:r>
          </a:p>
          <a:p>
            <a:endParaRPr lang="tr-TR" dirty="0"/>
          </a:p>
        </p:txBody>
      </p:sp>
      <p:sp>
        <p:nvSpPr>
          <p:cNvPr id="4" name="İçerik Yer Tutucusu 3">
            <a:extLst>
              <a:ext uri="{FF2B5EF4-FFF2-40B4-BE49-F238E27FC236}">
                <a16:creationId xmlns:a16="http://schemas.microsoft.com/office/drawing/2014/main" id="{59D9F1B8-5A44-4429-B35E-463AE7268DEB}"/>
              </a:ext>
            </a:extLst>
          </p:cNvPr>
          <p:cNvSpPr>
            <a:spLocks noGrp="1"/>
          </p:cNvSpPr>
          <p:nvPr>
            <p:ph sz="half" idx="2"/>
          </p:nvPr>
        </p:nvSpPr>
        <p:spPr/>
        <p:txBody>
          <a:bodyPr>
            <a:normAutofit fontScale="92500"/>
          </a:bodyPr>
          <a:lstStyle/>
          <a:p>
            <a:r>
              <a:rPr lang="tr-TR" b="0" i="0" dirty="0">
                <a:solidFill>
                  <a:srgbClr val="36344D"/>
                </a:solidFill>
                <a:effectLst/>
                <a:latin typeface="Muli"/>
              </a:rPr>
              <a:t>Bir parametre verilirse, bu işlev iki veya daha fazla işlevi belirli öğelere bağlayabilir. Öğeye tıklayarak işlevler arasında geçiş yapmanızı sağlar. Bu işlev imzasının </a:t>
            </a:r>
            <a:r>
              <a:rPr lang="tr-TR" b="0" i="0" dirty="0" err="1">
                <a:solidFill>
                  <a:srgbClr val="36344D"/>
                </a:solidFill>
                <a:effectLst/>
                <a:latin typeface="Muli"/>
              </a:rPr>
              <a:t>jQuery</a:t>
            </a:r>
            <a:r>
              <a:rPr lang="tr-TR" b="0" i="0" dirty="0">
                <a:solidFill>
                  <a:srgbClr val="36344D"/>
                </a:solidFill>
                <a:effectLst/>
                <a:latin typeface="Muli"/>
              </a:rPr>
              <a:t> 1.8 sürümünde kullanımdan kaldırıldığını ve 1.9 sürümünde kaldırıldığını unutmayın.</a:t>
            </a:r>
          </a:p>
          <a:p>
            <a:endParaRPr lang="tr-TR" dirty="0"/>
          </a:p>
        </p:txBody>
      </p:sp>
    </p:spTree>
    <p:extLst>
      <p:ext uri="{BB962C8B-B14F-4D97-AF65-F5344CB8AC3E}">
        <p14:creationId xmlns:p14="http://schemas.microsoft.com/office/powerpoint/2010/main" val="3804453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3AE42E-A122-409C-B7C9-7E3811B83C61}"/>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fadeIn</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1A782F68-20B9-462F-87BB-9386F313F518}"/>
              </a:ext>
            </a:extLst>
          </p:cNvPr>
          <p:cNvSpPr>
            <a:spLocks noGrp="1"/>
          </p:cNvSpPr>
          <p:nvPr>
            <p:ph sz="half" idx="1"/>
          </p:nvPr>
        </p:nvSpPr>
        <p:spPr/>
        <p:txBody>
          <a:bodyPr/>
          <a:lstStyle/>
          <a:p>
            <a:r>
              <a:rPr lang="tr-TR" b="1" i="0" dirty="0" err="1">
                <a:solidFill>
                  <a:srgbClr val="36344D"/>
                </a:solidFill>
                <a:effectLst/>
                <a:latin typeface="Muli"/>
              </a:rPr>
              <a:t>fadeIn</a:t>
            </a:r>
            <a:r>
              <a:rPr lang="tr-TR" b="1" i="0" dirty="0">
                <a:solidFill>
                  <a:srgbClr val="36344D"/>
                </a:solidFill>
                <a:effectLst/>
                <a:latin typeface="Muli"/>
              </a:rPr>
              <a:t>()</a:t>
            </a:r>
            <a:r>
              <a:rPr lang="tr-TR" b="0" i="0" dirty="0">
                <a:solidFill>
                  <a:srgbClr val="36344D"/>
                </a:solidFill>
                <a:effectLst/>
                <a:latin typeface="Muli"/>
              </a:rPr>
              <a:t> işlevi, HTML sayfasında kademeli olarak görünmelerini sağlamak için HTML öğelerinin </a:t>
            </a:r>
            <a:r>
              <a:rPr lang="tr-TR" b="0" i="0" dirty="0" err="1">
                <a:solidFill>
                  <a:srgbClr val="36344D"/>
                </a:solidFill>
                <a:effectLst/>
                <a:latin typeface="Muli"/>
              </a:rPr>
              <a:t>opaklığını</a:t>
            </a:r>
            <a:r>
              <a:rPr lang="tr-TR" b="0" i="0" dirty="0">
                <a:solidFill>
                  <a:srgbClr val="36344D"/>
                </a:solidFill>
                <a:effectLst/>
                <a:latin typeface="Muli"/>
              </a:rPr>
              <a:t> değiştirir. Animasyonun hızını ayarlamak ve eşleşen öğeler tam olarak göründüğünde sonraki olayı tetiklemek için hız veya geri arama işleviyle eşleştirin.</a:t>
            </a:r>
            <a:endParaRPr lang="tr-TR" dirty="0"/>
          </a:p>
        </p:txBody>
      </p:sp>
      <p:sp>
        <p:nvSpPr>
          <p:cNvPr id="4" name="İçerik Yer Tutucusu 3">
            <a:extLst>
              <a:ext uri="{FF2B5EF4-FFF2-40B4-BE49-F238E27FC236}">
                <a16:creationId xmlns:a16="http://schemas.microsoft.com/office/drawing/2014/main" id="{B7FBE866-DF3F-497A-8DC0-1CD0C3224311}"/>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1750751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8BDAC2-3CCF-4C35-8D07-08E712085D7C}"/>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fadeOut</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6E1ADBEC-20EB-43D0-B657-44AE2046C6F2}"/>
              </a:ext>
            </a:extLst>
          </p:cNvPr>
          <p:cNvSpPr>
            <a:spLocks noGrp="1"/>
          </p:cNvSpPr>
          <p:nvPr>
            <p:ph sz="half" idx="1"/>
          </p:nvPr>
        </p:nvSpPr>
        <p:spPr/>
        <p:txBody>
          <a:bodyPr/>
          <a:lstStyle/>
          <a:p>
            <a:r>
              <a:rPr lang="tr-TR" b="0" i="0" dirty="0">
                <a:solidFill>
                  <a:srgbClr val="36344D"/>
                </a:solidFill>
                <a:effectLst/>
                <a:latin typeface="Muli"/>
              </a:rPr>
              <a:t>Bu </a:t>
            </a:r>
            <a:r>
              <a:rPr lang="tr-TR" b="0" i="0" dirty="0" err="1">
                <a:solidFill>
                  <a:srgbClr val="36344D"/>
                </a:solidFill>
                <a:effectLst/>
                <a:latin typeface="Muli"/>
              </a:rPr>
              <a:t>jQuery</a:t>
            </a:r>
            <a:r>
              <a:rPr lang="tr-TR" b="0" i="0" dirty="0">
                <a:solidFill>
                  <a:srgbClr val="36344D"/>
                </a:solidFill>
                <a:effectLst/>
                <a:latin typeface="Muli"/>
              </a:rPr>
              <a:t> işlevi, </a:t>
            </a:r>
            <a:r>
              <a:rPr lang="tr-TR" b="1" i="0" dirty="0" err="1">
                <a:solidFill>
                  <a:srgbClr val="36344D"/>
                </a:solidFill>
                <a:effectLst/>
                <a:latin typeface="Muli"/>
              </a:rPr>
              <a:t>fadeIn</a:t>
            </a:r>
            <a:r>
              <a:rPr lang="tr-TR" b="1" i="0" dirty="0">
                <a:solidFill>
                  <a:srgbClr val="36344D"/>
                </a:solidFill>
                <a:effectLst/>
                <a:latin typeface="Muli"/>
              </a:rPr>
              <a:t>() </a:t>
            </a:r>
            <a:r>
              <a:rPr lang="tr-TR" b="0" i="0" dirty="0">
                <a:solidFill>
                  <a:srgbClr val="36344D"/>
                </a:solidFill>
                <a:effectLst/>
                <a:latin typeface="Muli"/>
              </a:rPr>
              <a:t>işlevinin tersi olarak çalışır. </a:t>
            </a:r>
            <a:r>
              <a:rPr lang="tr-TR" b="1" i="0" dirty="0" err="1">
                <a:solidFill>
                  <a:srgbClr val="36344D"/>
                </a:solidFill>
                <a:effectLst/>
                <a:latin typeface="Muli"/>
              </a:rPr>
              <a:t>hide</a:t>
            </a:r>
            <a:r>
              <a:rPr lang="tr-TR" b="1" i="0" dirty="0">
                <a:solidFill>
                  <a:srgbClr val="36344D"/>
                </a:solidFill>
                <a:effectLst/>
                <a:latin typeface="Muli"/>
              </a:rPr>
              <a:t>()</a:t>
            </a:r>
            <a:r>
              <a:rPr lang="tr-TR" b="0" i="0" dirty="0">
                <a:solidFill>
                  <a:srgbClr val="36344D"/>
                </a:solidFill>
                <a:effectLst/>
                <a:latin typeface="Muli"/>
              </a:rPr>
              <a:t> ve </a:t>
            </a:r>
            <a:r>
              <a:rPr lang="tr-TR" b="1" i="0" dirty="0" err="1">
                <a:solidFill>
                  <a:srgbClr val="36344D"/>
                </a:solidFill>
                <a:effectLst/>
                <a:latin typeface="Muli"/>
              </a:rPr>
              <a:t>show</a:t>
            </a:r>
            <a:r>
              <a:rPr lang="tr-TR" b="1" i="0" dirty="0">
                <a:solidFill>
                  <a:srgbClr val="36344D"/>
                </a:solidFill>
                <a:effectLst/>
                <a:latin typeface="Muli"/>
              </a:rPr>
              <a:t>()</a:t>
            </a:r>
            <a:r>
              <a:rPr lang="tr-TR" b="0" i="0" dirty="0">
                <a:solidFill>
                  <a:srgbClr val="36344D"/>
                </a:solidFill>
                <a:effectLst/>
                <a:latin typeface="Muli"/>
              </a:rPr>
              <a:t>‘a benzer şekilde, </a:t>
            </a:r>
            <a:r>
              <a:rPr lang="tr-TR" b="1" i="0" dirty="0" err="1">
                <a:solidFill>
                  <a:srgbClr val="36344D"/>
                </a:solidFill>
                <a:effectLst/>
                <a:latin typeface="Muli"/>
              </a:rPr>
              <a:t>fadeIn</a:t>
            </a:r>
            <a:r>
              <a:rPr lang="tr-TR" b="1" i="0" dirty="0">
                <a:solidFill>
                  <a:srgbClr val="36344D"/>
                </a:solidFill>
                <a:effectLst/>
                <a:latin typeface="Muli"/>
              </a:rPr>
              <a:t>()</a:t>
            </a:r>
            <a:r>
              <a:rPr lang="tr-TR" b="0" i="0" dirty="0">
                <a:solidFill>
                  <a:srgbClr val="36344D"/>
                </a:solidFill>
                <a:effectLst/>
                <a:latin typeface="Muli"/>
              </a:rPr>
              <a:t> ve </a:t>
            </a:r>
            <a:r>
              <a:rPr lang="tr-TR" b="1" i="0" dirty="0" err="1">
                <a:solidFill>
                  <a:srgbClr val="36344D"/>
                </a:solidFill>
                <a:effectLst/>
                <a:latin typeface="Muli"/>
              </a:rPr>
              <a:t>fadeOut</a:t>
            </a:r>
            <a:r>
              <a:rPr lang="tr-TR" b="1" i="0" dirty="0">
                <a:solidFill>
                  <a:srgbClr val="36344D"/>
                </a:solidFill>
                <a:effectLst/>
                <a:latin typeface="Muli"/>
              </a:rPr>
              <a:t>()</a:t>
            </a:r>
            <a:r>
              <a:rPr lang="tr-TR" b="0" i="0" dirty="0">
                <a:solidFill>
                  <a:srgbClr val="36344D"/>
                </a:solidFill>
                <a:effectLst/>
                <a:latin typeface="Muli"/>
              </a:rPr>
              <a:t>, bir parametre verildiğinde animasyon yöntemleri haline gelir.</a:t>
            </a:r>
            <a:endParaRPr lang="tr-TR" dirty="0"/>
          </a:p>
        </p:txBody>
      </p:sp>
      <p:sp>
        <p:nvSpPr>
          <p:cNvPr id="4" name="İçerik Yer Tutucusu 3">
            <a:extLst>
              <a:ext uri="{FF2B5EF4-FFF2-40B4-BE49-F238E27FC236}">
                <a16:creationId xmlns:a16="http://schemas.microsoft.com/office/drawing/2014/main" id="{5273A11D-F53F-46ED-BD73-4C28DD346567}"/>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270601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DF9927-23E0-4039-B276-E5F4EBF5ED1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9DE0380-5A5F-40C9-86D0-3B2C8436B581}"/>
              </a:ext>
            </a:extLst>
          </p:cNvPr>
          <p:cNvSpPr>
            <a:spLocks noGrp="1"/>
          </p:cNvSpPr>
          <p:nvPr>
            <p:ph idx="1"/>
          </p:nvPr>
        </p:nvSpPr>
        <p:spPr/>
        <p:txBody>
          <a:bodyPr/>
          <a:lstStyle/>
          <a:p>
            <a:r>
              <a:rPr lang="tr-TR" b="0" i="0" dirty="0">
                <a:solidFill>
                  <a:srgbClr val="000000"/>
                </a:solidFill>
                <a:effectLst/>
                <a:latin typeface="Poppins" panose="00000500000000000000" pitchFamily="2" charset="-94"/>
              </a:rPr>
              <a:t>Bir HTML dosyasının bir web sayfası olarak nasıl göründüğünü görmek için </a:t>
            </a:r>
            <a:r>
              <a:rPr lang="tr-TR" b="0" i="0" dirty="0" err="1">
                <a:solidFill>
                  <a:srgbClr val="000000"/>
                </a:solidFill>
                <a:effectLst/>
                <a:latin typeface="Poppins" panose="00000500000000000000" pitchFamily="2" charset="-94"/>
              </a:rPr>
              <a:t>Chrome</a:t>
            </a:r>
            <a:r>
              <a:rPr lang="tr-TR" b="0" i="0" dirty="0">
                <a:solidFill>
                  <a:srgbClr val="000000"/>
                </a:solidFill>
                <a:effectLst/>
                <a:latin typeface="Poppins" panose="00000500000000000000" pitchFamily="2" charset="-94"/>
              </a:rPr>
              <a:t>, </a:t>
            </a:r>
            <a:r>
              <a:rPr lang="tr-TR" b="0" i="0" dirty="0" err="1">
                <a:solidFill>
                  <a:srgbClr val="000000"/>
                </a:solidFill>
                <a:effectLst/>
                <a:latin typeface="Poppins" panose="00000500000000000000" pitchFamily="2" charset="-94"/>
              </a:rPr>
              <a:t>Firefox</a:t>
            </a:r>
            <a:r>
              <a:rPr lang="tr-TR" b="0" i="0" dirty="0">
                <a:solidFill>
                  <a:srgbClr val="000000"/>
                </a:solidFill>
                <a:effectLst/>
                <a:latin typeface="Poppins" panose="00000500000000000000" pitchFamily="2" charset="-94"/>
              </a:rPr>
              <a:t>, Safari gibi bir web tarayıcısı açmanız ve adres çubuğuna kaydettiğiniz dosyanın konumunu yazmanız yeterlidir. Örneğin, “c:\html\ilkhtmlsayfam.html ”</a:t>
            </a:r>
            <a:endParaRPr lang="tr-TR" dirty="0"/>
          </a:p>
        </p:txBody>
      </p:sp>
    </p:spTree>
    <p:extLst>
      <p:ext uri="{BB962C8B-B14F-4D97-AF65-F5344CB8AC3E}">
        <p14:creationId xmlns:p14="http://schemas.microsoft.com/office/powerpoint/2010/main" val="1007538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85C5D3-A480-4049-9ABD-745759E50A4D}"/>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fadeToggle</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8821D556-44BC-4E7D-863A-0C35161E0A78}"/>
              </a:ext>
            </a:extLst>
          </p:cNvPr>
          <p:cNvSpPr>
            <a:spLocks noGrp="1"/>
          </p:cNvSpPr>
          <p:nvPr>
            <p:ph sz="half" idx="1"/>
          </p:nvPr>
        </p:nvSpPr>
        <p:spPr/>
        <p:txBody>
          <a:bodyPr/>
          <a:lstStyle/>
          <a:p>
            <a:r>
              <a:rPr lang="tr-TR" b="1" i="0" dirty="0" err="1">
                <a:solidFill>
                  <a:srgbClr val="36344D"/>
                </a:solidFill>
                <a:effectLst/>
                <a:latin typeface="Muli"/>
              </a:rPr>
              <a:t>fadeToggle</a:t>
            </a:r>
            <a:r>
              <a:rPr lang="tr-TR" b="1" i="0" dirty="0">
                <a:solidFill>
                  <a:srgbClr val="36344D"/>
                </a:solidFill>
                <a:effectLst/>
                <a:latin typeface="Muli"/>
              </a:rPr>
              <a:t>()</a:t>
            </a:r>
            <a:r>
              <a:rPr lang="tr-TR" b="0" i="0" dirty="0">
                <a:solidFill>
                  <a:srgbClr val="36344D"/>
                </a:solidFill>
                <a:effectLst/>
                <a:latin typeface="Muli"/>
              </a:rPr>
              <a:t> işlevi, </a:t>
            </a:r>
            <a:r>
              <a:rPr lang="tr-TR" b="1" i="0" dirty="0" err="1">
                <a:solidFill>
                  <a:srgbClr val="36344D"/>
                </a:solidFill>
                <a:effectLst/>
                <a:latin typeface="Muli"/>
              </a:rPr>
              <a:t>toggle</a:t>
            </a:r>
            <a:r>
              <a:rPr lang="tr-TR" b="1" i="0" dirty="0">
                <a:solidFill>
                  <a:srgbClr val="36344D"/>
                </a:solidFill>
                <a:effectLst/>
                <a:latin typeface="Muli"/>
              </a:rPr>
              <a:t>() </a:t>
            </a:r>
            <a:r>
              <a:rPr lang="tr-TR" b="0" i="0" dirty="0">
                <a:solidFill>
                  <a:srgbClr val="36344D"/>
                </a:solidFill>
                <a:effectLst/>
                <a:latin typeface="Muli"/>
              </a:rPr>
              <a:t>işlevine benzer şekilde çalışır. Bir kullanıcının belirli öğeleri kademeli olarak görüntülemesini veya gizlemesini sağlar.</a:t>
            </a:r>
            <a:endParaRPr lang="tr-TR" dirty="0"/>
          </a:p>
        </p:txBody>
      </p:sp>
      <p:sp>
        <p:nvSpPr>
          <p:cNvPr id="4" name="İçerik Yer Tutucusu 3">
            <a:extLst>
              <a:ext uri="{FF2B5EF4-FFF2-40B4-BE49-F238E27FC236}">
                <a16:creationId xmlns:a16="http://schemas.microsoft.com/office/drawing/2014/main" id="{569BCEF7-CCA2-4E0C-99EB-30682C21FD43}"/>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32095772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457B1D-79AA-4021-A20B-736B46E9E7CF}"/>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slideUp</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5F25559D-EA4A-4169-B777-BB0F015A1F3C}"/>
              </a:ext>
            </a:extLst>
          </p:cNvPr>
          <p:cNvSpPr>
            <a:spLocks noGrp="1"/>
          </p:cNvSpPr>
          <p:nvPr>
            <p:ph sz="half" idx="1"/>
          </p:nvPr>
        </p:nvSpPr>
        <p:spPr/>
        <p:txBody>
          <a:bodyPr/>
          <a:lstStyle/>
          <a:p>
            <a:r>
              <a:rPr lang="tr-TR" b="1" i="0" dirty="0">
                <a:solidFill>
                  <a:srgbClr val="36344D"/>
                </a:solidFill>
                <a:effectLst/>
                <a:latin typeface="Muli"/>
              </a:rPr>
              <a:t> </a:t>
            </a:r>
            <a:r>
              <a:rPr lang="tr-TR" b="1" i="0" dirty="0" err="1">
                <a:solidFill>
                  <a:srgbClr val="36344D"/>
                </a:solidFill>
                <a:effectLst/>
                <a:latin typeface="Muli"/>
              </a:rPr>
              <a:t>slideUp</a:t>
            </a:r>
            <a:r>
              <a:rPr lang="tr-TR" b="1" i="0" dirty="0">
                <a:solidFill>
                  <a:srgbClr val="36344D"/>
                </a:solidFill>
                <a:effectLst/>
                <a:latin typeface="Muli"/>
              </a:rPr>
              <a:t>() </a:t>
            </a:r>
            <a:r>
              <a:rPr lang="tr-TR" b="0" i="0" dirty="0">
                <a:solidFill>
                  <a:srgbClr val="36344D"/>
                </a:solidFill>
                <a:effectLst/>
                <a:latin typeface="Muli"/>
              </a:rPr>
              <a:t>işlevi, öğeleri kayan bir animasyonla gizler. Animasyonun süresini ayarlamak için süre ve hareket hızı parametreleriyle eşleştirin.</a:t>
            </a:r>
            <a:endParaRPr lang="tr-TR" dirty="0"/>
          </a:p>
        </p:txBody>
      </p:sp>
      <p:sp>
        <p:nvSpPr>
          <p:cNvPr id="4" name="İçerik Yer Tutucusu 3">
            <a:extLst>
              <a:ext uri="{FF2B5EF4-FFF2-40B4-BE49-F238E27FC236}">
                <a16:creationId xmlns:a16="http://schemas.microsoft.com/office/drawing/2014/main" id="{8E673C4D-E124-430E-9A1C-0B8BCA6AFDCC}"/>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9321013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417188-563D-430B-BD7C-272BBDCB7489}"/>
              </a:ext>
            </a:extLst>
          </p:cNvPr>
          <p:cNvSpPr>
            <a:spLocks noGrp="1"/>
          </p:cNvSpPr>
          <p:nvPr>
            <p:ph type="title"/>
          </p:nvPr>
        </p:nvSpPr>
        <p:spPr/>
        <p:txBody>
          <a:bodyPr>
            <a:normAutofit fontScale="90000"/>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slideDown</a:t>
            </a:r>
            <a:r>
              <a:rPr lang="tr-TR" b="1" i="0" dirty="0">
                <a:solidFill>
                  <a:srgbClr val="2F1C6A"/>
                </a:solidFill>
                <a:effectLst/>
                <a:latin typeface="Muli"/>
              </a:rPr>
              <a:t>() İşlevi</a:t>
            </a:r>
            <a:br>
              <a:rPr lang="tr-TR" b="1" i="0" dirty="0">
                <a:solidFill>
                  <a:srgbClr val="2F1C6A"/>
                </a:solidFill>
                <a:effectLst/>
                <a:latin typeface="Muli"/>
              </a:rPr>
            </a:br>
            <a:endParaRPr lang="tr-TR" dirty="0"/>
          </a:p>
        </p:txBody>
      </p:sp>
      <p:sp>
        <p:nvSpPr>
          <p:cNvPr id="3" name="İçerik Yer Tutucusu 2">
            <a:extLst>
              <a:ext uri="{FF2B5EF4-FFF2-40B4-BE49-F238E27FC236}">
                <a16:creationId xmlns:a16="http://schemas.microsoft.com/office/drawing/2014/main" id="{3C0198D9-BDCC-4B1D-98CD-C8AEBACED3C2}"/>
              </a:ext>
            </a:extLst>
          </p:cNvPr>
          <p:cNvSpPr>
            <a:spLocks noGrp="1"/>
          </p:cNvSpPr>
          <p:nvPr>
            <p:ph sz="half" idx="1"/>
          </p:nvPr>
        </p:nvSpPr>
        <p:spPr/>
        <p:txBody>
          <a:bodyPr/>
          <a:lstStyle/>
          <a:p>
            <a:r>
              <a:rPr lang="tr-TR" b="1" i="0" dirty="0" err="1">
                <a:solidFill>
                  <a:srgbClr val="36344D"/>
                </a:solidFill>
                <a:effectLst/>
                <a:latin typeface="Muli"/>
              </a:rPr>
              <a:t>slideDown</a:t>
            </a:r>
            <a:r>
              <a:rPr lang="tr-TR" b="1" i="0" dirty="0">
                <a:solidFill>
                  <a:srgbClr val="36344D"/>
                </a:solidFill>
                <a:effectLst/>
                <a:latin typeface="Muli"/>
              </a:rPr>
              <a:t>()</a:t>
            </a:r>
            <a:r>
              <a:rPr lang="tr-TR" b="0" i="0" dirty="0">
                <a:solidFill>
                  <a:srgbClr val="36344D"/>
                </a:solidFill>
                <a:effectLst/>
                <a:latin typeface="Muli"/>
              </a:rPr>
              <a:t> işlevi, öğeleri kayan bir animasyonla görüntüler. Benzer şekilde, süre ve hareket hızı parametrelerini kabul eder.</a:t>
            </a:r>
            <a:endParaRPr lang="tr-TR" dirty="0"/>
          </a:p>
        </p:txBody>
      </p:sp>
      <p:sp>
        <p:nvSpPr>
          <p:cNvPr id="4" name="İçerik Yer Tutucusu 3">
            <a:extLst>
              <a:ext uri="{FF2B5EF4-FFF2-40B4-BE49-F238E27FC236}">
                <a16:creationId xmlns:a16="http://schemas.microsoft.com/office/drawing/2014/main" id="{E1018447-62C1-413D-A6B9-467729BC6DAF}"/>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508411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A2F634-6B55-457D-A93C-D479BF1370F9}"/>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slideToggle</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D6AE8539-A40A-442E-81A2-98DB8E72ACDA}"/>
              </a:ext>
            </a:extLst>
          </p:cNvPr>
          <p:cNvSpPr>
            <a:spLocks noGrp="1"/>
          </p:cNvSpPr>
          <p:nvPr>
            <p:ph sz="half" idx="1"/>
          </p:nvPr>
        </p:nvSpPr>
        <p:spPr/>
        <p:txBody>
          <a:bodyPr/>
          <a:lstStyle/>
          <a:p>
            <a:r>
              <a:rPr lang="tr-TR" b="1" i="0" dirty="0" err="1">
                <a:solidFill>
                  <a:srgbClr val="36344D"/>
                </a:solidFill>
                <a:effectLst/>
                <a:latin typeface="Muli"/>
              </a:rPr>
              <a:t>slideToggle</a:t>
            </a:r>
            <a:r>
              <a:rPr lang="tr-TR" b="1" i="0" dirty="0">
                <a:solidFill>
                  <a:srgbClr val="36344D"/>
                </a:solidFill>
                <a:effectLst/>
                <a:latin typeface="Muli"/>
              </a:rPr>
              <a:t>()</a:t>
            </a:r>
            <a:r>
              <a:rPr lang="tr-TR" b="0" i="0" dirty="0">
                <a:solidFill>
                  <a:srgbClr val="36344D"/>
                </a:solidFill>
                <a:effectLst/>
                <a:latin typeface="Muli"/>
              </a:rPr>
              <a:t> işlevi, öğeleri görüntülemek veya gizlemek için </a:t>
            </a:r>
            <a:r>
              <a:rPr lang="tr-TR" b="1" i="0" dirty="0" err="1">
                <a:solidFill>
                  <a:srgbClr val="36344D"/>
                </a:solidFill>
                <a:effectLst/>
                <a:latin typeface="Muli"/>
              </a:rPr>
              <a:t>slideUp</a:t>
            </a:r>
            <a:r>
              <a:rPr lang="tr-TR" b="1" i="0" dirty="0">
                <a:solidFill>
                  <a:srgbClr val="36344D"/>
                </a:solidFill>
                <a:effectLst/>
                <a:latin typeface="Muli"/>
              </a:rPr>
              <a:t>() </a:t>
            </a:r>
            <a:r>
              <a:rPr lang="tr-TR" b="0" i="0" dirty="0">
                <a:solidFill>
                  <a:srgbClr val="36344D"/>
                </a:solidFill>
                <a:effectLst/>
                <a:latin typeface="Muli"/>
              </a:rPr>
              <a:t>ve </a:t>
            </a:r>
            <a:r>
              <a:rPr lang="tr-TR" b="1" i="0" dirty="0" err="1">
                <a:solidFill>
                  <a:srgbClr val="36344D"/>
                </a:solidFill>
                <a:effectLst/>
                <a:latin typeface="Muli"/>
              </a:rPr>
              <a:t>slideDown</a:t>
            </a:r>
            <a:r>
              <a:rPr lang="tr-TR" b="1" i="0" dirty="0">
                <a:solidFill>
                  <a:srgbClr val="36344D"/>
                </a:solidFill>
                <a:effectLst/>
                <a:latin typeface="Muli"/>
              </a:rPr>
              <a:t>()</a:t>
            </a:r>
            <a:r>
              <a:rPr lang="tr-TR" b="0" i="0" dirty="0">
                <a:solidFill>
                  <a:srgbClr val="36344D"/>
                </a:solidFill>
                <a:effectLst/>
                <a:latin typeface="Muli"/>
              </a:rPr>
              <a:t> işlevleri arasında geçiş yapmanızı sağlar.</a:t>
            </a:r>
            <a:endParaRPr lang="tr-TR" dirty="0"/>
          </a:p>
        </p:txBody>
      </p:sp>
      <p:sp>
        <p:nvSpPr>
          <p:cNvPr id="4" name="İçerik Yer Tutucusu 3">
            <a:extLst>
              <a:ext uri="{FF2B5EF4-FFF2-40B4-BE49-F238E27FC236}">
                <a16:creationId xmlns:a16="http://schemas.microsoft.com/office/drawing/2014/main" id="{DF823640-D576-4ADB-824E-7D364F5AB571}"/>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3210530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224D-628E-4263-B5C9-0ECF676E0A54}"/>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animate</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C0727E67-017D-49AB-A210-210D2696A6F0}"/>
              </a:ext>
            </a:extLst>
          </p:cNvPr>
          <p:cNvSpPr>
            <a:spLocks noGrp="1"/>
          </p:cNvSpPr>
          <p:nvPr>
            <p:ph sz="half" idx="1"/>
          </p:nvPr>
        </p:nvSpPr>
        <p:spPr/>
        <p:txBody>
          <a:bodyPr>
            <a:normAutofit/>
          </a:bodyPr>
          <a:lstStyle/>
          <a:p>
            <a:pPr algn="l"/>
            <a:r>
              <a:rPr lang="tr-TR" b="0" i="0" dirty="0">
                <a:solidFill>
                  <a:srgbClr val="36344D"/>
                </a:solidFill>
                <a:effectLst/>
                <a:latin typeface="Muli"/>
              </a:rPr>
              <a:t>Bu işlev, bir veya daha fazla CSS özelliği kullanarak öğeleri canlandırır. Önceki işlevler gibi, animasyonun süresini ve geçiş </a:t>
            </a:r>
            <a:r>
              <a:rPr lang="tr-TR" b="0" i="0" dirty="0" err="1">
                <a:solidFill>
                  <a:srgbClr val="36344D"/>
                </a:solidFill>
                <a:effectLst/>
                <a:latin typeface="Muli"/>
              </a:rPr>
              <a:t>modunu</a:t>
            </a:r>
            <a:r>
              <a:rPr lang="tr-TR" b="0" i="0" dirty="0">
                <a:solidFill>
                  <a:srgbClr val="36344D"/>
                </a:solidFill>
                <a:effectLst/>
                <a:latin typeface="Muli"/>
              </a:rPr>
              <a:t> ayarlamanıza ve tamamlandıktan sonra aşağıdaki işlevi tetiklemenize olanak tanır.</a:t>
            </a:r>
          </a:p>
          <a:p>
            <a:endParaRPr lang="tr-TR" dirty="0"/>
          </a:p>
        </p:txBody>
      </p:sp>
      <p:sp>
        <p:nvSpPr>
          <p:cNvPr id="4" name="İçerik Yer Tutucusu 3">
            <a:extLst>
              <a:ext uri="{FF2B5EF4-FFF2-40B4-BE49-F238E27FC236}">
                <a16:creationId xmlns:a16="http://schemas.microsoft.com/office/drawing/2014/main" id="{19B5F996-4C0E-4C09-8A8D-3A59AA9922A6}"/>
              </a:ext>
            </a:extLst>
          </p:cNvPr>
          <p:cNvSpPr>
            <a:spLocks noGrp="1"/>
          </p:cNvSpPr>
          <p:nvPr>
            <p:ph sz="half" idx="2"/>
          </p:nvPr>
        </p:nvSpPr>
        <p:spPr/>
        <p:txBody>
          <a:bodyPr>
            <a:normAutofit/>
          </a:bodyPr>
          <a:lstStyle/>
          <a:p>
            <a:r>
              <a:rPr lang="tr-TR" b="1" i="0" dirty="0" err="1">
                <a:solidFill>
                  <a:srgbClr val="36344D"/>
                </a:solidFill>
                <a:effectLst/>
                <a:latin typeface="Muli"/>
              </a:rPr>
              <a:t>animate</a:t>
            </a:r>
            <a:r>
              <a:rPr lang="tr-TR" b="1" i="0" dirty="0">
                <a:solidFill>
                  <a:srgbClr val="36344D"/>
                </a:solidFill>
                <a:effectLst/>
                <a:latin typeface="Muli"/>
              </a:rPr>
              <a:t>()</a:t>
            </a:r>
            <a:r>
              <a:rPr lang="tr-TR" b="0" i="0" dirty="0">
                <a:solidFill>
                  <a:srgbClr val="36344D"/>
                </a:solidFill>
                <a:effectLst/>
                <a:latin typeface="Muli"/>
              </a:rPr>
              <a:t> işlevinin, </a:t>
            </a:r>
            <a:r>
              <a:rPr lang="tr-TR" b="1" i="0" dirty="0" err="1">
                <a:solidFill>
                  <a:srgbClr val="36344D"/>
                </a:solidFill>
                <a:effectLst/>
                <a:latin typeface="Muli"/>
              </a:rPr>
              <a:t>slideDown</a:t>
            </a:r>
            <a:r>
              <a:rPr lang="tr-TR" b="1" i="0" dirty="0">
                <a:solidFill>
                  <a:srgbClr val="36344D"/>
                </a:solidFill>
                <a:effectLst/>
                <a:latin typeface="Muli"/>
              </a:rPr>
              <a:t>()</a:t>
            </a:r>
            <a:r>
              <a:rPr lang="tr-TR" b="0" i="0" dirty="0">
                <a:solidFill>
                  <a:srgbClr val="36344D"/>
                </a:solidFill>
                <a:effectLst/>
                <a:latin typeface="Muli"/>
              </a:rPr>
              <a:t> ve </a:t>
            </a:r>
            <a:r>
              <a:rPr lang="tr-TR" b="1" i="0" dirty="0" err="1">
                <a:solidFill>
                  <a:srgbClr val="36344D"/>
                </a:solidFill>
                <a:effectLst/>
                <a:latin typeface="Muli"/>
              </a:rPr>
              <a:t>fadeIn</a:t>
            </a:r>
            <a:r>
              <a:rPr lang="tr-TR" b="1" i="0" dirty="0">
                <a:solidFill>
                  <a:srgbClr val="36344D"/>
                </a:solidFill>
                <a:effectLst/>
                <a:latin typeface="Muli"/>
              </a:rPr>
              <a:t>()</a:t>
            </a:r>
            <a:r>
              <a:rPr lang="tr-TR" b="0" i="0" dirty="0">
                <a:solidFill>
                  <a:srgbClr val="36344D"/>
                </a:solidFill>
                <a:effectLst/>
                <a:latin typeface="Muli"/>
              </a:rPr>
              <a:t> gibi gizli öğeleri görüntüleyemediğini unutmayın.</a:t>
            </a:r>
          </a:p>
          <a:p>
            <a:endParaRPr lang="tr-TR" dirty="0"/>
          </a:p>
        </p:txBody>
      </p:sp>
    </p:spTree>
    <p:extLst>
      <p:ext uri="{BB962C8B-B14F-4D97-AF65-F5344CB8AC3E}">
        <p14:creationId xmlns:p14="http://schemas.microsoft.com/office/powerpoint/2010/main" val="2349048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62CA12A-C88C-4EFF-9C95-A3C1A1F8FC27}"/>
              </a:ext>
            </a:extLst>
          </p:cNvPr>
          <p:cNvSpPr>
            <a:spLocks noGrp="1"/>
          </p:cNvSpPr>
          <p:nvPr>
            <p:ph sz="half" idx="1"/>
          </p:nvPr>
        </p:nvSpPr>
        <p:spPr>
          <a:xfrm>
            <a:off x="1298448" y="880844"/>
            <a:ext cx="4718304" cy="4989604"/>
          </a:xfrm>
        </p:spPr>
        <p:txBody>
          <a:bodyPr>
            <a:normAutofit fontScale="62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script</a:t>
            </a:r>
            <a:r>
              <a:rPr lang="tr-TR" dirty="0"/>
              <a:t> </a:t>
            </a:r>
            <a:r>
              <a:rPr lang="tr-TR" dirty="0" err="1"/>
              <a:t>src</a:t>
            </a:r>
            <a:r>
              <a:rPr lang="tr-TR" dirty="0"/>
              <a:t>="https://ajax.googleapis.com/ajax/libs/jquery/3.6.0/jquery.min.js"&gt;&lt;/script&gt;</a:t>
            </a:r>
          </a:p>
          <a:p>
            <a:r>
              <a:rPr lang="tr-TR" dirty="0"/>
              <a:t>&lt;</a:t>
            </a:r>
            <a:r>
              <a:rPr lang="tr-TR" dirty="0" err="1"/>
              <a:t>script</a:t>
            </a:r>
            <a:r>
              <a:rPr lang="tr-TR" dirty="0"/>
              <a:t>&gt;</a:t>
            </a:r>
          </a:p>
          <a:p>
            <a:r>
              <a:rPr lang="tr-TR" dirty="0"/>
              <a:t>$(</a:t>
            </a:r>
            <a:r>
              <a:rPr lang="tr-TR" dirty="0" err="1"/>
              <a:t>document</a:t>
            </a:r>
            <a:r>
              <a:rPr lang="tr-TR" dirty="0"/>
              <a:t>).</a:t>
            </a:r>
            <a:r>
              <a:rPr lang="tr-TR" dirty="0" err="1"/>
              <a:t>ready</a:t>
            </a:r>
            <a:r>
              <a:rPr lang="tr-TR" dirty="0"/>
              <a:t>(</a:t>
            </a:r>
            <a:r>
              <a:rPr lang="tr-TR" dirty="0" err="1"/>
              <a:t>function</a:t>
            </a:r>
            <a:r>
              <a:rPr lang="tr-TR" dirty="0"/>
              <a:t>(){</a:t>
            </a:r>
          </a:p>
          <a:p>
            <a:r>
              <a:rPr lang="tr-TR" dirty="0"/>
              <a:t>  $("#</a:t>
            </a:r>
            <a:r>
              <a:rPr lang="tr-TR" dirty="0" err="1"/>
              <a:t>hide</a:t>
            </a:r>
            <a:r>
              <a:rPr lang="tr-TR" dirty="0"/>
              <a:t>").</a:t>
            </a:r>
            <a:r>
              <a:rPr lang="tr-TR" dirty="0" err="1"/>
              <a:t>click</a:t>
            </a:r>
            <a:r>
              <a:rPr lang="tr-TR" dirty="0"/>
              <a:t>(</a:t>
            </a:r>
            <a:r>
              <a:rPr lang="tr-TR" dirty="0" err="1"/>
              <a:t>function</a:t>
            </a:r>
            <a:r>
              <a:rPr lang="tr-TR" dirty="0"/>
              <a:t>(){</a:t>
            </a:r>
          </a:p>
          <a:p>
            <a:r>
              <a:rPr lang="tr-TR" dirty="0"/>
              <a:t>    $("p").</a:t>
            </a:r>
            <a:r>
              <a:rPr lang="tr-TR" dirty="0" err="1"/>
              <a:t>hide</a:t>
            </a:r>
            <a:r>
              <a:rPr lang="tr-TR" dirty="0"/>
              <a:t>();</a:t>
            </a:r>
          </a:p>
          <a:p>
            <a:r>
              <a:rPr lang="tr-TR" dirty="0"/>
              <a:t>  });</a:t>
            </a:r>
          </a:p>
          <a:p>
            <a:r>
              <a:rPr lang="tr-TR" dirty="0"/>
              <a:t>  $("#</a:t>
            </a:r>
            <a:r>
              <a:rPr lang="tr-TR" dirty="0" err="1"/>
              <a:t>show</a:t>
            </a:r>
            <a:r>
              <a:rPr lang="tr-TR" dirty="0"/>
              <a:t>").</a:t>
            </a:r>
            <a:r>
              <a:rPr lang="tr-TR" dirty="0" err="1"/>
              <a:t>click</a:t>
            </a:r>
            <a:r>
              <a:rPr lang="tr-TR" dirty="0"/>
              <a:t>(</a:t>
            </a:r>
            <a:r>
              <a:rPr lang="tr-TR" dirty="0" err="1"/>
              <a:t>function</a:t>
            </a:r>
            <a:r>
              <a:rPr lang="tr-TR" dirty="0"/>
              <a:t>(){</a:t>
            </a:r>
          </a:p>
          <a:p>
            <a:r>
              <a:rPr lang="tr-TR" dirty="0"/>
              <a:t>    $("p").</a:t>
            </a:r>
            <a:r>
              <a:rPr lang="tr-TR" dirty="0" err="1"/>
              <a:t>show</a:t>
            </a:r>
            <a:r>
              <a:rPr lang="tr-TR" dirty="0"/>
              <a:t>();</a:t>
            </a:r>
          </a:p>
          <a:p>
            <a:r>
              <a:rPr lang="tr-TR" dirty="0"/>
              <a:t>  });</a:t>
            </a:r>
          </a:p>
          <a:p>
            <a:r>
              <a:rPr lang="tr-TR" dirty="0"/>
              <a:t>});</a:t>
            </a:r>
          </a:p>
          <a:p>
            <a:r>
              <a:rPr lang="tr-TR" dirty="0"/>
              <a:t>&lt;/</a:t>
            </a:r>
            <a:r>
              <a:rPr lang="tr-TR" dirty="0" err="1"/>
              <a:t>script</a:t>
            </a:r>
            <a:r>
              <a:rPr lang="tr-TR" dirty="0"/>
              <a:t>&gt;</a:t>
            </a:r>
          </a:p>
          <a:p>
            <a:endParaRPr lang="tr-TR" dirty="0"/>
          </a:p>
        </p:txBody>
      </p:sp>
      <p:sp>
        <p:nvSpPr>
          <p:cNvPr id="4" name="İçerik Yer Tutucusu 3">
            <a:extLst>
              <a:ext uri="{FF2B5EF4-FFF2-40B4-BE49-F238E27FC236}">
                <a16:creationId xmlns:a16="http://schemas.microsoft.com/office/drawing/2014/main" id="{A444BD08-7752-4951-9CC6-A39D955932FD}"/>
              </a:ext>
            </a:extLst>
          </p:cNvPr>
          <p:cNvSpPr>
            <a:spLocks noGrp="1"/>
          </p:cNvSpPr>
          <p:nvPr>
            <p:ph sz="half" idx="2"/>
          </p:nvPr>
        </p:nvSpPr>
        <p:spPr/>
        <p:txBody>
          <a:bodyPr>
            <a:normAutofit fontScale="62500" lnSpcReduction="20000"/>
          </a:bodyPr>
          <a:lstStyle/>
          <a:p>
            <a:r>
              <a:rPr lang="en-US" dirty="0"/>
              <a:t>&lt;/head&gt;</a:t>
            </a:r>
          </a:p>
          <a:p>
            <a:r>
              <a:rPr lang="en-US" dirty="0"/>
              <a:t>&lt;body&gt;</a:t>
            </a:r>
          </a:p>
          <a:p>
            <a:endParaRPr lang="en-US" dirty="0"/>
          </a:p>
          <a:p>
            <a:r>
              <a:rPr lang="en-US" dirty="0"/>
              <a:t>&lt;p&gt;If you click on the "Hide" button, I will disappear.&lt;/p&gt;</a:t>
            </a:r>
          </a:p>
          <a:p>
            <a:endParaRPr lang="en-US" dirty="0"/>
          </a:p>
          <a:p>
            <a:r>
              <a:rPr lang="en-US" dirty="0"/>
              <a:t>&lt;button id="hide"&gt;Hide&lt;/button&gt;</a:t>
            </a:r>
          </a:p>
          <a:p>
            <a:r>
              <a:rPr lang="en-US" dirty="0"/>
              <a:t>&lt;button id="show"&gt;Show&lt;/button&gt;</a:t>
            </a:r>
          </a:p>
          <a:p>
            <a:endParaRPr lang="en-US" dirty="0"/>
          </a:p>
          <a:p>
            <a:r>
              <a:rPr lang="en-US" dirty="0"/>
              <a:t>&lt;/body&gt;</a:t>
            </a:r>
          </a:p>
          <a:p>
            <a:r>
              <a:rPr lang="en-US" dirty="0"/>
              <a:t>&lt;/html&gt;</a:t>
            </a:r>
          </a:p>
          <a:p>
            <a:endParaRPr lang="tr-TR" dirty="0"/>
          </a:p>
        </p:txBody>
      </p:sp>
    </p:spTree>
    <p:extLst>
      <p:ext uri="{BB962C8B-B14F-4D97-AF65-F5344CB8AC3E}">
        <p14:creationId xmlns:p14="http://schemas.microsoft.com/office/powerpoint/2010/main" val="14746833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CF8A96-A247-43F5-9A28-260CB94052E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EAA72B6-ADA9-4988-8DBC-F6B5B92616DB}"/>
              </a:ext>
            </a:extLst>
          </p:cNvPr>
          <p:cNvSpPr>
            <a:spLocks noGrp="1"/>
          </p:cNvSpPr>
          <p:nvPr>
            <p:ph sz="half" idx="1"/>
          </p:nvPr>
        </p:nvSpPr>
        <p:spPr/>
        <p:txBody>
          <a:bodyPr>
            <a:normAutofit fontScale="250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script</a:t>
            </a:r>
            <a:r>
              <a:rPr lang="tr-TR" dirty="0"/>
              <a:t> </a:t>
            </a:r>
            <a:r>
              <a:rPr lang="tr-TR" dirty="0" err="1"/>
              <a:t>src</a:t>
            </a:r>
            <a:r>
              <a:rPr lang="tr-TR" dirty="0"/>
              <a:t>="https://ajax.googleapis.com/ajax/libs/jquery/3.6.0/jquery.min.js"&gt;&lt;/script&gt;</a:t>
            </a:r>
          </a:p>
          <a:p>
            <a:r>
              <a:rPr lang="tr-TR" dirty="0"/>
              <a:t>&lt;</a:t>
            </a:r>
            <a:r>
              <a:rPr lang="tr-TR" dirty="0" err="1"/>
              <a:t>script</a:t>
            </a:r>
            <a:r>
              <a:rPr lang="tr-TR" dirty="0"/>
              <a:t>&gt; </a:t>
            </a:r>
          </a:p>
          <a:p>
            <a:r>
              <a:rPr lang="tr-TR" dirty="0"/>
              <a:t>$(</a:t>
            </a:r>
            <a:r>
              <a:rPr lang="tr-TR" dirty="0" err="1"/>
              <a:t>document</a:t>
            </a:r>
            <a:r>
              <a:rPr lang="tr-TR" dirty="0"/>
              <a:t>).</a:t>
            </a:r>
            <a:r>
              <a:rPr lang="tr-TR" dirty="0" err="1"/>
              <a:t>ready</a:t>
            </a:r>
            <a:r>
              <a:rPr lang="tr-TR" dirty="0"/>
              <a:t>(</a:t>
            </a:r>
            <a:r>
              <a:rPr lang="tr-TR" dirty="0" err="1"/>
              <a:t>function</a:t>
            </a:r>
            <a:r>
              <a:rPr lang="tr-TR" dirty="0"/>
              <a:t>(){</a:t>
            </a:r>
          </a:p>
          <a:p>
            <a:r>
              <a:rPr lang="tr-TR" dirty="0"/>
              <a:t>  $("#</a:t>
            </a:r>
            <a:r>
              <a:rPr lang="tr-TR" dirty="0" err="1"/>
              <a:t>flip</a:t>
            </a:r>
            <a:r>
              <a:rPr lang="tr-TR" dirty="0"/>
              <a:t>").</a:t>
            </a:r>
            <a:r>
              <a:rPr lang="tr-TR" dirty="0" err="1"/>
              <a:t>click</a:t>
            </a:r>
            <a:r>
              <a:rPr lang="tr-TR" dirty="0"/>
              <a:t>(</a:t>
            </a:r>
            <a:r>
              <a:rPr lang="tr-TR" dirty="0" err="1"/>
              <a:t>function</a:t>
            </a:r>
            <a:r>
              <a:rPr lang="tr-TR" dirty="0"/>
              <a:t>(){</a:t>
            </a:r>
          </a:p>
          <a:p>
            <a:r>
              <a:rPr lang="tr-TR" dirty="0"/>
              <a:t>    $("#panel").</a:t>
            </a:r>
            <a:r>
              <a:rPr lang="tr-TR" dirty="0" err="1"/>
              <a:t>slideDown</a:t>
            </a:r>
            <a:r>
              <a:rPr lang="tr-TR" dirty="0"/>
              <a:t>("</a:t>
            </a:r>
            <a:r>
              <a:rPr lang="tr-TR" dirty="0" err="1"/>
              <a:t>slow</a:t>
            </a:r>
            <a:r>
              <a:rPr lang="tr-TR" dirty="0"/>
              <a:t>");</a:t>
            </a:r>
          </a:p>
          <a:p>
            <a:r>
              <a:rPr lang="tr-TR" dirty="0"/>
              <a:t>  });</a:t>
            </a:r>
          </a:p>
          <a:p>
            <a:r>
              <a:rPr lang="tr-TR" dirty="0"/>
              <a:t>});</a:t>
            </a:r>
          </a:p>
          <a:p>
            <a:r>
              <a:rPr lang="tr-TR" dirty="0"/>
              <a:t>&lt;/</a:t>
            </a:r>
            <a:r>
              <a:rPr lang="tr-TR" dirty="0" err="1"/>
              <a:t>script</a:t>
            </a:r>
            <a:r>
              <a:rPr lang="tr-TR" dirty="0"/>
              <a:t>&gt;</a:t>
            </a:r>
          </a:p>
        </p:txBody>
      </p:sp>
      <p:sp>
        <p:nvSpPr>
          <p:cNvPr id="4" name="İçerik Yer Tutucusu 3">
            <a:extLst>
              <a:ext uri="{FF2B5EF4-FFF2-40B4-BE49-F238E27FC236}">
                <a16:creationId xmlns:a16="http://schemas.microsoft.com/office/drawing/2014/main" id="{094C6C9B-BBF3-47F3-8884-E27DE23D24F9}"/>
              </a:ext>
            </a:extLst>
          </p:cNvPr>
          <p:cNvSpPr>
            <a:spLocks noGrp="1"/>
          </p:cNvSpPr>
          <p:nvPr>
            <p:ph sz="half" idx="2"/>
          </p:nvPr>
        </p:nvSpPr>
        <p:spPr/>
        <p:txBody>
          <a:bodyPr>
            <a:normAutofit fontScale="25000" lnSpcReduction="20000"/>
          </a:bodyPr>
          <a:lstStyle/>
          <a:p>
            <a:r>
              <a:rPr lang="tr-TR" dirty="0"/>
              <a:t>&lt;</a:t>
            </a:r>
            <a:r>
              <a:rPr lang="tr-TR" dirty="0" err="1"/>
              <a:t>style</a:t>
            </a:r>
            <a:r>
              <a:rPr lang="tr-TR" dirty="0"/>
              <a:t>&gt; </a:t>
            </a:r>
          </a:p>
          <a:p>
            <a:r>
              <a:rPr lang="tr-TR" dirty="0"/>
              <a:t>#panel, #flip {</a:t>
            </a:r>
          </a:p>
          <a:p>
            <a:r>
              <a:rPr lang="tr-TR" dirty="0"/>
              <a:t>  </a:t>
            </a:r>
            <a:r>
              <a:rPr lang="tr-TR" dirty="0" err="1"/>
              <a:t>padding</a:t>
            </a:r>
            <a:r>
              <a:rPr lang="tr-TR" dirty="0"/>
              <a:t>: 5px;</a:t>
            </a:r>
          </a:p>
          <a:p>
            <a:r>
              <a:rPr lang="tr-TR" dirty="0"/>
              <a:t>  </a:t>
            </a:r>
            <a:r>
              <a:rPr lang="tr-TR" dirty="0" err="1"/>
              <a:t>text-align</a:t>
            </a:r>
            <a:r>
              <a:rPr lang="tr-TR" dirty="0"/>
              <a:t>: </a:t>
            </a:r>
            <a:r>
              <a:rPr lang="tr-TR" dirty="0" err="1"/>
              <a:t>center</a:t>
            </a:r>
            <a:r>
              <a:rPr lang="tr-TR" dirty="0"/>
              <a:t>;</a:t>
            </a:r>
          </a:p>
          <a:p>
            <a:r>
              <a:rPr lang="tr-TR" dirty="0"/>
              <a:t>  background-</a:t>
            </a:r>
            <a:r>
              <a:rPr lang="tr-TR" dirty="0" err="1"/>
              <a:t>color</a:t>
            </a:r>
            <a:r>
              <a:rPr lang="tr-TR" dirty="0"/>
              <a:t>: #e5eecc;</a:t>
            </a:r>
          </a:p>
          <a:p>
            <a:r>
              <a:rPr lang="tr-TR" dirty="0"/>
              <a:t>  </a:t>
            </a:r>
            <a:r>
              <a:rPr lang="tr-TR" dirty="0" err="1"/>
              <a:t>border</a:t>
            </a:r>
            <a:r>
              <a:rPr lang="tr-TR" dirty="0"/>
              <a:t>: </a:t>
            </a:r>
            <a:r>
              <a:rPr lang="tr-TR" dirty="0" err="1"/>
              <a:t>solid</a:t>
            </a:r>
            <a:r>
              <a:rPr lang="tr-TR" dirty="0"/>
              <a:t> 1px #c3c3c3;</a:t>
            </a:r>
          </a:p>
          <a:p>
            <a:r>
              <a:rPr lang="tr-TR" dirty="0"/>
              <a:t>}</a:t>
            </a:r>
          </a:p>
          <a:p>
            <a:endParaRPr lang="tr-TR" dirty="0"/>
          </a:p>
          <a:p>
            <a:r>
              <a:rPr lang="tr-TR" dirty="0"/>
              <a:t>#panel {</a:t>
            </a:r>
          </a:p>
          <a:p>
            <a:r>
              <a:rPr lang="tr-TR" dirty="0"/>
              <a:t>  </a:t>
            </a:r>
            <a:r>
              <a:rPr lang="tr-TR" dirty="0" err="1"/>
              <a:t>padding</a:t>
            </a:r>
            <a:r>
              <a:rPr lang="tr-TR" dirty="0"/>
              <a:t>: 50px;</a:t>
            </a:r>
          </a:p>
          <a:p>
            <a:r>
              <a:rPr lang="tr-TR" dirty="0"/>
              <a:t>  </a:t>
            </a:r>
            <a:r>
              <a:rPr lang="tr-TR" dirty="0" err="1"/>
              <a:t>display</a:t>
            </a:r>
            <a:r>
              <a:rPr lang="tr-TR" dirty="0"/>
              <a:t>: </a:t>
            </a:r>
            <a:r>
              <a:rPr lang="tr-TR" dirty="0" err="1"/>
              <a:t>none</a:t>
            </a:r>
            <a:r>
              <a:rPr lang="tr-TR" dirty="0"/>
              <a:t>;</a:t>
            </a:r>
          </a:p>
          <a:p>
            <a:r>
              <a:rPr lang="tr-TR" dirty="0"/>
              <a:t>}</a:t>
            </a:r>
          </a:p>
          <a:p>
            <a:r>
              <a:rPr lang="tr-TR" dirty="0"/>
              <a:t>&lt;/</a:t>
            </a:r>
            <a:r>
              <a:rPr lang="tr-TR" dirty="0" err="1"/>
              <a:t>style</a:t>
            </a:r>
            <a:r>
              <a:rPr lang="tr-TR" dirty="0"/>
              <a:t>&gt;</a:t>
            </a:r>
          </a:p>
          <a:p>
            <a:r>
              <a:rPr lang="tr-TR" dirty="0"/>
              <a:t>&lt;/</a:t>
            </a:r>
            <a:r>
              <a:rPr lang="tr-TR" dirty="0" err="1"/>
              <a:t>head</a:t>
            </a:r>
            <a:r>
              <a:rPr lang="tr-TR" dirty="0"/>
              <a:t>&gt;</a:t>
            </a:r>
          </a:p>
          <a:p>
            <a:r>
              <a:rPr lang="tr-TR" dirty="0"/>
              <a:t>&lt;body&gt;</a:t>
            </a:r>
          </a:p>
          <a:p>
            <a:r>
              <a:rPr lang="tr-TR" dirty="0"/>
              <a:t> </a:t>
            </a:r>
          </a:p>
          <a:p>
            <a:r>
              <a:rPr lang="tr-TR" dirty="0"/>
              <a:t>&lt;div </a:t>
            </a:r>
            <a:r>
              <a:rPr lang="tr-TR" dirty="0" err="1"/>
              <a:t>id</a:t>
            </a:r>
            <a:r>
              <a:rPr lang="tr-TR" dirty="0"/>
              <a:t>="</a:t>
            </a:r>
            <a:r>
              <a:rPr lang="tr-TR" dirty="0" err="1"/>
              <a:t>flip</a:t>
            </a:r>
            <a:r>
              <a:rPr lang="tr-TR" dirty="0"/>
              <a:t>"&gt;</a:t>
            </a:r>
            <a:r>
              <a:rPr lang="tr-TR" dirty="0" err="1"/>
              <a:t>Click</a:t>
            </a:r>
            <a:r>
              <a:rPr lang="tr-TR" dirty="0"/>
              <a:t> </a:t>
            </a:r>
            <a:r>
              <a:rPr lang="tr-TR" dirty="0" err="1"/>
              <a:t>to</a:t>
            </a:r>
            <a:r>
              <a:rPr lang="tr-TR" dirty="0"/>
              <a:t> </a:t>
            </a:r>
            <a:r>
              <a:rPr lang="tr-TR" dirty="0" err="1"/>
              <a:t>slide</a:t>
            </a:r>
            <a:r>
              <a:rPr lang="tr-TR" dirty="0"/>
              <a:t> </a:t>
            </a:r>
            <a:r>
              <a:rPr lang="tr-TR" dirty="0" err="1"/>
              <a:t>down</a:t>
            </a:r>
            <a:r>
              <a:rPr lang="tr-TR" dirty="0"/>
              <a:t> panel&lt;/div&gt;</a:t>
            </a:r>
          </a:p>
          <a:p>
            <a:r>
              <a:rPr lang="tr-TR" dirty="0"/>
              <a:t>&lt;div </a:t>
            </a:r>
            <a:r>
              <a:rPr lang="tr-TR" dirty="0" err="1"/>
              <a:t>id</a:t>
            </a:r>
            <a:r>
              <a:rPr lang="tr-TR" dirty="0"/>
              <a:t>="panel"&gt;</a:t>
            </a:r>
            <a:r>
              <a:rPr lang="tr-TR" dirty="0" err="1"/>
              <a:t>Hello</a:t>
            </a:r>
            <a:r>
              <a:rPr lang="tr-TR" dirty="0"/>
              <a:t> </a:t>
            </a:r>
            <a:r>
              <a:rPr lang="tr-TR" dirty="0" err="1"/>
              <a:t>world</a:t>
            </a:r>
            <a:r>
              <a:rPr lang="tr-TR" dirty="0"/>
              <a:t>!&lt;/div&gt;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41013460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2669B2-854D-4B66-B6D7-D0E96B7C487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2FD9196-0F0F-464A-B00E-F67CF971A6C4}"/>
              </a:ext>
            </a:extLst>
          </p:cNvPr>
          <p:cNvSpPr>
            <a:spLocks noGrp="1"/>
          </p:cNvSpPr>
          <p:nvPr>
            <p:ph sz="half" idx="1"/>
          </p:nvPr>
        </p:nvSpPr>
        <p:spPr/>
        <p:txBody>
          <a:bodyPr>
            <a:normAutofit fontScale="32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script</a:t>
            </a:r>
            <a:r>
              <a:rPr lang="tr-TR" dirty="0"/>
              <a:t> </a:t>
            </a:r>
            <a:r>
              <a:rPr lang="tr-TR" dirty="0" err="1"/>
              <a:t>src</a:t>
            </a:r>
            <a:r>
              <a:rPr lang="tr-TR" dirty="0"/>
              <a:t>="https://ajax.googleapis.com/ajax/libs/jquery/3.6.0/jquery.min.js"&gt;&lt;/script&gt;</a:t>
            </a:r>
          </a:p>
          <a:p>
            <a:r>
              <a:rPr lang="tr-TR" dirty="0"/>
              <a:t>&lt;</a:t>
            </a:r>
            <a:r>
              <a:rPr lang="tr-TR" dirty="0" err="1"/>
              <a:t>script</a:t>
            </a:r>
            <a:r>
              <a:rPr lang="tr-TR" dirty="0"/>
              <a:t>&gt;</a:t>
            </a:r>
          </a:p>
          <a:p>
            <a:r>
              <a:rPr lang="tr-TR" dirty="0"/>
              <a:t>$(</a:t>
            </a:r>
            <a:r>
              <a:rPr lang="tr-TR" dirty="0" err="1"/>
              <a:t>document</a:t>
            </a:r>
            <a:r>
              <a:rPr lang="tr-TR" dirty="0"/>
              <a:t>).</a:t>
            </a:r>
            <a:r>
              <a:rPr lang="tr-TR" dirty="0" err="1"/>
              <a:t>ready</a:t>
            </a:r>
            <a:r>
              <a:rPr lang="tr-TR" dirty="0"/>
              <a:t>(</a:t>
            </a:r>
            <a:r>
              <a:rPr lang="tr-TR" dirty="0" err="1"/>
              <a:t>function</a:t>
            </a:r>
            <a:r>
              <a:rPr lang="tr-TR" dirty="0"/>
              <a:t>(){</a:t>
            </a:r>
          </a:p>
          <a:p>
            <a:r>
              <a:rPr lang="tr-TR" dirty="0"/>
              <a:t>  $("</a:t>
            </a:r>
            <a:r>
              <a:rPr lang="tr-TR" dirty="0" err="1"/>
              <a:t>button</a:t>
            </a:r>
            <a:r>
              <a:rPr lang="tr-TR" dirty="0"/>
              <a:t>").</a:t>
            </a:r>
            <a:r>
              <a:rPr lang="tr-TR" dirty="0" err="1"/>
              <a:t>click</a:t>
            </a:r>
            <a:r>
              <a:rPr lang="tr-TR" dirty="0"/>
              <a:t>(</a:t>
            </a:r>
            <a:r>
              <a:rPr lang="tr-TR" dirty="0" err="1"/>
              <a:t>function</a:t>
            </a:r>
            <a:r>
              <a:rPr lang="tr-TR" dirty="0"/>
              <a:t>(){</a:t>
            </a:r>
          </a:p>
          <a:p>
            <a:r>
              <a:rPr lang="tr-TR" dirty="0"/>
              <a:t>    $("#div1").</a:t>
            </a:r>
            <a:r>
              <a:rPr lang="tr-TR" dirty="0" err="1"/>
              <a:t>fadeIn</a:t>
            </a:r>
            <a:r>
              <a:rPr lang="tr-TR" dirty="0"/>
              <a:t>();</a:t>
            </a:r>
          </a:p>
          <a:p>
            <a:r>
              <a:rPr lang="tr-TR" dirty="0"/>
              <a:t>    $("#div2").</a:t>
            </a:r>
            <a:r>
              <a:rPr lang="tr-TR" dirty="0" err="1"/>
              <a:t>fadeIn</a:t>
            </a:r>
            <a:r>
              <a:rPr lang="tr-TR" dirty="0"/>
              <a:t>("</a:t>
            </a:r>
            <a:r>
              <a:rPr lang="tr-TR" dirty="0" err="1"/>
              <a:t>slow</a:t>
            </a:r>
            <a:r>
              <a:rPr lang="tr-TR" dirty="0"/>
              <a:t>");</a:t>
            </a:r>
          </a:p>
          <a:p>
            <a:r>
              <a:rPr lang="tr-TR" dirty="0"/>
              <a:t>    $("#div3").</a:t>
            </a:r>
            <a:r>
              <a:rPr lang="tr-TR" dirty="0" err="1"/>
              <a:t>fadeIn</a:t>
            </a:r>
            <a:r>
              <a:rPr lang="tr-TR" dirty="0"/>
              <a:t>(3000);</a:t>
            </a:r>
          </a:p>
          <a:p>
            <a:r>
              <a:rPr lang="tr-TR" dirty="0"/>
              <a:t>  });</a:t>
            </a:r>
          </a:p>
          <a:p>
            <a:r>
              <a:rPr lang="tr-TR" dirty="0"/>
              <a:t>});</a:t>
            </a:r>
          </a:p>
          <a:p>
            <a:r>
              <a:rPr lang="tr-TR" dirty="0"/>
              <a:t>&lt;/</a:t>
            </a:r>
            <a:r>
              <a:rPr lang="tr-TR" dirty="0" err="1"/>
              <a:t>script</a:t>
            </a:r>
            <a:r>
              <a:rPr lang="tr-TR" dirty="0"/>
              <a:t>&gt;</a:t>
            </a:r>
          </a:p>
          <a:p>
            <a:r>
              <a:rPr lang="tr-TR" dirty="0"/>
              <a:t>&lt;/</a:t>
            </a:r>
            <a:r>
              <a:rPr lang="tr-TR" dirty="0" err="1"/>
              <a:t>head</a:t>
            </a:r>
            <a:r>
              <a:rPr lang="tr-TR" dirty="0"/>
              <a:t>&gt;</a:t>
            </a:r>
          </a:p>
        </p:txBody>
      </p:sp>
      <p:sp>
        <p:nvSpPr>
          <p:cNvPr id="4" name="İçerik Yer Tutucusu 3">
            <a:extLst>
              <a:ext uri="{FF2B5EF4-FFF2-40B4-BE49-F238E27FC236}">
                <a16:creationId xmlns:a16="http://schemas.microsoft.com/office/drawing/2014/main" id="{63A400EF-9461-4154-ABB4-7A2A74CCFF4F}"/>
              </a:ext>
            </a:extLst>
          </p:cNvPr>
          <p:cNvSpPr>
            <a:spLocks noGrp="1"/>
          </p:cNvSpPr>
          <p:nvPr>
            <p:ph sz="half" idx="2"/>
          </p:nvPr>
        </p:nvSpPr>
        <p:spPr/>
        <p:txBody>
          <a:bodyPr>
            <a:normAutofit fontScale="32500" lnSpcReduction="20000"/>
          </a:bodyPr>
          <a:lstStyle/>
          <a:p>
            <a:r>
              <a:rPr lang="tr-TR" dirty="0"/>
              <a:t>&lt;body&gt;</a:t>
            </a:r>
          </a:p>
          <a:p>
            <a:endParaRPr lang="tr-TR" dirty="0"/>
          </a:p>
          <a:p>
            <a:r>
              <a:rPr lang="tr-TR" dirty="0"/>
              <a:t>&lt;p&gt;</a:t>
            </a:r>
            <a:r>
              <a:rPr lang="tr-TR" dirty="0" err="1"/>
              <a:t>Demonstrate</a:t>
            </a:r>
            <a:r>
              <a:rPr lang="tr-TR" dirty="0"/>
              <a:t> </a:t>
            </a:r>
            <a:r>
              <a:rPr lang="tr-TR" dirty="0" err="1"/>
              <a:t>fadeIn</a:t>
            </a:r>
            <a:r>
              <a:rPr lang="tr-TR" dirty="0"/>
              <a:t>() </a:t>
            </a:r>
            <a:r>
              <a:rPr lang="tr-TR" dirty="0" err="1"/>
              <a:t>with</a:t>
            </a:r>
            <a:r>
              <a:rPr lang="tr-TR" dirty="0"/>
              <a:t> </a:t>
            </a:r>
            <a:r>
              <a:rPr lang="tr-TR" dirty="0" err="1"/>
              <a:t>different</a:t>
            </a:r>
            <a:r>
              <a:rPr lang="tr-TR" dirty="0"/>
              <a:t> </a:t>
            </a:r>
            <a:r>
              <a:rPr lang="tr-TR" dirty="0" err="1"/>
              <a:t>parameters</a:t>
            </a:r>
            <a:r>
              <a:rPr lang="tr-TR" dirty="0"/>
              <a:t>.&lt;/p&gt;</a:t>
            </a:r>
          </a:p>
          <a:p>
            <a:endParaRPr lang="tr-TR" dirty="0"/>
          </a:p>
          <a:p>
            <a:r>
              <a:rPr lang="tr-TR" dirty="0"/>
              <a:t>&lt;</a:t>
            </a:r>
            <a:r>
              <a:rPr lang="tr-TR" dirty="0" err="1"/>
              <a:t>button</a:t>
            </a:r>
            <a:r>
              <a:rPr lang="tr-TR" dirty="0"/>
              <a:t>&gt;</a:t>
            </a:r>
            <a:r>
              <a:rPr lang="tr-TR" dirty="0" err="1"/>
              <a:t>Click</a:t>
            </a:r>
            <a:r>
              <a:rPr lang="tr-TR" dirty="0"/>
              <a:t> </a:t>
            </a:r>
            <a:r>
              <a:rPr lang="tr-TR" dirty="0" err="1"/>
              <a:t>to</a:t>
            </a:r>
            <a:r>
              <a:rPr lang="tr-TR" dirty="0"/>
              <a:t> </a:t>
            </a:r>
            <a:r>
              <a:rPr lang="tr-TR" dirty="0" err="1"/>
              <a:t>fade</a:t>
            </a:r>
            <a:r>
              <a:rPr lang="tr-TR" dirty="0"/>
              <a:t> in </a:t>
            </a:r>
            <a:r>
              <a:rPr lang="tr-TR" dirty="0" err="1"/>
              <a:t>boxes</a:t>
            </a:r>
            <a:r>
              <a:rPr lang="tr-TR" dirty="0"/>
              <a:t>&lt;/</a:t>
            </a:r>
            <a:r>
              <a:rPr lang="tr-TR" dirty="0" err="1"/>
              <a:t>button</a:t>
            </a:r>
            <a:r>
              <a:rPr lang="tr-TR" dirty="0"/>
              <a:t>&gt;&lt;</a:t>
            </a:r>
            <a:r>
              <a:rPr lang="tr-TR" dirty="0" err="1"/>
              <a:t>br</a:t>
            </a:r>
            <a:r>
              <a:rPr lang="tr-TR" dirty="0"/>
              <a:t>&gt;&lt;</a:t>
            </a:r>
            <a:r>
              <a:rPr lang="tr-TR" dirty="0" err="1"/>
              <a:t>br</a:t>
            </a:r>
            <a:r>
              <a:rPr lang="tr-TR" dirty="0"/>
              <a:t>&gt;</a:t>
            </a:r>
          </a:p>
          <a:p>
            <a:endParaRPr lang="tr-TR" dirty="0"/>
          </a:p>
          <a:p>
            <a:r>
              <a:rPr lang="tr-TR" dirty="0"/>
              <a:t>&lt;div </a:t>
            </a:r>
            <a:r>
              <a:rPr lang="tr-TR" dirty="0" err="1"/>
              <a:t>id</a:t>
            </a:r>
            <a:r>
              <a:rPr lang="tr-TR" dirty="0"/>
              <a:t>="div1" </a:t>
            </a:r>
            <a:r>
              <a:rPr lang="tr-TR" dirty="0" err="1"/>
              <a:t>style</a:t>
            </a:r>
            <a:r>
              <a:rPr lang="tr-TR" dirty="0"/>
              <a:t>="width:80px;height:80px;display:none;background-color:red;"&gt;&lt;/div&gt;&lt;</a:t>
            </a:r>
            <a:r>
              <a:rPr lang="tr-TR" dirty="0" err="1"/>
              <a:t>br</a:t>
            </a:r>
            <a:r>
              <a:rPr lang="tr-TR" dirty="0"/>
              <a:t>&gt;</a:t>
            </a:r>
          </a:p>
          <a:p>
            <a:r>
              <a:rPr lang="tr-TR" dirty="0"/>
              <a:t>&lt;div </a:t>
            </a:r>
            <a:r>
              <a:rPr lang="tr-TR" dirty="0" err="1"/>
              <a:t>id</a:t>
            </a:r>
            <a:r>
              <a:rPr lang="tr-TR" dirty="0"/>
              <a:t>="div2" </a:t>
            </a:r>
            <a:r>
              <a:rPr lang="tr-TR" dirty="0" err="1"/>
              <a:t>style</a:t>
            </a:r>
            <a:r>
              <a:rPr lang="tr-TR" dirty="0"/>
              <a:t>="width:80px;height:80px;display:none;background-color:green;"&gt;&lt;/div&gt;&lt;</a:t>
            </a:r>
            <a:r>
              <a:rPr lang="tr-TR" dirty="0" err="1"/>
              <a:t>br</a:t>
            </a:r>
            <a:r>
              <a:rPr lang="tr-TR" dirty="0"/>
              <a:t>&gt;</a:t>
            </a:r>
          </a:p>
          <a:p>
            <a:r>
              <a:rPr lang="tr-TR" dirty="0"/>
              <a:t>&lt;div </a:t>
            </a:r>
            <a:r>
              <a:rPr lang="tr-TR" dirty="0" err="1"/>
              <a:t>id</a:t>
            </a:r>
            <a:r>
              <a:rPr lang="tr-TR" dirty="0"/>
              <a:t>="div3" </a:t>
            </a:r>
            <a:r>
              <a:rPr lang="tr-TR" dirty="0" err="1"/>
              <a:t>style</a:t>
            </a:r>
            <a:r>
              <a:rPr lang="tr-TR" dirty="0"/>
              <a:t>="width:80px;height:80px;display:none;background-color:blue;"&gt;&lt;/div&gt;</a:t>
            </a:r>
          </a:p>
          <a:p>
            <a:endParaRPr lang="tr-TR" dirty="0"/>
          </a:p>
          <a:p>
            <a:r>
              <a:rPr lang="tr-TR" dirty="0"/>
              <a:t>&lt;/body&gt;</a:t>
            </a:r>
          </a:p>
          <a:p>
            <a:r>
              <a:rPr lang="tr-TR" dirty="0"/>
              <a:t>&lt;/html&gt;</a:t>
            </a:r>
          </a:p>
        </p:txBody>
      </p:sp>
    </p:spTree>
    <p:extLst>
      <p:ext uri="{BB962C8B-B14F-4D97-AF65-F5344CB8AC3E}">
        <p14:creationId xmlns:p14="http://schemas.microsoft.com/office/powerpoint/2010/main" val="38790504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CB5D3A-1891-4360-9EAE-C9BFC3C67C9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405FC10-4EAB-40CC-AF7C-6C5F78ECE701}"/>
              </a:ext>
            </a:extLst>
          </p:cNvPr>
          <p:cNvSpPr>
            <a:spLocks noGrp="1"/>
          </p:cNvSpPr>
          <p:nvPr>
            <p:ph sz="half" idx="1"/>
          </p:nvPr>
        </p:nvSpPr>
        <p:spPr/>
        <p:txBody>
          <a:bodyPr>
            <a:normAutofit fontScale="400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="https://ajax.googleapis.com/ajax/libs/</a:t>
            </a:r>
            <a:r>
              <a:rPr lang="en-US" dirty="0" err="1"/>
              <a:t>jquery</a:t>
            </a:r>
            <a:r>
              <a:rPr lang="en-US" dirty="0"/>
              <a:t>/3.6.0/jquery.min.js"&gt;&lt;/script&gt;</a:t>
            </a:r>
          </a:p>
          <a:p>
            <a:r>
              <a:rPr lang="en-US" dirty="0"/>
              <a:t>&lt;script&gt;</a:t>
            </a:r>
          </a:p>
          <a:p>
            <a:r>
              <a:rPr lang="en-US" dirty="0"/>
              <a:t>$(document).ready(function(){</a:t>
            </a:r>
          </a:p>
          <a:p>
            <a:r>
              <a:rPr lang="en-US" dirty="0"/>
              <a:t>  $("button").click(function(){</a:t>
            </a:r>
          </a:p>
          <a:p>
            <a:r>
              <a:rPr lang="en-US" dirty="0"/>
              <a:t>    $("p").</a:t>
            </a:r>
            <a:r>
              <a:rPr lang="en-US" dirty="0" err="1"/>
              <a:t>css</a:t>
            </a:r>
            <a:r>
              <a:rPr lang="en-US" dirty="0"/>
              <a:t>("background-color", "yellow");</a:t>
            </a:r>
          </a:p>
          <a:p>
            <a:r>
              <a:rPr lang="en-US" dirty="0"/>
              <a:t>  });</a:t>
            </a:r>
          </a:p>
          <a:p>
            <a:r>
              <a:rPr lang="en-US" dirty="0"/>
              <a:t>});</a:t>
            </a:r>
          </a:p>
          <a:p>
            <a:r>
              <a:rPr lang="en-US" dirty="0"/>
              <a:t>&lt;/script&gt;</a:t>
            </a:r>
          </a:p>
          <a:p>
            <a:r>
              <a:rPr lang="en-US" dirty="0"/>
              <a:t>&lt;/head&gt;</a:t>
            </a:r>
            <a:endParaRPr lang="tr-TR" dirty="0"/>
          </a:p>
        </p:txBody>
      </p:sp>
      <p:sp>
        <p:nvSpPr>
          <p:cNvPr id="4" name="İçerik Yer Tutucusu 3">
            <a:extLst>
              <a:ext uri="{FF2B5EF4-FFF2-40B4-BE49-F238E27FC236}">
                <a16:creationId xmlns:a16="http://schemas.microsoft.com/office/drawing/2014/main" id="{B02A8B30-06A8-47AB-B278-57581644B6EA}"/>
              </a:ext>
            </a:extLst>
          </p:cNvPr>
          <p:cNvSpPr>
            <a:spLocks noGrp="1"/>
          </p:cNvSpPr>
          <p:nvPr>
            <p:ph sz="half" idx="2"/>
          </p:nvPr>
        </p:nvSpPr>
        <p:spPr/>
        <p:txBody>
          <a:bodyPr>
            <a:normAutofit fontScale="40000" lnSpcReduction="20000"/>
          </a:bodyPr>
          <a:lstStyle/>
          <a:p>
            <a:r>
              <a:rPr lang="en-US" dirty="0"/>
              <a:t>&lt;body&gt;</a:t>
            </a:r>
          </a:p>
          <a:p>
            <a:endParaRPr lang="en-US" dirty="0"/>
          </a:p>
          <a:p>
            <a:r>
              <a:rPr lang="en-US" dirty="0"/>
              <a:t>&lt;h2&gt;This is a heading&lt;/h2&gt;</a:t>
            </a:r>
          </a:p>
          <a:p>
            <a:endParaRPr lang="en-US" dirty="0"/>
          </a:p>
          <a:p>
            <a:r>
              <a:rPr lang="en-US" dirty="0"/>
              <a:t>&lt;p style="background-color:#ff0000"&gt;This is a paragraph.&lt;/p&gt;</a:t>
            </a:r>
          </a:p>
          <a:p>
            <a:r>
              <a:rPr lang="en-US" dirty="0"/>
              <a:t>&lt;p style="background-color:#00ff00"&gt;This is a paragraph.&lt;/p&gt;</a:t>
            </a:r>
          </a:p>
          <a:p>
            <a:r>
              <a:rPr lang="en-US" dirty="0"/>
              <a:t>&lt;p style="background-color:#0000ff"&gt;This is a paragraph.&lt;/p&gt;</a:t>
            </a:r>
          </a:p>
          <a:p>
            <a:endParaRPr lang="en-US" dirty="0"/>
          </a:p>
          <a:p>
            <a:r>
              <a:rPr lang="en-US" dirty="0"/>
              <a:t>&lt;p&gt;This is a paragraph.&lt;/p&gt;</a:t>
            </a:r>
          </a:p>
          <a:p>
            <a:endParaRPr lang="en-US" dirty="0"/>
          </a:p>
          <a:p>
            <a:r>
              <a:rPr lang="en-US" dirty="0"/>
              <a:t>&lt;button&gt;Set background-color of p&lt;/button&gt;</a:t>
            </a:r>
          </a:p>
          <a:p>
            <a:endParaRPr lang="en-US" dirty="0"/>
          </a:p>
          <a:p>
            <a:r>
              <a:rPr lang="en-US" dirty="0"/>
              <a:t>&lt;/body&gt;</a:t>
            </a:r>
          </a:p>
          <a:p>
            <a:r>
              <a:rPr lang="en-US" dirty="0"/>
              <a:t>&lt;/html&gt;</a:t>
            </a:r>
            <a:endParaRPr lang="tr-TR" dirty="0"/>
          </a:p>
        </p:txBody>
      </p:sp>
    </p:spTree>
    <p:extLst>
      <p:ext uri="{BB962C8B-B14F-4D97-AF65-F5344CB8AC3E}">
        <p14:creationId xmlns:p14="http://schemas.microsoft.com/office/powerpoint/2010/main" val="300290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57CD21-90A9-4A24-B1E7-89CF402E671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F28F050-A913-442B-8BA5-A0839D0066B7}"/>
              </a:ext>
            </a:extLst>
          </p:cNvPr>
          <p:cNvSpPr>
            <a:spLocks noGrp="1"/>
          </p:cNvSpPr>
          <p:nvPr>
            <p:ph idx="1"/>
          </p:nvPr>
        </p:nvSpPr>
        <p:spPr/>
        <p:txBody>
          <a:bodyPr/>
          <a:lstStyle/>
          <a:p>
            <a:r>
              <a:rPr lang="tr-TR" dirty="0"/>
              <a:t>Detaylı html elementleri için :  </a:t>
            </a:r>
            <a:r>
              <a:rPr lang="tr-TR" dirty="0">
                <a:hlinkClick r:id="rId2"/>
              </a:rPr>
              <a:t>https://www.w3schools.com/tags/default.asp</a:t>
            </a:r>
            <a:endParaRPr lang="tr-TR" dirty="0"/>
          </a:p>
          <a:p>
            <a:r>
              <a:rPr lang="tr-TR" dirty="0"/>
              <a:t>Detaylı html5vs html : </a:t>
            </a:r>
            <a:r>
              <a:rPr lang="tr-TR" dirty="0">
                <a:hlinkClick r:id="rId3"/>
              </a:rPr>
              <a:t>https://www.geeksforgeeks.org/difference-between-html-and-html5/</a:t>
            </a:r>
            <a:endParaRPr lang="tr-TR" dirty="0"/>
          </a:p>
          <a:p>
            <a:r>
              <a:rPr lang="tr-TR" dirty="0"/>
              <a:t>Detaylı Örnek </a:t>
            </a:r>
            <a:r>
              <a:rPr lang="tr-TR" dirty="0" err="1"/>
              <a:t>css,jquery</a:t>
            </a:r>
            <a:r>
              <a:rPr lang="tr-TR" dirty="0"/>
              <a:t>, </a:t>
            </a:r>
            <a:r>
              <a:rPr lang="tr-TR" dirty="0" err="1"/>
              <a:t>javascript</a:t>
            </a:r>
            <a:r>
              <a:rPr lang="tr-TR" dirty="0"/>
              <a:t>, html : </a:t>
            </a:r>
            <a:r>
              <a:rPr lang="tr-TR" dirty="0">
                <a:hlinkClick r:id="rId4"/>
              </a:rPr>
              <a:t>https://www.w3schools.com/</a:t>
            </a:r>
            <a:endParaRPr lang="tr-TR" dirty="0"/>
          </a:p>
          <a:p>
            <a:endParaRPr lang="tr-TR" dirty="0"/>
          </a:p>
        </p:txBody>
      </p:sp>
    </p:spTree>
    <p:extLst>
      <p:ext uri="{BB962C8B-B14F-4D97-AF65-F5344CB8AC3E}">
        <p14:creationId xmlns:p14="http://schemas.microsoft.com/office/powerpoint/2010/main" val="103804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2A397F-DD85-4F5B-9418-FE9250C9A855}"/>
              </a:ext>
            </a:extLst>
          </p:cNvPr>
          <p:cNvSpPr>
            <a:spLocks noGrp="1"/>
          </p:cNvSpPr>
          <p:nvPr>
            <p:ph type="title"/>
          </p:nvPr>
        </p:nvSpPr>
        <p:spPr/>
        <p:txBody>
          <a:bodyPr>
            <a:normAutofit fontScale="90000"/>
          </a:bodyPr>
          <a:lstStyle/>
          <a:p>
            <a:r>
              <a:rPr lang="tr-TR" b="1" i="0" dirty="0">
                <a:solidFill>
                  <a:srgbClr val="000000"/>
                </a:solidFill>
                <a:effectLst/>
                <a:latin typeface="Poppins" panose="00000500000000000000" pitchFamily="2" charset="-94"/>
              </a:rPr>
              <a:t>HTML Kodları</a:t>
            </a:r>
            <a:br>
              <a:rPr lang="tr-TR" b="1" i="0" dirty="0">
                <a:solidFill>
                  <a:srgbClr val="000000"/>
                </a:solidFill>
                <a:effectLst/>
                <a:latin typeface="Poppins" panose="00000500000000000000" pitchFamily="2" charset="-94"/>
              </a:rPr>
            </a:br>
            <a:endParaRPr lang="tr-TR" dirty="0"/>
          </a:p>
        </p:txBody>
      </p:sp>
      <p:sp>
        <p:nvSpPr>
          <p:cNvPr id="3" name="İçerik Yer Tutucusu 2">
            <a:extLst>
              <a:ext uri="{FF2B5EF4-FFF2-40B4-BE49-F238E27FC236}">
                <a16:creationId xmlns:a16="http://schemas.microsoft.com/office/drawing/2014/main" id="{E783B0C1-E5CF-4F71-B0C2-5FE8478A09F1}"/>
              </a:ext>
            </a:extLst>
          </p:cNvPr>
          <p:cNvSpPr>
            <a:spLocks noGrp="1"/>
          </p:cNvSpPr>
          <p:nvPr>
            <p:ph idx="1"/>
          </p:nvPr>
        </p:nvSpPr>
        <p:spPr/>
        <p:txBody>
          <a:bodyPr/>
          <a:lstStyle/>
          <a:p>
            <a:r>
              <a:rPr lang="tr-TR" b="0" i="0" dirty="0">
                <a:solidFill>
                  <a:srgbClr val="000000"/>
                </a:solidFill>
                <a:effectLst/>
                <a:latin typeface="Poppins" panose="00000500000000000000" pitchFamily="2" charset="-94"/>
              </a:rPr>
              <a:t>Web sayfalarının iskeleti ve web tasarımının temeli olarak da tanımlanan HTML, özel karakterler ( </a:t>
            </a:r>
            <a:r>
              <a:rPr lang="tr-TR" b="1" i="0" dirty="0">
                <a:solidFill>
                  <a:srgbClr val="000000"/>
                </a:solidFill>
                <a:effectLst/>
                <a:latin typeface="Poppins" panose="00000500000000000000" pitchFamily="2" charset="-94"/>
              </a:rPr>
              <a:t>: &lt;,&gt; ve /</a:t>
            </a:r>
            <a:r>
              <a:rPr lang="tr-TR" b="0" i="0" dirty="0">
                <a:solidFill>
                  <a:srgbClr val="000000"/>
                </a:solidFill>
                <a:effectLst/>
                <a:latin typeface="Poppins" panose="00000500000000000000" pitchFamily="2" charset="-94"/>
              </a:rPr>
              <a:t> ) içeren </a:t>
            </a:r>
            <a:r>
              <a:rPr lang="tr-TR" b="1" i="0" dirty="0" err="1">
                <a:solidFill>
                  <a:srgbClr val="000000"/>
                </a:solidFill>
                <a:effectLst/>
                <a:latin typeface="Poppins" panose="00000500000000000000" pitchFamily="2" charset="-94"/>
              </a:rPr>
              <a:t>head</a:t>
            </a:r>
            <a:r>
              <a:rPr lang="tr-TR" b="1" i="0" dirty="0">
                <a:solidFill>
                  <a:srgbClr val="000000"/>
                </a:solidFill>
                <a:effectLst/>
                <a:latin typeface="Poppins" panose="00000500000000000000" pitchFamily="2" charset="-94"/>
              </a:rPr>
              <a:t>, body, </a:t>
            </a:r>
            <a:r>
              <a:rPr lang="tr-TR" b="1" i="0" dirty="0" err="1">
                <a:solidFill>
                  <a:srgbClr val="000000"/>
                </a:solidFill>
                <a:effectLst/>
                <a:latin typeface="Poppins" panose="00000500000000000000" pitchFamily="2" charset="-94"/>
              </a:rPr>
              <a:t>title</a:t>
            </a:r>
            <a:r>
              <a:rPr lang="tr-TR" b="1" i="0" dirty="0">
                <a:solidFill>
                  <a:srgbClr val="000000"/>
                </a:solidFill>
                <a:effectLst/>
                <a:latin typeface="Poppins" panose="00000500000000000000" pitchFamily="2" charset="-94"/>
              </a:rPr>
              <a:t>, </a:t>
            </a:r>
            <a:r>
              <a:rPr lang="tr-TR" b="1" i="0" dirty="0" err="1">
                <a:solidFill>
                  <a:srgbClr val="000000"/>
                </a:solidFill>
                <a:effectLst/>
                <a:latin typeface="Poppins" panose="00000500000000000000" pitchFamily="2" charset="-94"/>
              </a:rPr>
              <a:t>style</a:t>
            </a:r>
            <a:r>
              <a:rPr lang="tr-TR" b="0" i="0" dirty="0">
                <a:solidFill>
                  <a:srgbClr val="000000"/>
                </a:solidFill>
                <a:effectLst/>
                <a:latin typeface="Poppins" panose="00000500000000000000" pitchFamily="2" charset="-94"/>
              </a:rPr>
              <a:t> gibi etiketlerin kullanıldığı kodlara sahiptir.</a:t>
            </a:r>
          </a:p>
          <a:p>
            <a:r>
              <a:rPr lang="tr-TR" b="1" i="0" dirty="0">
                <a:solidFill>
                  <a:srgbClr val="000000"/>
                </a:solidFill>
                <a:effectLst/>
                <a:latin typeface="Poppins" panose="00000500000000000000" pitchFamily="2" charset="-94"/>
              </a:rPr>
              <a:t>HTML kodları</a:t>
            </a:r>
            <a:r>
              <a:rPr lang="tr-TR" b="0" i="0" dirty="0">
                <a:solidFill>
                  <a:srgbClr val="000000"/>
                </a:solidFill>
                <a:effectLst/>
                <a:latin typeface="Poppins" panose="00000500000000000000" pitchFamily="2" charset="-94"/>
              </a:rPr>
              <a:t>, </a:t>
            </a:r>
            <a:r>
              <a:rPr lang="tr-TR" b="1" i="0" dirty="0">
                <a:solidFill>
                  <a:srgbClr val="000000"/>
                </a:solidFill>
                <a:effectLst/>
                <a:latin typeface="Poppins" panose="00000500000000000000" pitchFamily="2" charset="-94"/>
              </a:rPr>
              <a:t>&lt;h1&gt;</a:t>
            </a:r>
            <a:r>
              <a:rPr lang="tr-TR" b="0" i="0" dirty="0">
                <a:solidFill>
                  <a:srgbClr val="000000"/>
                </a:solidFill>
                <a:effectLst/>
                <a:latin typeface="Poppins" panose="00000500000000000000" pitchFamily="2" charset="-94"/>
              </a:rPr>
              <a:t> gibi bir açılış etiketi ve </a:t>
            </a:r>
            <a:r>
              <a:rPr lang="tr-TR" b="1" i="0" dirty="0">
                <a:solidFill>
                  <a:srgbClr val="000000"/>
                </a:solidFill>
                <a:effectLst/>
                <a:latin typeface="Poppins" panose="00000500000000000000" pitchFamily="2" charset="-94"/>
              </a:rPr>
              <a:t>&lt;/h1&gt;</a:t>
            </a:r>
            <a:r>
              <a:rPr lang="tr-TR" b="0" i="0" dirty="0">
                <a:solidFill>
                  <a:srgbClr val="000000"/>
                </a:solidFill>
                <a:effectLst/>
                <a:latin typeface="Poppins" panose="00000500000000000000" pitchFamily="2" charset="-94"/>
              </a:rPr>
              <a:t> gibi bir bitiş etiketi ile tarayıcıya bir şey yapmaya ne zaman başlayacağını ve tarayıcıya bir şey yapmayı ne zaman durduracağını söyleyen komutlardan oluşur.</a:t>
            </a:r>
            <a:endParaRPr lang="tr-TR" dirty="0"/>
          </a:p>
          <a:p>
            <a:endParaRPr lang="tr-TR" dirty="0"/>
          </a:p>
        </p:txBody>
      </p:sp>
    </p:spTree>
    <p:extLst>
      <p:ext uri="{BB962C8B-B14F-4D97-AF65-F5344CB8AC3E}">
        <p14:creationId xmlns:p14="http://schemas.microsoft.com/office/powerpoint/2010/main" val="425233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1CE0EC-DCDC-442C-87C2-C9587E91C467}"/>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06915721-FBF6-43A3-9491-92DEEF01B05A}"/>
              </a:ext>
            </a:extLst>
          </p:cNvPr>
          <p:cNvSpPr>
            <a:spLocks noGrp="1"/>
          </p:cNvSpPr>
          <p:nvPr>
            <p:ph idx="1"/>
          </p:nvPr>
        </p:nvSpPr>
        <p:spPr/>
        <p:txBody>
          <a:bodyPr>
            <a:normAutofit fontScale="92500" lnSpcReduction="10000"/>
          </a:bodyPr>
          <a:lstStyle/>
          <a:p>
            <a:r>
              <a:rPr lang="tr-TR" b="0" i="0" dirty="0">
                <a:solidFill>
                  <a:srgbClr val="000000"/>
                </a:solidFill>
                <a:effectLst/>
                <a:latin typeface="Poppins" panose="00000500000000000000" pitchFamily="2" charset="-94"/>
              </a:rPr>
              <a:t>Üstteki örnekte ilk satırda yazan </a:t>
            </a:r>
            <a:r>
              <a:rPr lang="tr-TR" b="1" i="0" dirty="0">
                <a:solidFill>
                  <a:srgbClr val="000000"/>
                </a:solidFill>
                <a:effectLst/>
                <a:latin typeface="Poppins" panose="00000500000000000000" pitchFamily="2" charset="-94"/>
              </a:rPr>
              <a:t>&lt;!DOCTYPE html&gt; </a:t>
            </a:r>
            <a:r>
              <a:rPr lang="tr-TR" b="0" i="0" dirty="0">
                <a:solidFill>
                  <a:srgbClr val="000000"/>
                </a:solidFill>
                <a:effectLst/>
                <a:latin typeface="Poppins" panose="00000500000000000000" pitchFamily="2" charset="-94"/>
              </a:rPr>
              <a:t>belgenin türünü bildiren bir HTML etiketidir.</a:t>
            </a:r>
          </a:p>
          <a:p>
            <a:r>
              <a:rPr lang="tr-TR" b="1" i="0" dirty="0">
                <a:solidFill>
                  <a:srgbClr val="000000"/>
                </a:solidFill>
                <a:effectLst/>
                <a:latin typeface="Poppins" panose="00000500000000000000" pitchFamily="2" charset="-94"/>
              </a:rPr>
              <a:t>&lt;html&gt;</a:t>
            </a:r>
            <a:r>
              <a:rPr lang="tr-TR" b="0" i="0" dirty="0">
                <a:solidFill>
                  <a:srgbClr val="000000"/>
                </a:solidFill>
                <a:effectLst/>
                <a:latin typeface="Poppins" panose="00000500000000000000" pitchFamily="2" charset="-94"/>
              </a:rPr>
              <a:t> ve </a:t>
            </a:r>
            <a:r>
              <a:rPr lang="tr-TR" b="1" i="0" dirty="0">
                <a:solidFill>
                  <a:srgbClr val="000000"/>
                </a:solidFill>
                <a:effectLst/>
                <a:latin typeface="Poppins" panose="00000500000000000000" pitchFamily="2" charset="-94"/>
              </a:rPr>
              <a:t>&lt;/html&gt; </a:t>
            </a:r>
            <a:r>
              <a:rPr lang="tr-TR" b="0" i="0" dirty="0">
                <a:solidFill>
                  <a:srgbClr val="000000"/>
                </a:solidFill>
                <a:effectLst/>
                <a:latin typeface="Poppins" panose="00000500000000000000" pitchFamily="2" charset="-94"/>
              </a:rPr>
              <a:t>etiketleri, html dosyanızın başlangıç ve bitişini gösterir.</a:t>
            </a:r>
            <a:endParaRPr lang="tr-TR" dirty="0">
              <a:solidFill>
                <a:srgbClr val="000000"/>
              </a:solidFill>
              <a:latin typeface="Poppins" panose="00000500000000000000" pitchFamily="2" charset="-94"/>
            </a:endParaRPr>
          </a:p>
          <a:p>
            <a:r>
              <a:rPr lang="tr-TR" b="1" i="0" dirty="0">
                <a:solidFill>
                  <a:srgbClr val="000000"/>
                </a:solidFill>
                <a:effectLst/>
                <a:latin typeface="Poppins" panose="00000500000000000000" pitchFamily="2" charset="-94"/>
              </a:rPr>
              <a:t>&lt;body&gt;</a:t>
            </a:r>
            <a:r>
              <a:rPr lang="tr-TR" b="0" i="0" dirty="0">
                <a:solidFill>
                  <a:srgbClr val="000000"/>
                </a:solidFill>
                <a:effectLst/>
                <a:latin typeface="Poppins" panose="00000500000000000000" pitchFamily="2" charset="-94"/>
              </a:rPr>
              <a:t> ve </a:t>
            </a:r>
            <a:r>
              <a:rPr lang="tr-TR" b="1" i="0" dirty="0">
                <a:solidFill>
                  <a:srgbClr val="000000"/>
                </a:solidFill>
                <a:effectLst/>
                <a:latin typeface="Poppins" panose="00000500000000000000" pitchFamily="2" charset="-94"/>
              </a:rPr>
              <a:t>&lt;/body&gt;</a:t>
            </a:r>
            <a:r>
              <a:rPr lang="tr-TR" b="0" i="0" dirty="0">
                <a:solidFill>
                  <a:srgbClr val="000000"/>
                </a:solidFill>
                <a:effectLst/>
                <a:latin typeface="Poppins" panose="00000500000000000000" pitchFamily="2" charset="-94"/>
              </a:rPr>
              <a:t> etiketleri arasına tarayıcıda görüntülenecek ana içeriğe dair kodlar yazılır.</a:t>
            </a:r>
          </a:p>
          <a:p>
            <a:r>
              <a:rPr lang="tr-TR" b="1" i="0" dirty="0">
                <a:solidFill>
                  <a:srgbClr val="000000"/>
                </a:solidFill>
                <a:effectLst/>
                <a:latin typeface="Poppins" panose="00000500000000000000" pitchFamily="2" charset="-94"/>
              </a:rPr>
              <a:t>&lt;</a:t>
            </a:r>
            <a:r>
              <a:rPr lang="tr-TR" b="1" i="0" dirty="0" err="1">
                <a:solidFill>
                  <a:srgbClr val="000000"/>
                </a:solidFill>
                <a:effectLst/>
                <a:latin typeface="Poppins" panose="00000500000000000000" pitchFamily="2" charset="-94"/>
              </a:rPr>
              <a:t>head</a:t>
            </a:r>
            <a:r>
              <a:rPr lang="tr-TR" b="0" i="0" dirty="0">
                <a:solidFill>
                  <a:srgbClr val="000000"/>
                </a:solidFill>
                <a:effectLst/>
                <a:latin typeface="Poppins" panose="00000500000000000000" pitchFamily="2" charset="-94"/>
              </a:rPr>
              <a:t>&gt; ve </a:t>
            </a:r>
            <a:r>
              <a:rPr lang="tr-TR" b="1" i="0" dirty="0">
                <a:solidFill>
                  <a:srgbClr val="000000"/>
                </a:solidFill>
                <a:effectLst/>
                <a:latin typeface="Poppins" panose="00000500000000000000" pitchFamily="2" charset="-94"/>
              </a:rPr>
              <a:t>&lt;/</a:t>
            </a:r>
            <a:r>
              <a:rPr lang="tr-TR" b="1" i="0" dirty="0" err="1">
                <a:solidFill>
                  <a:srgbClr val="000000"/>
                </a:solidFill>
                <a:effectLst/>
                <a:latin typeface="Poppins" panose="00000500000000000000" pitchFamily="2" charset="-94"/>
              </a:rPr>
              <a:t>head</a:t>
            </a:r>
            <a:r>
              <a:rPr lang="tr-TR" b="1" i="0" dirty="0">
                <a:solidFill>
                  <a:srgbClr val="000000"/>
                </a:solidFill>
                <a:effectLst/>
                <a:latin typeface="Poppins" panose="00000500000000000000" pitchFamily="2" charset="-94"/>
              </a:rPr>
              <a:t>&gt;</a:t>
            </a:r>
            <a:r>
              <a:rPr lang="tr-TR" b="0" i="0" dirty="0">
                <a:solidFill>
                  <a:srgbClr val="000000"/>
                </a:solidFill>
                <a:effectLst/>
                <a:latin typeface="Poppins" panose="00000500000000000000" pitchFamily="2" charset="-94"/>
              </a:rPr>
              <a:t> etiketleri arasına yazılan kodlar web sayfanızda görünmez. Bu bölüm tüm içeriğin fontu ve arka planı gibi tüm sayfayı etkileyen genel özellikleri kapsar.</a:t>
            </a:r>
          </a:p>
          <a:p>
            <a:endParaRPr lang="tr-TR" dirty="0"/>
          </a:p>
        </p:txBody>
      </p:sp>
    </p:spTree>
    <p:extLst>
      <p:ext uri="{BB962C8B-B14F-4D97-AF65-F5344CB8AC3E}">
        <p14:creationId xmlns:p14="http://schemas.microsoft.com/office/powerpoint/2010/main" val="103702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E0729C-1759-4BB7-B1B9-99050428FAC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15B9E4CB-D46F-4478-8902-F88629313E86}"/>
              </a:ext>
            </a:extLst>
          </p:cNvPr>
          <p:cNvSpPr>
            <a:spLocks noGrp="1"/>
          </p:cNvSpPr>
          <p:nvPr>
            <p:ph idx="1"/>
          </p:nvPr>
        </p:nvSpPr>
        <p:spPr/>
        <p:txBody>
          <a:bodyPr/>
          <a:lstStyle/>
          <a:p>
            <a:r>
              <a:rPr lang="tr-TR" b="0" i="0" dirty="0">
                <a:effectLst/>
                <a:latin typeface="Verdana" panose="020B0604030504040204" pitchFamily="34" charset="0"/>
              </a:rPr>
              <a:t>&lt;!--</a:t>
            </a:r>
            <a:r>
              <a:rPr lang="tr-TR" b="0" i="0" dirty="0" err="1">
                <a:effectLst/>
                <a:latin typeface="Verdana" panose="020B0604030504040204" pitchFamily="34" charset="0"/>
              </a:rPr>
              <a:t>kodbloğu</a:t>
            </a:r>
            <a:r>
              <a:rPr lang="tr-TR" b="0" i="0" dirty="0">
                <a:effectLst/>
                <a:latin typeface="Verdana" panose="020B0604030504040204" pitchFamily="34" charset="0"/>
              </a:rPr>
              <a:t>--&gt; html de yorum satırıdır.</a:t>
            </a:r>
          </a:p>
          <a:p>
            <a:r>
              <a:rPr lang="tr-TR" b="0" i="0" dirty="0">
                <a:effectLst/>
                <a:latin typeface="Verdana" panose="020B0604030504040204" pitchFamily="34" charset="0"/>
              </a:rPr>
              <a:t>&lt;a&gt; </a:t>
            </a:r>
            <a:r>
              <a:rPr lang="tr-TR" b="0" i="0" dirty="0" err="1">
                <a:effectLst/>
                <a:latin typeface="Verdana" panose="020B0604030504040204" pitchFamily="34" charset="0"/>
              </a:rPr>
              <a:t>htmlde</a:t>
            </a:r>
            <a:r>
              <a:rPr lang="tr-TR" b="0" i="0" dirty="0">
                <a:effectLst/>
                <a:latin typeface="Verdana" panose="020B0604030504040204" pitchFamily="34" charset="0"/>
              </a:rPr>
              <a:t> </a:t>
            </a:r>
            <a:r>
              <a:rPr lang="tr-TR" b="0" i="0" dirty="0" err="1">
                <a:effectLst/>
                <a:latin typeface="Verdana" panose="020B0604030504040204" pitchFamily="34" charset="0"/>
              </a:rPr>
              <a:t>hyperlink</a:t>
            </a:r>
            <a:r>
              <a:rPr lang="tr-TR" b="0" i="0" dirty="0">
                <a:effectLst/>
                <a:latin typeface="Verdana" panose="020B0604030504040204" pitchFamily="34" charset="0"/>
              </a:rPr>
              <a:t> vermek için kullanılır</a:t>
            </a:r>
          </a:p>
          <a:p>
            <a:r>
              <a:rPr lang="tr-TR" b="0" i="0" dirty="0">
                <a:effectLst/>
                <a:latin typeface="Verdana" panose="020B0604030504040204" pitchFamily="34" charset="0"/>
              </a:rPr>
              <a:t>&lt;b&gt;</a:t>
            </a:r>
            <a:r>
              <a:rPr lang="tr-TR" dirty="0">
                <a:latin typeface="Verdana" panose="020B0604030504040204" pitchFamily="34" charset="0"/>
              </a:rPr>
              <a:t> </a:t>
            </a:r>
            <a:r>
              <a:rPr lang="tr-TR" dirty="0" err="1">
                <a:latin typeface="Verdana" panose="020B0604030504040204" pitchFamily="34" charset="0"/>
              </a:rPr>
              <a:t>bold</a:t>
            </a:r>
            <a:r>
              <a:rPr lang="tr-TR" dirty="0">
                <a:latin typeface="Verdana" panose="020B0604030504040204" pitchFamily="34" charset="0"/>
              </a:rPr>
              <a:t>(kalın) </a:t>
            </a:r>
            <a:r>
              <a:rPr lang="tr-TR" dirty="0" err="1">
                <a:latin typeface="Verdana" panose="020B0604030504040204" pitchFamily="34" charset="0"/>
              </a:rPr>
              <a:t>text</a:t>
            </a:r>
            <a:r>
              <a:rPr lang="tr-TR" dirty="0">
                <a:latin typeface="Verdana" panose="020B0604030504040204" pitchFamily="34" charset="0"/>
              </a:rPr>
              <a:t>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br</a:t>
            </a:r>
            <a:r>
              <a:rPr lang="tr-TR" b="0" i="0" dirty="0">
                <a:effectLst/>
                <a:latin typeface="Verdana" panose="020B0604030504040204" pitchFamily="34" charset="0"/>
              </a:rPr>
              <a:t>&gt; tek satır atlamak için kullanılır.</a:t>
            </a:r>
          </a:p>
          <a:p>
            <a:r>
              <a:rPr lang="tr-TR" b="0" i="0" dirty="0">
                <a:effectLst/>
                <a:latin typeface="Verdana" panose="020B0604030504040204" pitchFamily="34" charset="0"/>
              </a:rPr>
              <a:t>&lt;div&gt; dokümanda bölüm ayırmak için kullanılır.</a:t>
            </a:r>
          </a:p>
          <a:p>
            <a:r>
              <a:rPr lang="tr-TR" b="0" i="0" dirty="0">
                <a:effectLst/>
                <a:latin typeface="Verdana" panose="020B0604030504040204" pitchFamily="34" charset="0"/>
              </a:rPr>
              <a:t>&lt;h1&gt; </a:t>
            </a:r>
            <a:r>
              <a:rPr lang="tr-TR" b="0" i="0" dirty="0" err="1">
                <a:effectLst/>
                <a:latin typeface="Verdana" panose="020B0604030504040204" pitchFamily="34" charset="0"/>
              </a:rPr>
              <a:t>to</a:t>
            </a:r>
            <a:r>
              <a:rPr lang="tr-TR" b="0" i="0" dirty="0">
                <a:effectLst/>
                <a:latin typeface="Verdana" panose="020B0604030504040204" pitchFamily="34" charset="0"/>
              </a:rPr>
              <a:t> &lt;h6&gt; başlık oluşturmak için kullanılır.</a:t>
            </a:r>
            <a:endParaRPr lang="tr-TR" dirty="0"/>
          </a:p>
        </p:txBody>
      </p:sp>
    </p:spTree>
    <p:extLst>
      <p:ext uri="{BB962C8B-B14F-4D97-AF65-F5344CB8AC3E}">
        <p14:creationId xmlns:p14="http://schemas.microsoft.com/office/powerpoint/2010/main" val="15470140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TM02900743[[fn=Organik]]</Template>
  <TotalTime>76</TotalTime>
  <Words>4425</Words>
  <Application>Microsoft Office PowerPoint</Application>
  <PresentationFormat>Geniş ekran</PresentationFormat>
  <Paragraphs>476</Paragraphs>
  <Slides>69</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69</vt:i4>
      </vt:variant>
    </vt:vector>
  </HeadingPairs>
  <TitlesOfParts>
    <vt:vector size="80" baseType="lpstr">
      <vt:lpstr>Arial</vt:lpstr>
      <vt:lpstr>Garamond</vt:lpstr>
      <vt:lpstr>inherit</vt:lpstr>
      <vt:lpstr>Monaco</vt:lpstr>
      <vt:lpstr>Muli</vt:lpstr>
      <vt:lpstr>Open Sans</vt:lpstr>
      <vt:lpstr>Poppins</vt:lpstr>
      <vt:lpstr>SFMono-Regular</vt:lpstr>
      <vt:lpstr>Verdana</vt:lpstr>
      <vt:lpstr>Volte</vt:lpstr>
      <vt:lpstr>Organik</vt:lpstr>
      <vt:lpstr>Web Programlamaya Giriş</vt:lpstr>
      <vt:lpstr>HTML (HyperText Markup Language)</vt:lpstr>
      <vt:lpstr>PowerPoint Sunusu</vt:lpstr>
      <vt:lpstr>PowerPoint Sunusu</vt:lpstr>
      <vt:lpstr>PowerPoint Sunusu</vt:lpstr>
      <vt:lpstr>PowerPoint Sunusu</vt:lpstr>
      <vt:lpstr>HTML Kodları </vt:lpstr>
      <vt:lpstr>PowerPoint Sunusu</vt:lpstr>
      <vt:lpstr>PowerPoint Sunusu</vt:lpstr>
      <vt:lpstr>PowerPoint Sunusu</vt:lpstr>
      <vt:lpstr>PowerPoint Sunusu</vt:lpstr>
      <vt:lpstr>Basit Bir HTML Örneği</vt:lpstr>
      <vt:lpstr>PowerPoint Sunusu</vt:lpstr>
      <vt:lpstr>PowerPoint Sunusu</vt:lpstr>
      <vt:lpstr>PowerPoint Sunusu</vt:lpstr>
      <vt:lpstr>PowerPoint Sunusu</vt:lpstr>
      <vt:lpstr>HTML5 VS HTML</vt:lpstr>
      <vt:lpstr>Bellek saklama alanı</vt:lpstr>
      <vt:lpstr>Tarayıcı Uyumluluğu</vt:lpstr>
      <vt:lpstr>Mobil</vt:lpstr>
      <vt:lpstr>JavaScript Desteği</vt:lpstr>
      <vt:lpstr>Tarayıcıyı kullanarak kullanıcının konumunu alma</vt:lpstr>
      <vt:lpstr>Javascript</vt:lpstr>
      <vt:lpstr>PowerPoint Sunusu</vt:lpstr>
      <vt:lpstr>PowerPoint Sunusu</vt:lpstr>
      <vt:lpstr>PowerPoint Sunusu</vt:lpstr>
      <vt:lpstr>PowerPoint Sunusu</vt:lpstr>
      <vt:lpstr>JavaScript Niçin Harikadır? </vt:lpstr>
      <vt:lpstr>PowerPoint Sunusu</vt:lpstr>
      <vt:lpstr>JavaScript Zayıf Yanları Nelerdir? </vt:lpstr>
      <vt:lpstr>Bir Web Sitesine Nasıl JavaScript Eklenir? </vt:lpstr>
      <vt:lpstr>PowerPoint Sunusu</vt:lpstr>
      <vt:lpstr>PowerPoint Sunusu</vt:lpstr>
      <vt:lpstr>PowerPoint Sunusu</vt:lpstr>
      <vt:lpstr>PowerPoint Sunusu</vt:lpstr>
      <vt:lpstr>PowerPoint Sunusu</vt:lpstr>
      <vt:lpstr>PowerPoint Sunusu</vt:lpstr>
      <vt:lpstr>CSS</vt:lpstr>
      <vt:lpstr>PowerPoint Sunusu</vt:lpstr>
      <vt:lpstr>PowerPoint Sunusu</vt:lpstr>
      <vt:lpstr>CSS Sürümleri ve Özellikleri Nelerdir?</vt:lpstr>
      <vt:lpstr>PowerPoint Sunusu</vt:lpstr>
      <vt:lpstr>PowerPoint Sunusu</vt:lpstr>
      <vt:lpstr>PowerPoint Sunusu</vt:lpstr>
      <vt:lpstr>PowerPoint Sunusu</vt:lpstr>
      <vt:lpstr>PowerPoint Sunusu</vt:lpstr>
      <vt:lpstr>PowerPoint Sunusu</vt:lpstr>
      <vt:lpstr>PowerPoint Sunusu</vt:lpstr>
      <vt:lpstr>Jquery</vt:lpstr>
      <vt:lpstr>jQuery’nin Avantajları</vt:lpstr>
      <vt:lpstr>PowerPoint Sunusu</vt:lpstr>
      <vt:lpstr>PowerPoint Sunusu</vt:lpstr>
      <vt:lpstr>jQuery’nin Dezavantajları</vt:lpstr>
      <vt:lpstr>PowerPoint Sunusu</vt:lpstr>
      <vt:lpstr>JQuery hide() İşlevi</vt:lpstr>
      <vt:lpstr>JQuery show() İşlevi</vt:lpstr>
      <vt:lpstr>JQuery toggle() İşlevi</vt:lpstr>
      <vt:lpstr>JQuery fadeIn() İşlevi</vt:lpstr>
      <vt:lpstr>JQuery fadeOut() İşlevi</vt:lpstr>
      <vt:lpstr>JQuery fadeToggle() İşlevi</vt:lpstr>
      <vt:lpstr>JQuery slideUp() İşlevi</vt:lpstr>
      <vt:lpstr>JQuery slideDown() İşlevi </vt:lpstr>
      <vt:lpstr>JQuery slideToggle() İşlevi</vt:lpstr>
      <vt:lpstr>JQuery animate() İşlevi</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 Duman (BilgeAdam Akademi)</cp:lastModifiedBy>
  <cp:revision>8</cp:revision>
  <dcterms:created xsi:type="dcterms:W3CDTF">2022-05-20T17:32:29Z</dcterms:created>
  <dcterms:modified xsi:type="dcterms:W3CDTF">2022-05-20T20:52:54Z</dcterms:modified>
</cp:coreProperties>
</file>