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70" r:id="rId5"/>
    <p:sldId id="259" r:id="rId6"/>
    <p:sldId id="260" r:id="rId7"/>
    <p:sldId id="261" r:id="rId8"/>
    <p:sldId id="279" r:id="rId9"/>
    <p:sldId id="280" r:id="rId10"/>
    <p:sldId id="276" r:id="rId11"/>
    <p:sldId id="267" r:id="rId12"/>
    <p:sldId id="269" r:id="rId13"/>
    <p:sldId id="275" r:id="rId14"/>
    <p:sldId id="281" r:id="rId15"/>
    <p:sldId id="271"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92" d="100"/>
          <a:sy n="92"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ABA19827-551E-4256-B988-1BAD13BB5718}"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C9A0F-8A8D-4536-A57F-4375CFC1654F}" type="slidenum">
              <a:rPr lang="en-US" smtClean="0"/>
              <a:t>‹#›</a:t>
            </a:fld>
            <a:endParaRPr lang="en-US"/>
          </a:p>
        </p:txBody>
      </p:sp>
    </p:spTree>
    <p:extLst>
      <p:ext uri="{BB962C8B-B14F-4D97-AF65-F5344CB8AC3E}">
        <p14:creationId xmlns:p14="http://schemas.microsoft.com/office/powerpoint/2010/main" val="268347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ABA19827-551E-4256-B988-1BAD13BB5718}"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C9A0F-8A8D-4536-A57F-4375CFC1654F}" type="slidenum">
              <a:rPr lang="en-US" smtClean="0"/>
              <a:t>‹#›</a:t>
            </a:fld>
            <a:endParaRPr lang="en-US"/>
          </a:p>
        </p:txBody>
      </p:sp>
    </p:spTree>
    <p:extLst>
      <p:ext uri="{BB962C8B-B14F-4D97-AF65-F5344CB8AC3E}">
        <p14:creationId xmlns:p14="http://schemas.microsoft.com/office/powerpoint/2010/main" val="43965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ABA19827-551E-4256-B988-1BAD13BB5718}"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C9A0F-8A8D-4536-A57F-4375CFC1654F}" type="slidenum">
              <a:rPr lang="en-US" smtClean="0"/>
              <a:t>‹#›</a:t>
            </a:fld>
            <a:endParaRPr lang="en-US"/>
          </a:p>
        </p:txBody>
      </p:sp>
    </p:spTree>
    <p:extLst>
      <p:ext uri="{BB962C8B-B14F-4D97-AF65-F5344CB8AC3E}">
        <p14:creationId xmlns:p14="http://schemas.microsoft.com/office/powerpoint/2010/main" val="190848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ABA19827-551E-4256-B988-1BAD13BB5718}"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C9A0F-8A8D-4536-A57F-4375CFC1654F}" type="slidenum">
              <a:rPr lang="en-US" smtClean="0"/>
              <a:t>‹#›</a:t>
            </a:fld>
            <a:endParaRPr lang="en-US"/>
          </a:p>
        </p:txBody>
      </p:sp>
    </p:spTree>
    <p:extLst>
      <p:ext uri="{BB962C8B-B14F-4D97-AF65-F5344CB8AC3E}">
        <p14:creationId xmlns:p14="http://schemas.microsoft.com/office/powerpoint/2010/main" val="1866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A19827-551E-4256-B988-1BAD13BB5718}"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C9A0F-8A8D-4536-A57F-4375CFC1654F}" type="slidenum">
              <a:rPr lang="en-US" smtClean="0"/>
              <a:t>‹#›</a:t>
            </a:fld>
            <a:endParaRPr lang="en-US"/>
          </a:p>
        </p:txBody>
      </p:sp>
    </p:spTree>
    <p:extLst>
      <p:ext uri="{BB962C8B-B14F-4D97-AF65-F5344CB8AC3E}">
        <p14:creationId xmlns:p14="http://schemas.microsoft.com/office/powerpoint/2010/main" val="3625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ABA19827-551E-4256-B988-1BAD13BB5718}"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C9A0F-8A8D-4536-A57F-4375CFC1654F}" type="slidenum">
              <a:rPr lang="en-US" smtClean="0"/>
              <a:t>‹#›</a:t>
            </a:fld>
            <a:endParaRPr lang="en-US"/>
          </a:p>
        </p:txBody>
      </p:sp>
    </p:spTree>
    <p:extLst>
      <p:ext uri="{BB962C8B-B14F-4D97-AF65-F5344CB8AC3E}">
        <p14:creationId xmlns:p14="http://schemas.microsoft.com/office/powerpoint/2010/main" val="252707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ABA19827-551E-4256-B988-1BAD13BB5718}" type="datetimeFigureOut">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C9A0F-8A8D-4536-A57F-4375CFC1654F}" type="slidenum">
              <a:rPr lang="en-US" smtClean="0"/>
              <a:t>‹#›</a:t>
            </a:fld>
            <a:endParaRPr lang="en-US"/>
          </a:p>
        </p:txBody>
      </p:sp>
    </p:spTree>
    <p:extLst>
      <p:ext uri="{BB962C8B-B14F-4D97-AF65-F5344CB8AC3E}">
        <p14:creationId xmlns:p14="http://schemas.microsoft.com/office/powerpoint/2010/main" val="323587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ABA19827-551E-4256-B988-1BAD13BB5718}"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C9A0F-8A8D-4536-A57F-4375CFC1654F}" type="slidenum">
              <a:rPr lang="en-US" smtClean="0"/>
              <a:t>‹#›</a:t>
            </a:fld>
            <a:endParaRPr lang="en-US"/>
          </a:p>
        </p:txBody>
      </p:sp>
    </p:spTree>
    <p:extLst>
      <p:ext uri="{BB962C8B-B14F-4D97-AF65-F5344CB8AC3E}">
        <p14:creationId xmlns:p14="http://schemas.microsoft.com/office/powerpoint/2010/main" val="417181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19827-551E-4256-B988-1BAD13BB5718}" type="datetimeFigureOut">
              <a:rPr lang="en-US" smtClean="0"/>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C9A0F-8A8D-4536-A57F-4375CFC1654F}" type="slidenum">
              <a:rPr lang="en-US" smtClean="0"/>
              <a:t>‹#›</a:t>
            </a:fld>
            <a:endParaRPr lang="en-US"/>
          </a:p>
        </p:txBody>
      </p:sp>
    </p:spTree>
    <p:extLst>
      <p:ext uri="{BB962C8B-B14F-4D97-AF65-F5344CB8AC3E}">
        <p14:creationId xmlns:p14="http://schemas.microsoft.com/office/powerpoint/2010/main" val="22332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A19827-551E-4256-B988-1BAD13BB5718}"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C9A0F-8A8D-4536-A57F-4375CFC1654F}" type="slidenum">
              <a:rPr lang="en-US" smtClean="0"/>
              <a:t>‹#›</a:t>
            </a:fld>
            <a:endParaRPr lang="en-US"/>
          </a:p>
        </p:txBody>
      </p:sp>
    </p:spTree>
    <p:extLst>
      <p:ext uri="{BB962C8B-B14F-4D97-AF65-F5344CB8AC3E}">
        <p14:creationId xmlns:p14="http://schemas.microsoft.com/office/powerpoint/2010/main" val="159842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A19827-551E-4256-B988-1BAD13BB5718}"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C9A0F-8A8D-4536-A57F-4375CFC1654F}" type="slidenum">
              <a:rPr lang="en-US" smtClean="0"/>
              <a:t>‹#›</a:t>
            </a:fld>
            <a:endParaRPr lang="en-US"/>
          </a:p>
        </p:txBody>
      </p:sp>
    </p:spTree>
    <p:extLst>
      <p:ext uri="{BB962C8B-B14F-4D97-AF65-F5344CB8AC3E}">
        <p14:creationId xmlns:p14="http://schemas.microsoft.com/office/powerpoint/2010/main" val="74428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19827-551E-4256-B988-1BAD13BB5718}" type="datetimeFigureOut">
              <a:rPr lang="en-US" smtClean="0"/>
              <a:t>1/11/2019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C9A0F-8A8D-4536-A57F-4375CFC1654F}" type="slidenum">
              <a:rPr lang="en-US" smtClean="0"/>
              <a:t>‹#›</a:t>
            </a:fld>
            <a:endParaRPr lang="en-US"/>
          </a:p>
        </p:txBody>
      </p:sp>
    </p:spTree>
    <p:extLst>
      <p:ext uri="{BB962C8B-B14F-4D97-AF65-F5344CB8AC3E}">
        <p14:creationId xmlns:p14="http://schemas.microsoft.com/office/powerpoint/2010/main" val="247982023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 y="2528248"/>
            <a:ext cx="12192000" cy="707886"/>
          </a:xfrm>
          <a:prstGeom prst="rect">
            <a:avLst/>
          </a:prstGeom>
          <a:noFill/>
        </p:spPr>
        <p:txBody>
          <a:bodyPr wrap="square" rtlCol="0">
            <a:spAutoFit/>
          </a:bodyPr>
          <a:lstStyle/>
          <a:p>
            <a:pPr algn="ctr"/>
            <a:r>
              <a:rPr lang="en-US" sz="4000" dirty="0" smtClean="0">
                <a:latin typeface="Roboto" panose="02000000000000000000" pitchFamily="2" charset="0"/>
                <a:ea typeface="Roboto" panose="02000000000000000000" pitchFamily="2" charset="0"/>
              </a:rPr>
              <a:t>BLM40</a:t>
            </a:r>
            <a:r>
              <a:rPr lang="tr-TR" sz="4000" dirty="0" smtClean="0">
                <a:latin typeface="Roboto" panose="02000000000000000000" pitchFamily="2" charset="0"/>
                <a:ea typeface="Roboto" panose="02000000000000000000" pitchFamily="2" charset="0"/>
              </a:rPr>
              <a:t>2</a:t>
            </a:r>
            <a:r>
              <a:rPr lang="en-US" sz="4000" dirty="0" smtClean="0">
                <a:latin typeface="Roboto" panose="02000000000000000000" pitchFamily="2" charset="0"/>
                <a:ea typeface="Roboto" panose="02000000000000000000" pitchFamily="2" charset="0"/>
              </a:rPr>
              <a:t> </a:t>
            </a:r>
            <a:r>
              <a:rPr lang="en-US" sz="4000" dirty="0" err="1" smtClean="0">
                <a:latin typeface="Roboto" panose="02000000000000000000" pitchFamily="2" charset="0"/>
                <a:ea typeface="Roboto" panose="02000000000000000000" pitchFamily="2" charset="0"/>
              </a:rPr>
              <a:t>Bitirme</a:t>
            </a:r>
            <a:r>
              <a:rPr lang="en-US" sz="4000" dirty="0" smtClean="0">
                <a:latin typeface="Roboto" panose="02000000000000000000" pitchFamily="2" charset="0"/>
                <a:ea typeface="Roboto" panose="02000000000000000000" pitchFamily="2" charset="0"/>
              </a:rPr>
              <a:t> </a:t>
            </a:r>
            <a:r>
              <a:rPr lang="tr-TR" sz="4000" dirty="0" smtClean="0">
                <a:latin typeface="Roboto" panose="02000000000000000000" pitchFamily="2" charset="0"/>
                <a:ea typeface="Roboto" panose="02000000000000000000" pitchFamily="2" charset="0"/>
              </a:rPr>
              <a:t>II</a:t>
            </a:r>
            <a:r>
              <a:rPr lang="en-US" sz="4000" dirty="0" smtClean="0">
                <a:latin typeface="Roboto" panose="02000000000000000000" pitchFamily="2" charset="0"/>
                <a:ea typeface="Roboto" panose="02000000000000000000" pitchFamily="2" charset="0"/>
              </a:rPr>
              <a:t> </a:t>
            </a:r>
            <a:r>
              <a:rPr lang="en-US" sz="4000" dirty="0" err="1" smtClean="0">
                <a:latin typeface="Roboto" panose="02000000000000000000" pitchFamily="2" charset="0"/>
                <a:ea typeface="Roboto" panose="02000000000000000000" pitchFamily="2" charset="0"/>
              </a:rPr>
              <a:t>Dersi</a:t>
            </a:r>
            <a:r>
              <a:rPr lang="en-US" sz="4000" dirty="0" smtClean="0">
                <a:latin typeface="Roboto" panose="02000000000000000000" pitchFamily="2" charset="0"/>
                <a:ea typeface="Roboto" panose="02000000000000000000" pitchFamily="2" charset="0"/>
              </a:rPr>
              <a:t> </a:t>
            </a:r>
            <a:r>
              <a:rPr lang="en-US" sz="4000" dirty="0" err="1" smtClean="0">
                <a:latin typeface="Roboto" panose="02000000000000000000" pitchFamily="2" charset="0"/>
                <a:ea typeface="Roboto" panose="02000000000000000000" pitchFamily="2" charset="0"/>
              </a:rPr>
              <a:t>Projesi</a:t>
            </a:r>
            <a:endParaRPr lang="en-US" sz="4000" dirty="0">
              <a:latin typeface="Roboto" panose="02000000000000000000" pitchFamily="2" charset="0"/>
              <a:ea typeface="Roboto" panose="02000000000000000000" pitchFamily="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6695" y="421771"/>
            <a:ext cx="2538603" cy="1731552"/>
          </a:xfrm>
          <a:prstGeom prst="rect">
            <a:avLst/>
          </a:prstGeom>
        </p:spPr>
      </p:pic>
      <p:sp>
        <p:nvSpPr>
          <p:cNvPr id="6" name="TextBox 5"/>
          <p:cNvSpPr txBox="1"/>
          <p:nvPr/>
        </p:nvSpPr>
        <p:spPr>
          <a:xfrm>
            <a:off x="2192162" y="3611059"/>
            <a:ext cx="8058617" cy="1446550"/>
          </a:xfrm>
          <a:prstGeom prst="rect">
            <a:avLst/>
          </a:prstGeom>
          <a:noFill/>
        </p:spPr>
        <p:txBody>
          <a:bodyPr wrap="none" rtlCol="0">
            <a:spAutoFit/>
          </a:bodyPr>
          <a:lstStyle/>
          <a:p>
            <a:pPr algn="ctr"/>
            <a:r>
              <a:rPr lang="tr-TR" sz="4400" dirty="0" smtClean="0">
                <a:latin typeface="Roboto" panose="02000000000000000000" pitchFamily="2" charset="0"/>
                <a:ea typeface="Roboto" panose="02000000000000000000" pitchFamily="2" charset="0"/>
              </a:rPr>
              <a:t>Android Kontrollü Renk Tanıyan</a:t>
            </a:r>
          </a:p>
          <a:p>
            <a:pPr algn="ctr"/>
            <a:r>
              <a:rPr lang="en-US" sz="4400" dirty="0" smtClean="0">
                <a:latin typeface="Roboto" panose="02000000000000000000" pitchFamily="2" charset="0"/>
                <a:ea typeface="Roboto" panose="02000000000000000000" pitchFamily="2" charset="0"/>
              </a:rPr>
              <a:t>Mobil Robot </a:t>
            </a:r>
            <a:r>
              <a:rPr lang="en-US" sz="4400" dirty="0" err="1" smtClean="0">
                <a:latin typeface="Roboto" panose="02000000000000000000" pitchFamily="2" charset="0"/>
                <a:ea typeface="Roboto" panose="02000000000000000000" pitchFamily="2" charset="0"/>
              </a:rPr>
              <a:t>Kol</a:t>
            </a:r>
            <a:endParaRPr lang="en-US" sz="4400" dirty="0">
              <a:latin typeface="Roboto" panose="02000000000000000000" pitchFamily="2" charset="0"/>
              <a:ea typeface="Roboto" panose="02000000000000000000" pitchFamily="2" charset="0"/>
            </a:endParaRPr>
          </a:p>
        </p:txBody>
      </p:sp>
      <p:sp>
        <p:nvSpPr>
          <p:cNvPr id="7" name="TextBox 6"/>
          <p:cNvSpPr txBox="1"/>
          <p:nvPr/>
        </p:nvSpPr>
        <p:spPr>
          <a:xfrm>
            <a:off x="2981203" y="5567680"/>
            <a:ext cx="6229590" cy="954107"/>
          </a:xfrm>
          <a:prstGeom prst="rect">
            <a:avLst/>
          </a:prstGeom>
          <a:noFill/>
        </p:spPr>
        <p:txBody>
          <a:bodyPr wrap="none" rtlCol="0">
            <a:spAutoFit/>
          </a:bodyPr>
          <a:lstStyle/>
          <a:p>
            <a:pPr algn="ctr"/>
            <a:r>
              <a:rPr lang="en-US" sz="2800" dirty="0" err="1" smtClean="0">
                <a:latin typeface="Roboto" panose="02000000000000000000" pitchFamily="2" charset="0"/>
                <a:ea typeface="Roboto" panose="02000000000000000000" pitchFamily="2" charset="0"/>
              </a:rPr>
              <a:t>Veysel</a:t>
            </a:r>
            <a:r>
              <a:rPr lang="en-US" sz="2800" dirty="0" smtClean="0">
                <a:latin typeface="Roboto" panose="02000000000000000000" pitchFamily="2" charset="0"/>
                <a:ea typeface="Roboto" panose="02000000000000000000" pitchFamily="2" charset="0"/>
              </a:rPr>
              <a:t> Burak KELEŞ</a:t>
            </a:r>
          </a:p>
          <a:p>
            <a:pPr algn="ctr"/>
            <a:r>
              <a:rPr lang="en-US" sz="2800" dirty="0" err="1" smtClean="0">
                <a:latin typeface="Roboto" panose="02000000000000000000" pitchFamily="2" charset="0"/>
                <a:ea typeface="Roboto" panose="02000000000000000000" pitchFamily="2" charset="0"/>
              </a:rPr>
              <a:t>Danışman</a:t>
            </a:r>
            <a:r>
              <a:rPr lang="en-US" sz="2800" dirty="0" smtClean="0">
                <a:latin typeface="Roboto" panose="02000000000000000000" pitchFamily="2" charset="0"/>
                <a:ea typeface="Roboto" panose="02000000000000000000" pitchFamily="2" charset="0"/>
              </a:rPr>
              <a:t>: Dr. </a:t>
            </a:r>
            <a:r>
              <a:rPr lang="en-US" sz="2800" dirty="0" err="1" smtClean="0">
                <a:latin typeface="Roboto" panose="02000000000000000000" pitchFamily="2" charset="0"/>
                <a:ea typeface="Roboto" panose="02000000000000000000" pitchFamily="2" charset="0"/>
              </a:rPr>
              <a:t>Öğr</a:t>
            </a:r>
            <a:r>
              <a:rPr lang="en-US" sz="2800" dirty="0" smtClean="0">
                <a:latin typeface="Roboto" panose="02000000000000000000" pitchFamily="2" charset="0"/>
                <a:ea typeface="Roboto" panose="02000000000000000000" pitchFamily="2" charset="0"/>
              </a:rPr>
              <a:t>. </a:t>
            </a:r>
            <a:r>
              <a:rPr lang="en-US" sz="2800" dirty="0" err="1" smtClean="0">
                <a:latin typeface="Roboto" panose="02000000000000000000" pitchFamily="2" charset="0"/>
                <a:ea typeface="Roboto" panose="02000000000000000000" pitchFamily="2" charset="0"/>
              </a:rPr>
              <a:t>Üyesi</a:t>
            </a:r>
            <a:r>
              <a:rPr lang="en-US" sz="2800" dirty="0" smtClean="0">
                <a:latin typeface="Roboto" panose="02000000000000000000" pitchFamily="2" charset="0"/>
                <a:ea typeface="Roboto" panose="02000000000000000000" pitchFamily="2" charset="0"/>
              </a:rPr>
              <a:t> </a:t>
            </a:r>
            <a:r>
              <a:rPr lang="en-US" sz="2800" dirty="0" err="1" smtClean="0">
                <a:latin typeface="Roboto" panose="02000000000000000000" pitchFamily="2" charset="0"/>
                <a:ea typeface="Roboto" panose="02000000000000000000" pitchFamily="2" charset="0"/>
              </a:rPr>
              <a:t>Berna</a:t>
            </a:r>
            <a:r>
              <a:rPr lang="en-US" sz="2800" dirty="0" smtClean="0">
                <a:latin typeface="Roboto" panose="02000000000000000000" pitchFamily="2" charset="0"/>
                <a:ea typeface="Roboto" panose="02000000000000000000" pitchFamily="2" charset="0"/>
              </a:rPr>
              <a:t> KİRAZ</a:t>
            </a:r>
            <a:endParaRPr lang="en-US" sz="2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46113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7713"/>
            <a:ext cx="12192000" cy="707886"/>
          </a:xfrm>
          <a:prstGeom prst="rect">
            <a:avLst/>
          </a:prstGeom>
          <a:noFill/>
        </p:spPr>
        <p:txBody>
          <a:bodyPr wrap="square" rtlCol="0">
            <a:spAutoFit/>
          </a:bodyPr>
          <a:lstStyle/>
          <a:p>
            <a:pPr algn="ctr"/>
            <a:r>
              <a:rPr lang="tr-TR" sz="4000" dirty="0" smtClean="0">
                <a:latin typeface="Roboto" panose="02000000000000000000" pitchFamily="2" charset="0"/>
                <a:ea typeface="Roboto" panose="02000000000000000000" pitchFamily="2" charset="0"/>
              </a:rPr>
              <a:t>Sonuçlar</a:t>
            </a:r>
            <a:endParaRPr lang="en-US" sz="4000" dirty="0">
              <a:latin typeface="Roboto" panose="02000000000000000000" pitchFamily="2" charset="0"/>
              <a:ea typeface="Roboto" panose="02000000000000000000" pitchFamily="2" charset="0"/>
            </a:endParaRPr>
          </a:p>
        </p:txBody>
      </p:sp>
      <p:sp>
        <p:nvSpPr>
          <p:cNvPr id="10" name="TextBox 9"/>
          <p:cNvSpPr txBox="1"/>
          <p:nvPr/>
        </p:nvSpPr>
        <p:spPr>
          <a:xfrm>
            <a:off x="529314" y="1217565"/>
            <a:ext cx="11073406" cy="4524315"/>
          </a:xfrm>
          <a:prstGeom prst="rect">
            <a:avLst/>
          </a:prstGeom>
          <a:noFill/>
        </p:spPr>
        <p:txBody>
          <a:bodyPr wrap="square" rtlCol="0">
            <a:spAutoFit/>
          </a:bodyPr>
          <a:lstStyle/>
          <a:p>
            <a:pPr marL="514350" indent="-514350" algn="just">
              <a:buAutoNum type="arabicPeriod"/>
            </a:pP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Sisteme</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uygun</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bir</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tasarım</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gerçekleştirildi</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a:t>
            </a:r>
            <a:endParaRPr lang="tr-TR" sz="3200" dirty="0" smtClean="0">
              <a:latin typeface="Times New Roman" panose="02020603050405020304" pitchFamily="18" charset="0"/>
              <a:ea typeface="Roboto" panose="02000000000000000000" pitchFamily="2" charset="0"/>
              <a:cs typeface="Times New Roman" panose="02020603050405020304" pitchFamily="18" charset="0"/>
            </a:endParaRPr>
          </a:p>
          <a:p>
            <a:pPr marL="514350" indent="-514350" algn="just">
              <a:buAutoNum type="arabicPeriod"/>
            </a:pPr>
            <a:endParaRPr lang="en-US" sz="3200" dirty="0">
              <a:latin typeface="Times New Roman" panose="02020603050405020304" pitchFamily="18" charset="0"/>
              <a:ea typeface="Roboto" panose="02000000000000000000" pitchFamily="2" charset="0"/>
              <a:cs typeface="Times New Roman" panose="02020603050405020304" pitchFamily="18" charset="0"/>
            </a:endParaRPr>
          </a:p>
          <a:p>
            <a:pPr marL="514350" indent="-514350" algn="just">
              <a:buAutoNum type="arabicPeriod"/>
            </a:pP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Elektronik</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devreler</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tasarıma</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göre</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kuruldu</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a:t>
            </a:r>
            <a:endParaRPr lang="tr-TR" sz="3200" dirty="0" smtClean="0">
              <a:latin typeface="Times New Roman" panose="02020603050405020304" pitchFamily="18" charset="0"/>
              <a:ea typeface="Roboto" panose="02000000000000000000" pitchFamily="2" charset="0"/>
              <a:cs typeface="Times New Roman" panose="02020603050405020304" pitchFamily="18" charset="0"/>
            </a:endParaRPr>
          </a:p>
          <a:p>
            <a:pPr marL="514350" indent="-514350" algn="just">
              <a:buAutoNum type="arabicPeriod"/>
            </a:pPr>
            <a:endParaRPr lang="en-US" sz="3200" dirty="0">
              <a:latin typeface="Times New Roman" panose="02020603050405020304" pitchFamily="18" charset="0"/>
              <a:ea typeface="Roboto" panose="02000000000000000000" pitchFamily="2" charset="0"/>
              <a:cs typeface="Times New Roman" panose="02020603050405020304" pitchFamily="18" charset="0"/>
            </a:endParaRPr>
          </a:p>
          <a:p>
            <a:pPr marL="514350" indent="-514350" algn="just">
              <a:buAutoNum type="arabicPeriod"/>
            </a:pPr>
            <a:r>
              <a:rPr lang="tr-TR" sz="3200" dirty="0" smtClean="0">
                <a:latin typeface="Times New Roman" panose="02020603050405020304" pitchFamily="18" charset="0"/>
                <a:ea typeface="Roboto" panose="02000000000000000000" pitchFamily="2" charset="0"/>
                <a:cs typeface="Times New Roman" panose="02020603050405020304" pitchFamily="18" charset="0"/>
              </a:rPr>
              <a:t>Arduino kodları ve A</a:t>
            </a: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ndroid</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uygulama</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yazıldı</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a:t>
            </a:r>
            <a:endParaRPr lang="tr-TR" sz="3200" dirty="0" smtClean="0">
              <a:latin typeface="Times New Roman" panose="02020603050405020304" pitchFamily="18" charset="0"/>
              <a:ea typeface="Roboto" panose="02000000000000000000" pitchFamily="2" charset="0"/>
              <a:cs typeface="Times New Roman" panose="02020603050405020304" pitchFamily="18" charset="0"/>
            </a:endParaRPr>
          </a:p>
          <a:p>
            <a:pPr marL="514350" indent="-514350" algn="just">
              <a:buAutoNum type="arabicPeriod"/>
            </a:pPr>
            <a:endParaRPr lang="en-US" sz="3200" dirty="0">
              <a:latin typeface="Times New Roman" panose="02020603050405020304" pitchFamily="18" charset="0"/>
              <a:ea typeface="Roboto" panose="02000000000000000000" pitchFamily="2" charset="0"/>
              <a:cs typeface="Times New Roman" panose="02020603050405020304" pitchFamily="18" charset="0"/>
            </a:endParaRPr>
          </a:p>
          <a:p>
            <a:pPr marL="514350" indent="-514350" algn="just">
              <a:buAutoNum type="arabicPeriod"/>
            </a:pP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Robotun</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hareket</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kontrolü</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ve</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renk</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tanıma</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işlemleri</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ayrı</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ayrı</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gerçekleştirilmiş</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ancak</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entegre</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etme</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işlemi</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ile</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ilgili</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çalışmalar</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devam</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etmektedir</a:t>
            </a:r>
            <a:r>
              <a:rPr lang="en-US" sz="3200" dirty="0">
                <a:latin typeface="Times New Roman" panose="02020603050405020304" pitchFamily="18" charset="0"/>
                <a:ea typeface="Roboto" panose="02000000000000000000" pitchFamily="2" charset="0"/>
                <a:cs typeface="Times New Roman" panose="02020603050405020304" pitchFamily="18" charset="0"/>
              </a:rPr>
              <a:t>.</a:t>
            </a:r>
          </a:p>
        </p:txBody>
      </p:sp>
    </p:spTree>
    <p:extLst>
      <p:ext uri="{BB962C8B-B14F-4D97-AF65-F5344CB8AC3E}">
        <p14:creationId xmlns:p14="http://schemas.microsoft.com/office/powerpoint/2010/main" val="1535906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81" y="1700476"/>
            <a:ext cx="5299485" cy="31852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963" y="1700476"/>
            <a:ext cx="4248388" cy="3185240"/>
          </a:xfrm>
          <a:prstGeom prst="rect">
            <a:avLst/>
          </a:prstGeom>
        </p:spPr>
      </p:pic>
      <p:sp>
        <p:nvSpPr>
          <p:cNvPr id="7" name="Rectangle 6"/>
          <p:cNvSpPr/>
          <p:nvPr/>
        </p:nvSpPr>
        <p:spPr>
          <a:xfrm>
            <a:off x="1996470" y="5062743"/>
            <a:ext cx="2127505" cy="369332"/>
          </a:xfrm>
          <a:prstGeom prst="rect">
            <a:avLst/>
          </a:prstGeom>
        </p:spPr>
        <p:txBody>
          <a:bodyPr wrap="none">
            <a:spAutoFit/>
          </a:bodyPr>
          <a:lstStyle/>
          <a:p>
            <a:r>
              <a:rPr lang="tr-TR" dirty="0" smtClean="0">
                <a:latin typeface="Times New Roman" panose="02020603050405020304" pitchFamily="18" charset="0"/>
                <a:ea typeface="Roboto" panose="02000000000000000000" pitchFamily="2" charset="0"/>
                <a:cs typeface="Times New Roman" panose="02020603050405020304" pitchFamily="18" charset="0"/>
              </a:rPr>
              <a:t>(Android Uygulama)</a:t>
            </a:r>
            <a:endParaRPr lang="tr-TR" dirty="0">
              <a:latin typeface="Times New Roman" panose="02020603050405020304" pitchFamily="18" charset="0"/>
              <a:cs typeface="Times New Roman" panose="02020603050405020304" pitchFamily="18" charset="0"/>
            </a:endParaRPr>
          </a:p>
        </p:txBody>
      </p:sp>
      <p:sp>
        <p:nvSpPr>
          <p:cNvPr id="8" name="Rectangle 7"/>
          <p:cNvSpPr/>
          <p:nvPr/>
        </p:nvSpPr>
        <p:spPr>
          <a:xfrm>
            <a:off x="8925751" y="5062743"/>
            <a:ext cx="902811" cy="369332"/>
          </a:xfrm>
          <a:prstGeom prst="rect">
            <a:avLst/>
          </a:prstGeom>
        </p:spPr>
        <p:txBody>
          <a:bodyPr wrap="none">
            <a:spAutoFit/>
          </a:bodyPr>
          <a:lstStyle/>
          <a:p>
            <a:r>
              <a:rPr lang="tr-TR" dirty="0" smtClean="0">
                <a:latin typeface="Times New Roman" panose="02020603050405020304" pitchFamily="18" charset="0"/>
                <a:ea typeface="Roboto" panose="02000000000000000000" pitchFamily="2" charset="0"/>
                <a:cs typeface="Times New Roman" panose="02020603050405020304" pitchFamily="18" charset="0"/>
              </a:rPr>
              <a:t>(Robot)</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763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01696"/>
            <a:ext cx="12192000" cy="707886"/>
          </a:xfrm>
          <a:prstGeom prst="rect">
            <a:avLst/>
          </a:prstGeom>
          <a:noFill/>
        </p:spPr>
        <p:txBody>
          <a:bodyPr wrap="square" rtlCol="0">
            <a:spAutoFit/>
          </a:bodyPr>
          <a:lstStyle/>
          <a:p>
            <a:pPr algn="ctr"/>
            <a:r>
              <a:rPr lang="tr-TR" sz="4000" dirty="0" smtClean="0">
                <a:latin typeface="Roboto" panose="02000000000000000000" pitchFamily="2" charset="0"/>
                <a:ea typeface="Roboto" panose="02000000000000000000" pitchFamily="2" charset="0"/>
              </a:rPr>
              <a:t>Gösterim</a:t>
            </a:r>
            <a:endParaRPr lang="en-US" sz="4000" dirty="0" smtClean="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362796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01696"/>
            <a:ext cx="12192000" cy="707886"/>
          </a:xfrm>
          <a:prstGeom prst="rect">
            <a:avLst/>
          </a:prstGeom>
          <a:noFill/>
        </p:spPr>
        <p:txBody>
          <a:bodyPr wrap="square" rtlCol="0">
            <a:spAutoFit/>
          </a:bodyPr>
          <a:lstStyle/>
          <a:p>
            <a:pPr algn="ctr"/>
            <a:r>
              <a:rPr lang="en-US" sz="4000" dirty="0" err="1" smtClean="0">
                <a:latin typeface="Roboto" panose="02000000000000000000" pitchFamily="2" charset="0"/>
                <a:ea typeface="Roboto" panose="02000000000000000000" pitchFamily="2" charset="0"/>
              </a:rPr>
              <a:t>Beni</a:t>
            </a:r>
            <a:r>
              <a:rPr lang="en-US" sz="4000" dirty="0" smtClean="0">
                <a:latin typeface="Roboto" panose="02000000000000000000" pitchFamily="2" charset="0"/>
                <a:ea typeface="Roboto" panose="02000000000000000000" pitchFamily="2" charset="0"/>
              </a:rPr>
              <a:t> </a:t>
            </a:r>
            <a:r>
              <a:rPr lang="en-US" sz="4000" dirty="0" err="1" smtClean="0">
                <a:latin typeface="Roboto" panose="02000000000000000000" pitchFamily="2" charset="0"/>
                <a:ea typeface="Roboto" panose="02000000000000000000" pitchFamily="2" charset="0"/>
              </a:rPr>
              <a:t>Dinlediğiniz</a:t>
            </a:r>
            <a:r>
              <a:rPr lang="en-US" sz="4000" dirty="0" smtClean="0">
                <a:latin typeface="Roboto" panose="02000000000000000000" pitchFamily="2" charset="0"/>
                <a:ea typeface="Roboto" panose="02000000000000000000" pitchFamily="2" charset="0"/>
              </a:rPr>
              <a:t> </a:t>
            </a:r>
            <a:r>
              <a:rPr lang="en-US" sz="4000" dirty="0" err="1" smtClean="0">
                <a:latin typeface="Roboto" panose="02000000000000000000" pitchFamily="2" charset="0"/>
                <a:ea typeface="Roboto" panose="02000000000000000000" pitchFamily="2" charset="0"/>
              </a:rPr>
              <a:t>İçin</a:t>
            </a:r>
            <a:r>
              <a:rPr lang="en-US" sz="4000" dirty="0" smtClean="0">
                <a:latin typeface="Roboto" panose="02000000000000000000" pitchFamily="2" charset="0"/>
                <a:ea typeface="Roboto" panose="02000000000000000000" pitchFamily="2" charset="0"/>
              </a:rPr>
              <a:t> </a:t>
            </a:r>
            <a:r>
              <a:rPr lang="en-US" sz="4000" dirty="0" err="1" smtClean="0">
                <a:latin typeface="Roboto" panose="02000000000000000000" pitchFamily="2" charset="0"/>
                <a:ea typeface="Roboto" panose="02000000000000000000" pitchFamily="2" charset="0"/>
              </a:rPr>
              <a:t>Teşekkür</a:t>
            </a:r>
            <a:r>
              <a:rPr lang="en-US" sz="4000" dirty="0" smtClean="0">
                <a:latin typeface="Roboto" panose="02000000000000000000" pitchFamily="2" charset="0"/>
                <a:ea typeface="Roboto" panose="02000000000000000000" pitchFamily="2" charset="0"/>
              </a:rPr>
              <a:t> </a:t>
            </a:r>
            <a:r>
              <a:rPr lang="en-US" sz="4000" dirty="0" err="1" smtClean="0">
                <a:latin typeface="Roboto" panose="02000000000000000000" pitchFamily="2" charset="0"/>
                <a:ea typeface="Roboto" panose="02000000000000000000" pitchFamily="2" charset="0"/>
              </a:rPr>
              <a:t>Ederim</a:t>
            </a:r>
            <a:r>
              <a:rPr lang="tr-TR" sz="4000" dirty="0" smtClean="0">
                <a:latin typeface="Roboto" panose="02000000000000000000" pitchFamily="2" charset="0"/>
                <a:ea typeface="Roboto" panose="02000000000000000000" pitchFamily="2" charset="0"/>
              </a:rPr>
              <a:t>.</a:t>
            </a:r>
            <a:endParaRPr lang="en-US" sz="4000" dirty="0" smtClean="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39127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01696"/>
            <a:ext cx="12192000" cy="707886"/>
          </a:xfrm>
          <a:prstGeom prst="rect">
            <a:avLst/>
          </a:prstGeom>
          <a:noFill/>
        </p:spPr>
        <p:txBody>
          <a:bodyPr wrap="square" rtlCol="0">
            <a:spAutoFit/>
          </a:bodyPr>
          <a:lstStyle/>
          <a:p>
            <a:pPr algn="ctr"/>
            <a:r>
              <a:rPr lang="en-US" sz="4000" dirty="0" smtClean="0">
                <a:latin typeface="Roboto" panose="02000000000000000000" pitchFamily="2" charset="0"/>
                <a:ea typeface="Roboto" panose="02000000000000000000" pitchFamily="2" charset="0"/>
              </a:rPr>
              <a:t>github.com/</a:t>
            </a:r>
            <a:r>
              <a:rPr lang="en-US" sz="4000" dirty="0" err="1" smtClean="0">
                <a:latin typeface="Roboto" panose="02000000000000000000" pitchFamily="2" charset="0"/>
                <a:ea typeface="Roboto" panose="02000000000000000000" pitchFamily="2" charset="0"/>
              </a:rPr>
              <a:t>burakeless</a:t>
            </a:r>
            <a:r>
              <a:rPr lang="en-US" sz="4000" dirty="0" smtClean="0">
                <a:latin typeface="Roboto" panose="02000000000000000000" pitchFamily="2" charset="0"/>
                <a:ea typeface="Roboto" panose="02000000000000000000" pitchFamily="2" charset="0"/>
              </a:rPr>
              <a:t>/</a:t>
            </a:r>
            <a:r>
              <a:rPr lang="en-US" sz="4000" dirty="0" err="1" smtClean="0">
                <a:latin typeface="Roboto" panose="02000000000000000000" pitchFamily="2" charset="0"/>
                <a:ea typeface="Roboto" panose="02000000000000000000" pitchFamily="2" charset="0"/>
              </a:rPr>
              <a:t>LisansProjesi</a:t>
            </a:r>
            <a:endParaRPr lang="en-US" sz="4000" dirty="0" smtClean="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14873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01696"/>
            <a:ext cx="12192000" cy="707886"/>
          </a:xfrm>
          <a:prstGeom prst="rect">
            <a:avLst/>
          </a:prstGeom>
          <a:noFill/>
        </p:spPr>
        <p:txBody>
          <a:bodyPr wrap="square" rtlCol="0">
            <a:spAutoFit/>
          </a:bodyPr>
          <a:lstStyle/>
          <a:p>
            <a:pPr algn="ctr"/>
            <a:r>
              <a:rPr lang="tr-TR" sz="4000" dirty="0" smtClean="0">
                <a:latin typeface="Roboto" panose="02000000000000000000" pitchFamily="2" charset="0"/>
                <a:ea typeface="Roboto" panose="02000000000000000000" pitchFamily="2" charset="0"/>
              </a:rPr>
              <a:t>Sorular?</a:t>
            </a:r>
            <a:endParaRPr lang="en-US" sz="4000" dirty="0" smtClean="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242979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3960"/>
            <a:ext cx="12192000" cy="707886"/>
          </a:xfrm>
          <a:prstGeom prst="rect">
            <a:avLst/>
          </a:prstGeom>
          <a:noFill/>
        </p:spPr>
        <p:txBody>
          <a:bodyPr wrap="square" rtlCol="0">
            <a:spAutoFit/>
          </a:bodyPr>
          <a:lstStyle/>
          <a:p>
            <a:pPr algn="ctr"/>
            <a:r>
              <a:rPr lang="en-US" sz="4000" dirty="0" err="1" smtClean="0">
                <a:latin typeface="Roboto" panose="02000000000000000000" pitchFamily="2" charset="0"/>
                <a:ea typeface="Roboto" panose="02000000000000000000" pitchFamily="2" charset="0"/>
              </a:rPr>
              <a:t>İçerik</a:t>
            </a:r>
            <a:endParaRPr lang="en-US" sz="4000" dirty="0">
              <a:latin typeface="Roboto" panose="02000000000000000000" pitchFamily="2" charset="0"/>
              <a:ea typeface="Roboto" panose="02000000000000000000" pitchFamily="2" charset="0"/>
            </a:endParaRPr>
          </a:p>
        </p:txBody>
      </p:sp>
      <p:sp>
        <p:nvSpPr>
          <p:cNvPr id="6" name="TextBox 5"/>
          <p:cNvSpPr txBox="1"/>
          <p:nvPr/>
        </p:nvSpPr>
        <p:spPr>
          <a:xfrm>
            <a:off x="555930" y="1375952"/>
            <a:ext cx="4365298" cy="4585871"/>
          </a:xfrm>
          <a:prstGeom prst="rect">
            <a:avLst/>
          </a:prstGeom>
          <a:noFill/>
        </p:spPr>
        <p:txBody>
          <a:bodyPr wrap="none" rtlCol="0">
            <a:spAutoFit/>
          </a:bodyPr>
          <a:lstStyle/>
          <a:p>
            <a:pPr marL="742950" indent="-742950">
              <a:buAutoNum type="arabicPeriod"/>
            </a:pP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Amaç</a:t>
            </a:r>
            <a:endParaRPr lang="tr-TR" sz="3200" dirty="0" smtClean="0">
              <a:latin typeface="Times New Roman" panose="02020603050405020304" pitchFamily="18" charset="0"/>
              <a:ea typeface="Roboto" panose="02000000000000000000" pitchFamily="2" charset="0"/>
              <a:cs typeface="Times New Roman" panose="02020603050405020304" pitchFamily="18" charset="0"/>
            </a:endParaRPr>
          </a:p>
          <a:p>
            <a:pPr marL="742950" indent="-742950">
              <a:buAutoNum type="arabicPeriod"/>
            </a:pPr>
            <a:r>
              <a:rPr lang="tr-TR" sz="3200" dirty="0" smtClean="0">
                <a:latin typeface="Times New Roman" panose="02020603050405020304" pitchFamily="18" charset="0"/>
                <a:ea typeface="Roboto" panose="02000000000000000000" pitchFamily="2" charset="0"/>
                <a:cs typeface="Times New Roman" panose="02020603050405020304" pitchFamily="18" charset="0"/>
              </a:rPr>
              <a:t>Kullanıcı Seanryosu</a:t>
            </a:r>
          </a:p>
          <a:p>
            <a:pPr marL="742950" indent="-742950">
              <a:buAutoNum type="arabicPeriod"/>
            </a:pPr>
            <a:r>
              <a:rPr lang="tr-TR" sz="3200" dirty="0" smtClean="0">
                <a:latin typeface="Times New Roman" panose="02020603050405020304" pitchFamily="18" charset="0"/>
                <a:ea typeface="Roboto" panose="02000000000000000000" pitchFamily="2" charset="0"/>
                <a:cs typeface="Times New Roman" panose="02020603050405020304" pitchFamily="18" charset="0"/>
              </a:rPr>
              <a:t>Geliştirme Ortamları</a:t>
            </a:r>
            <a:endParaRPr lang="en-US" sz="3200" dirty="0" smtClean="0">
              <a:latin typeface="Times New Roman" panose="02020603050405020304" pitchFamily="18" charset="0"/>
              <a:ea typeface="Roboto" panose="02000000000000000000" pitchFamily="2" charset="0"/>
              <a:cs typeface="Times New Roman" panose="02020603050405020304" pitchFamily="18" charset="0"/>
            </a:endParaRPr>
          </a:p>
          <a:p>
            <a:pPr marL="742950" indent="-742950">
              <a:buAutoNum type="arabicPeriod"/>
            </a:pP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Materyaller</a:t>
            </a:r>
            <a:endParaRPr lang="en-US" sz="3200" dirty="0" smtClean="0">
              <a:latin typeface="Times New Roman" panose="02020603050405020304" pitchFamily="18" charset="0"/>
              <a:ea typeface="Roboto" panose="02000000000000000000" pitchFamily="2" charset="0"/>
              <a:cs typeface="Times New Roman" panose="02020603050405020304" pitchFamily="18" charset="0"/>
            </a:endParaRPr>
          </a:p>
          <a:p>
            <a:pPr marL="742950" indent="-742950">
              <a:buAutoNum type="arabicPeriod"/>
            </a:pP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Sistem</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Şeması</a:t>
            </a:r>
            <a:endParaRPr lang="tr-TR" sz="3200" dirty="0" smtClean="0">
              <a:latin typeface="Times New Roman" panose="02020603050405020304" pitchFamily="18" charset="0"/>
              <a:ea typeface="Roboto" panose="02000000000000000000" pitchFamily="2" charset="0"/>
              <a:cs typeface="Times New Roman" panose="02020603050405020304" pitchFamily="18" charset="0"/>
            </a:endParaRPr>
          </a:p>
          <a:p>
            <a:pPr marL="742950" indent="-742950">
              <a:buAutoNum type="arabicPeriod"/>
            </a:pPr>
            <a:r>
              <a:rPr lang="tr-TR" sz="3200" dirty="0" smtClean="0">
                <a:latin typeface="Times New Roman" panose="02020603050405020304" pitchFamily="18" charset="0"/>
                <a:ea typeface="Roboto" panose="02000000000000000000" pitchFamily="2" charset="0"/>
                <a:cs typeface="Times New Roman" panose="02020603050405020304" pitchFamily="18" charset="0"/>
              </a:rPr>
              <a:t>Yöntemler</a:t>
            </a:r>
          </a:p>
          <a:p>
            <a:pPr marL="742950" indent="-742950">
              <a:buAutoNum type="arabicPeriod"/>
            </a:pPr>
            <a:r>
              <a:rPr lang="tr-TR" sz="3200" dirty="0" smtClean="0">
                <a:latin typeface="Times New Roman" panose="02020603050405020304" pitchFamily="18" charset="0"/>
                <a:ea typeface="Roboto" panose="02000000000000000000" pitchFamily="2" charset="0"/>
                <a:cs typeface="Times New Roman" panose="02020603050405020304" pitchFamily="18" charset="0"/>
              </a:rPr>
              <a:t>Sonuçlar</a:t>
            </a:r>
          </a:p>
          <a:p>
            <a:pPr marL="742950" indent="-742950">
              <a:buAutoNum type="arabicPeriod"/>
            </a:pPr>
            <a:r>
              <a:rPr lang="tr-TR" sz="3200" dirty="0" smtClean="0">
                <a:latin typeface="Times New Roman" panose="02020603050405020304" pitchFamily="18" charset="0"/>
                <a:ea typeface="Roboto" panose="02000000000000000000" pitchFamily="2" charset="0"/>
                <a:cs typeface="Times New Roman" panose="02020603050405020304" pitchFamily="18" charset="0"/>
              </a:rPr>
              <a:t>Gösterim</a:t>
            </a:r>
            <a:endParaRPr lang="en-US" sz="3200" dirty="0" smtClean="0">
              <a:latin typeface="Times New Roman" panose="02020603050405020304" pitchFamily="18" charset="0"/>
              <a:ea typeface="Roboto" panose="02000000000000000000" pitchFamily="2" charset="0"/>
              <a:cs typeface="Times New Roman" panose="02020603050405020304" pitchFamily="18" charset="0"/>
            </a:endParaRPr>
          </a:p>
          <a:p>
            <a:pPr marL="742950" indent="-742950">
              <a:buAutoNum type="arabicPeriod"/>
            </a:pPr>
            <a:endParaRPr lang="en-US" sz="3600" dirty="0" smtClean="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430978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63375" y="217714"/>
            <a:ext cx="1564643" cy="707886"/>
          </a:xfrm>
          <a:prstGeom prst="rect">
            <a:avLst/>
          </a:prstGeom>
          <a:noFill/>
        </p:spPr>
        <p:txBody>
          <a:bodyPr wrap="square" rtlCol="0">
            <a:spAutoFit/>
          </a:bodyPr>
          <a:lstStyle/>
          <a:p>
            <a:pPr algn="ctr"/>
            <a:r>
              <a:rPr lang="en-US" sz="4000" dirty="0" err="1" smtClean="0">
                <a:latin typeface="Roboto" panose="02000000000000000000" pitchFamily="2" charset="0"/>
                <a:ea typeface="Roboto" panose="02000000000000000000" pitchFamily="2" charset="0"/>
              </a:rPr>
              <a:t>Amaç</a:t>
            </a:r>
            <a:endParaRPr lang="en-US" sz="4000" dirty="0">
              <a:latin typeface="Roboto" panose="02000000000000000000" pitchFamily="2" charset="0"/>
              <a:ea typeface="Roboto" panose="02000000000000000000" pitchFamily="2" charset="0"/>
            </a:endParaRPr>
          </a:p>
        </p:txBody>
      </p:sp>
      <p:sp>
        <p:nvSpPr>
          <p:cNvPr id="6" name="TextBox 5"/>
          <p:cNvSpPr txBox="1"/>
          <p:nvPr/>
        </p:nvSpPr>
        <p:spPr>
          <a:xfrm>
            <a:off x="508994" y="1398508"/>
            <a:ext cx="11073406" cy="2268313"/>
          </a:xfrm>
          <a:prstGeom prst="rect">
            <a:avLst/>
          </a:prstGeom>
          <a:noFill/>
        </p:spPr>
        <p:txBody>
          <a:bodyPr wrap="square" rtlCol="0">
            <a:spAutoFit/>
          </a:bodyPr>
          <a:lstStyle/>
          <a:p>
            <a:pPr algn="just"/>
            <a:r>
              <a:rPr lang="tr-TR" sz="3200" dirty="0">
                <a:latin typeface="Times New Roman" panose="02020603050405020304" pitchFamily="18" charset="0"/>
                <a:cs typeface="Times New Roman" panose="02020603050405020304" pitchFamily="18" charset="0"/>
              </a:rPr>
              <a:t>Android uygulama ve Arduino ile uzaktan kontrol edilebilir bir platform ve üzerine yerleştirilmiş bir robot kol vasıtası ile daha önce tanıtılmış renge sahip bir cismi bulunduğu konumdan başka bir konuma taşımaktır.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199" y="3648124"/>
            <a:ext cx="7649119" cy="3201208"/>
          </a:xfrm>
          <a:prstGeom prst="rect">
            <a:avLst/>
          </a:prstGeom>
        </p:spPr>
      </p:pic>
    </p:spTree>
    <p:extLst>
      <p:ext uri="{BB962C8B-B14F-4D97-AF65-F5344CB8AC3E}">
        <p14:creationId xmlns:p14="http://schemas.microsoft.com/office/powerpoint/2010/main" val="3633416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72077" y="234140"/>
            <a:ext cx="4698772" cy="707886"/>
          </a:xfrm>
          <a:prstGeom prst="rect">
            <a:avLst/>
          </a:prstGeom>
          <a:noFill/>
        </p:spPr>
        <p:txBody>
          <a:bodyPr wrap="square" rtlCol="0">
            <a:spAutoFit/>
          </a:bodyPr>
          <a:lstStyle/>
          <a:p>
            <a:pPr algn="ctr"/>
            <a:r>
              <a:rPr lang="tr-TR" sz="4000" dirty="0" smtClean="0">
                <a:latin typeface="Roboto" panose="02000000000000000000" pitchFamily="2" charset="0"/>
                <a:ea typeface="Roboto" panose="02000000000000000000" pitchFamily="2" charset="0"/>
              </a:rPr>
              <a:t>Kullanıcı Senaryosu</a:t>
            </a:r>
            <a:endParaRPr lang="en-US" sz="4000" dirty="0">
              <a:latin typeface="Roboto" panose="02000000000000000000" pitchFamily="2" charset="0"/>
              <a:ea typeface="Roboto" panose="02000000000000000000" pitchFamily="2" charset="0"/>
            </a:endParaRPr>
          </a:p>
        </p:txBody>
      </p:sp>
      <p:sp>
        <p:nvSpPr>
          <p:cNvPr id="6" name="TextBox 5"/>
          <p:cNvSpPr txBox="1"/>
          <p:nvPr/>
        </p:nvSpPr>
        <p:spPr>
          <a:xfrm>
            <a:off x="605247" y="1310428"/>
            <a:ext cx="11073406" cy="4524315"/>
          </a:xfrm>
          <a:prstGeom prst="rect">
            <a:avLst/>
          </a:prstGeom>
          <a:noFill/>
        </p:spPr>
        <p:txBody>
          <a:bodyPr wrap="square" rtlCol="0">
            <a:spAutoFit/>
          </a:bodyPr>
          <a:lstStyle/>
          <a:p>
            <a:pPr marL="457200" indent="-457200" algn="just">
              <a:buFont typeface="Arial" panose="020B0604020202020204" pitchFamily="34" charset="0"/>
              <a:buChar char="•"/>
            </a:pPr>
            <a:r>
              <a:rPr lang="tr-TR" sz="3200" dirty="0" smtClean="0">
                <a:latin typeface="Times New Roman" panose="02020603050405020304" pitchFamily="18" charset="0"/>
                <a:cs typeface="Times New Roman" panose="02020603050405020304" pitchFamily="18" charset="0"/>
              </a:rPr>
              <a:t>Kullanıcı </a:t>
            </a:r>
            <a:r>
              <a:rPr lang="tr-TR" sz="3200" dirty="0">
                <a:latin typeface="Times New Roman" panose="02020603050405020304" pitchFamily="18" charset="0"/>
                <a:cs typeface="Times New Roman" panose="02020603050405020304" pitchFamily="18" charset="0"/>
              </a:rPr>
              <a:t>mobil uygulamayı açmalı</a:t>
            </a:r>
            <a:r>
              <a:rPr lang="tr-TR" sz="32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tr-TR" sz="3200" dirty="0">
                <a:latin typeface="Times New Roman" panose="02020603050405020304" pitchFamily="18" charset="0"/>
                <a:cs typeface="Times New Roman" panose="02020603050405020304" pitchFamily="18" charset="0"/>
              </a:rPr>
              <a:t>Mobil uygulamada bulunan “conn” butonuna basarak robot üzerindeki bluetooth modülüne bağlanmalı</a:t>
            </a:r>
            <a:r>
              <a:rPr lang="tr-TR" sz="32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tr-TR" sz="3200" dirty="0">
                <a:latin typeface="Times New Roman" panose="02020603050405020304" pitchFamily="18" charset="0"/>
                <a:cs typeface="Times New Roman" panose="02020603050405020304" pitchFamily="18" charset="0"/>
              </a:rPr>
              <a:t>Bağlantı gerçekleştiğinde yön butonları veya sesli komut sayesinde robot hareketleri gerçekleştirilebilir</a:t>
            </a:r>
            <a:r>
              <a:rPr lang="tr-TR" sz="32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tr-TR" sz="3200" dirty="0">
                <a:latin typeface="Times New Roman" panose="02020603050405020304" pitchFamily="18" charset="0"/>
                <a:cs typeface="Times New Roman" panose="02020603050405020304" pitchFamily="18" charset="0"/>
              </a:rPr>
              <a:t>Renk sensörü üzerine konulan renk okutulur ve sisteme tanıtılır</a:t>
            </a:r>
            <a:r>
              <a:rPr lang="tr-TR" sz="32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tr-TR" sz="3200" dirty="0">
                <a:latin typeface="Times New Roman" panose="02020603050405020304" pitchFamily="18" charset="0"/>
                <a:cs typeface="Times New Roman" panose="02020603050405020304" pitchFamily="18" charset="0"/>
              </a:rPr>
              <a:t>Sisteme tanıtılan renk başka bir zaman okutulduğunda robot kolun kıskacı 1 saniye açılır. Tanıtılan renge sahip cisim kıskaca yaklaştırılır ve kıskaç kapanır</a:t>
            </a:r>
            <a:r>
              <a:rPr lang="tr-TR" sz="3200" dirty="0" smtClean="0">
                <a:latin typeface="Times New Roman" panose="02020603050405020304" pitchFamily="18" charset="0"/>
                <a:cs typeface="Times New Roman" panose="02020603050405020304" pitchFamily="18" charset="0"/>
              </a:rPr>
              <a:t>.</a:t>
            </a:r>
            <a:endParaRPr lang="tr-T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025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1857" y="218815"/>
            <a:ext cx="8107680" cy="707886"/>
          </a:xfrm>
          <a:prstGeom prst="rect">
            <a:avLst/>
          </a:prstGeom>
          <a:noFill/>
        </p:spPr>
        <p:txBody>
          <a:bodyPr wrap="square" rtlCol="0">
            <a:spAutoFit/>
          </a:bodyPr>
          <a:lstStyle/>
          <a:p>
            <a:pPr algn="ctr"/>
            <a:r>
              <a:rPr lang="en-US" sz="4000" dirty="0" err="1" smtClean="0">
                <a:latin typeface="Roboto" panose="02000000000000000000" pitchFamily="2" charset="0"/>
                <a:ea typeface="Roboto" panose="02000000000000000000" pitchFamily="2" charset="0"/>
              </a:rPr>
              <a:t>Geliştirme</a:t>
            </a:r>
            <a:r>
              <a:rPr lang="en-US" sz="4000" dirty="0" smtClean="0">
                <a:latin typeface="Roboto" panose="02000000000000000000" pitchFamily="2" charset="0"/>
                <a:ea typeface="Roboto" panose="02000000000000000000" pitchFamily="2" charset="0"/>
              </a:rPr>
              <a:t> </a:t>
            </a:r>
            <a:r>
              <a:rPr lang="en-US" sz="4000" dirty="0" err="1" smtClean="0">
                <a:latin typeface="Roboto" panose="02000000000000000000" pitchFamily="2" charset="0"/>
                <a:ea typeface="Roboto" panose="02000000000000000000" pitchFamily="2" charset="0"/>
              </a:rPr>
              <a:t>Ortamları</a:t>
            </a:r>
            <a:endParaRPr lang="en-US" sz="4000" dirty="0">
              <a:latin typeface="Roboto" panose="02000000000000000000" pitchFamily="2" charset="0"/>
              <a:ea typeface="Roboto" panose="02000000000000000000" pitchFamily="2"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1640" y="4566920"/>
            <a:ext cx="1783080" cy="178308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3269" y="4427989"/>
            <a:ext cx="1744856" cy="2060942"/>
          </a:xfrm>
          <a:prstGeom prst="rect">
            <a:avLst/>
          </a:prstGeom>
        </p:spPr>
      </p:pic>
      <p:sp>
        <p:nvSpPr>
          <p:cNvPr id="10" name="TextBox 9"/>
          <p:cNvSpPr txBox="1"/>
          <p:nvPr/>
        </p:nvSpPr>
        <p:spPr>
          <a:xfrm>
            <a:off x="508994" y="1250809"/>
            <a:ext cx="11073406" cy="1184940"/>
          </a:xfrm>
          <a:prstGeom prst="rect">
            <a:avLst/>
          </a:prstGeom>
          <a:noFill/>
        </p:spPr>
        <p:txBody>
          <a:bodyPr wrap="square" rtlCol="0">
            <a:spAutoFit/>
          </a:bodyPr>
          <a:lstStyle/>
          <a:p>
            <a:pPr algn="just"/>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Projenin</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Android </a:t>
            </a: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uygulaması</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Android Studio </a:t>
            </a: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IDE’sinde</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gerçekleştirildi</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a:t>
            </a:r>
            <a:endParaRPr lang="tr-TR" sz="3200" dirty="0">
              <a:latin typeface="Times New Roman" panose="02020603050405020304" pitchFamily="18" charset="0"/>
              <a:ea typeface="Roboto" panose="02000000000000000000" pitchFamily="2" charset="0"/>
              <a:cs typeface="Times New Roman" panose="02020603050405020304" pitchFamily="18" charset="0"/>
            </a:endParaRPr>
          </a:p>
        </p:txBody>
      </p:sp>
      <p:sp>
        <p:nvSpPr>
          <p:cNvPr id="11" name="TextBox 10"/>
          <p:cNvSpPr txBox="1"/>
          <p:nvPr/>
        </p:nvSpPr>
        <p:spPr>
          <a:xfrm>
            <a:off x="508994" y="2512916"/>
            <a:ext cx="11073406" cy="1184940"/>
          </a:xfrm>
          <a:prstGeom prst="rect">
            <a:avLst/>
          </a:prstGeom>
          <a:noFill/>
        </p:spPr>
        <p:txBody>
          <a:bodyPr wrap="square" rtlCol="0">
            <a:spAutoFit/>
          </a:bodyPr>
          <a:lstStyle/>
          <a:p>
            <a:pPr algn="just"/>
            <a:r>
              <a:rPr lang="en-US" sz="3200" dirty="0" smtClean="0">
                <a:latin typeface="Times New Roman" panose="02020603050405020304" pitchFamily="18" charset="0"/>
                <a:ea typeface="Roboto" panose="02000000000000000000" pitchFamily="2" charset="0"/>
                <a:cs typeface="Times New Roman" panose="02020603050405020304" pitchFamily="18" charset="0"/>
              </a:rPr>
              <a:t>Android </a:t>
            </a: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uygulamadan</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verilen</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komutları</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işlemek</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ve</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donanımı</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yönetmek</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için</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Arduino Mega </a:t>
            </a: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ve</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Arduino IDE </a:t>
            </a: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kullanıldı</a:t>
            </a:r>
            <a:r>
              <a:rPr lang="tr-TR" sz="3200" dirty="0" smtClean="0">
                <a:latin typeface="Times New Roman" panose="02020603050405020304" pitchFamily="18" charset="0"/>
                <a:ea typeface="Roboto" panose="02000000000000000000" pitchFamily="2" charset="0"/>
                <a:cs typeface="Times New Roman" panose="02020603050405020304" pitchFamily="18" charset="0"/>
              </a:rPr>
              <a:t>.</a:t>
            </a:r>
            <a:endParaRPr lang="tr-TR" sz="3200" dirty="0">
              <a:latin typeface="Times New Roman" panose="02020603050405020304" pitchFamily="18" charset="0"/>
              <a:ea typeface="Roboto" panose="02000000000000000000" pitchFamily="2"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9520" y="4392669"/>
            <a:ext cx="3992880" cy="2096262"/>
          </a:xfrm>
          <a:prstGeom prst="rect">
            <a:avLst/>
          </a:prstGeom>
        </p:spPr>
      </p:pic>
    </p:spTree>
    <p:extLst>
      <p:ext uri="{BB962C8B-B14F-4D97-AF65-F5344CB8AC3E}">
        <p14:creationId xmlns:p14="http://schemas.microsoft.com/office/powerpoint/2010/main" val="231354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7713"/>
            <a:ext cx="12192000" cy="707886"/>
          </a:xfrm>
          <a:prstGeom prst="rect">
            <a:avLst/>
          </a:prstGeom>
          <a:noFill/>
        </p:spPr>
        <p:txBody>
          <a:bodyPr wrap="square" rtlCol="0">
            <a:spAutoFit/>
          </a:bodyPr>
          <a:lstStyle/>
          <a:p>
            <a:pPr algn="ctr"/>
            <a:r>
              <a:rPr lang="en-US" sz="4000" dirty="0" err="1" smtClean="0">
                <a:latin typeface="Roboto" panose="02000000000000000000" pitchFamily="2" charset="0"/>
                <a:ea typeface="Roboto" panose="02000000000000000000" pitchFamily="2" charset="0"/>
              </a:rPr>
              <a:t>Materyaller</a:t>
            </a:r>
            <a:endParaRPr lang="en-US" sz="4000" dirty="0">
              <a:latin typeface="Roboto" panose="02000000000000000000" pitchFamily="2" charset="0"/>
              <a:ea typeface="Roboto" panose="02000000000000000000" pitchFamily="2" charset="0"/>
            </a:endParaRPr>
          </a:p>
        </p:txBody>
      </p:sp>
      <p:sp>
        <p:nvSpPr>
          <p:cNvPr id="10" name="TextBox 9"/>
          <p:cNvSpPr txBox="1"/>
          <p:nvPr/>
        </p:nvSpPr>
        <p:spPr>
          <a:xfrm>
            <a:off x="529314" y="1242187"/>
            <a:ext cx="11073406" cy="4435060"/>
          </a:xfrm>
          <a:prstGeom prst="rect">
            <a:avLst/>
          </a:prstGeom>
          <a:noFill/>
        </p:spPr>
        <p:txBody>
          <a:bodyPr wrap="square" rtlCol="0">
            <a:spAutoFit/>
          </a:bodyPr>
          <a:lstStyle/>
          <a:p>
            <a:pPr marL="514350" indent="-514350">
              <a:buAutoNum type="arabicPeriod"/>
            </a:pPr>
            <a:r>
              <a:rPr lang="en-US" sz="3200" dirty="0" smtClean="0">
                <a:latin typeface="Times New Roman" panose="02020603050405020304" pitchFamily="18" charset="0"/>
                <a:ea typeface="Roboto" panose="02000000000000000000" pitchFamily="2" charset="0"/>
                <a:cs typeface="Times New Roman" panose="02020603050405020304" pitchFamily="18" charset="0"/>
              </a:rPr>
              <a:t>Arduino Mega</a:t>
            </a:r>
            <a:r>
              <a:rPr lang="tr-TR" sz="3200" dirty="0">
                <a:latin typeface="Times New Roman" panose="02020603050405020304" pitchFamily="18" charset="0"/>
                <a:ea typeface="Roboto" panose="02000000000000000000" pitchFamily="2" charset="0"/>
                <a:cs typeface="Times New Roman" panose="02020603050405020304" pitchFamily="18" charset="0"/>
              </a:rPr>
              <a:t> </a:t>
            </a:r>
            <a:r>
              <a:rPr lang="tr-TR" sz="3200" dirty="0" smtClean="0">
                <a:latin typeface="Times New Roman" panose="02020603050405020304" pitchFamily="18" charset="0"/>
                <a:ea typeface="Roboto" panose="02000000000000000000" pitchFamily="2" charset="0"/>
                <a:cs typeface="Times New Roman" panose="02020603050405020304" pitchFamily="18" charset="0"/>
              </a:rPr>
              <a:t>2560</a:t>
            </a:r>
          </a:p>
          <a:p>
            <a:pPr marL="514350" indent="-514350">
              <a:buAutoNum type="arabicPeriod"/>
            </a:pPr>
            <a:r>
              <a:rPr lang="tr-TR" sz="3200" dirty="0" smtClean="0">
                <a:latin typeface="Times New Roman" panose="02020603050405020304" pitchFamily="18" charset="0"/>
                <a:ea typeface="Roboto" panose="02000000000000000000" pitchFamily="2" charset="0"/>
                <a:cs typeface="Times New Roman" panose="02020603050405020304" pitchFamily="18" charset="0"/>
              </a:rPr>
              <a:t>HC06 </a:t>
            </a:r>
            <a:r>
              <a:rPr lang="tr-TR" sz="3200" dirty="0">
                <a:latin typeface="Times New Roman" panose="02020603050405020304" pitchFamily="18" charset="0"/>
                <a:ea typeface="Roboto" panose="02000000000000000000" pitchFamily="2" charset="0"/>
                <a:cs typeface="Times New Roman" panose="02020603050405020304" pitchFamily="18" charset="0"/>
              </a:rPr>
              <a:t>Bluetooth-Serial </a:t>
            </a:r>
            <a:r>
              <a:rPr lang="tr-TR" sz="3200" dirty="0" smtClean="0">
                <a:latin typeface="Times New Roman" panose="02020603050405020304" pitchFamily="18" charset="0"/>
                <a:ea typeface="Roboto" panose="02000000000000000000" pitchFamily="2" charset="0"/>
                <a:cs typeface="Times New Roman" panose="02020603050405020304" pitchFamily="18" charset="0"/>
              </a:rPr>
              <a:t>Modülü</a:t>
            </a:r>
          </a:p>
          <a:p>
            <a:pPr marL="514350" indent="-514350">
              <a:buAutoNum type="arabicPeriod"/>
            </a:pPr>
            <a:r>
              <a:rPr lang="tr-TR" sz="3200" dirty="0">
                <a:latin typeface="Times New Roman" panose="02020603050405020304" pitchFamily="18" charset="0"/>
                <a:ea typeface="Roboto" panose="02000000000000000000" pitchFamily="2" charset="0"/>
                <a:cs typeface="Times New Roman" panose="02020603050405020304" pitchFamily="18" charset="0"/>
              </a:rPr>
              <a:t>RGB Renk Algılayıcı Sensör </a:t>
            </a:r>
            <a:r>
              <a:rPr lang="tr-TR" sz="3200" dirty="0" smtClean="0">
                <a:latin typeface="Times New Roman" panose="02020603050405020304" pitchFamily="18" charset="0"/>
                <a:ea typeface="Roboto" panose="02000000000000000000" pitchFamily="2" charset="0"/>
                <a:cs typeface="Times New Roman" panose="02020603050405020304" pitchFamily="18" charset="0"/>
              </a:rPr>
              <a:t>TCS34725</a:t>
            </a:r>
          </a:p>
          <a:p>
            <a:pPr marL="514350" indent="-514350">
              <a:buAutoNum type="arabicPeriod"/>
            </a:pPr>
            <a:r>
              <a:rPr lang="tr-TR" sz="3200" dirty="0">
                <a:latin typeface="Times New Roman" panose="02020603050405020304" pitchFamily="18" charset="0"/>
                <a:ea typeface="Roboto" panose="02000000000000000000" pitchFamily="2" charset="0"/>
                <a:cs typeface="Times New Roman" panose="02020603050405020304" pitchFamily="18" charset="0"/>
              </a:rPr>
              <a:t>L298N Motor Sürücü </a:t>
            </a:r>
            <a:r>
              <a:rPr lang="tr-TR" sz="3200" dirty="0" smtClean="0">
                <a:latin typeface="Times New Roman" panose="02020603050405020304" pitchFamily="18" charset="0"/>
                <a:ea typeface="Roboto" panose="02000000000000000000" pitchFamily="2" charset="0"/>
                <a:cs typeface="Times New Roman" panose="02020603050405020304" pitchFamily="18" charset="0"/>
              </a:rPr>
              <a:t>Devresi</a:t>
            </a:r>
          </a:p>
          <a:p>
            <a:pPr marL="514350" indent="-514350">
              <a:buAutoNum type="arabicPeriod"/>
            </a:pP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Plastik</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3200" dirty="0" err="1">
                <a:latin typeface="Times New Roman" panose="02020603050405020304" pitchFamily="18" charset="0"/>
                <a:ea typeface="Roboto" panose="02000000000000000000" pitchFamily="2" charset="0"/>
                <a:cs typeface="Times New Roman" panose="02020603050405020304" pitchFamily="18" charset="0"/>
              </a:rPr>
              <a:t>Redüktörlü</a:t>
            </a:r>
            <a:r>
              <a:rPr lang="en-US" sz="3200" dirty="0">
                <a:latin typeface="Times New Roman" panose="02020603050405020304" pitchFamily="18" charset="0"/>
                <a:ea typeface="Roboto" panose="02000000000000000000" pitchFamily="2" charset="0"/>
                <a:cs typeface="Times New Roman" panose="02020603050405020304" pitchFamily="18" charset="0"/>
              </a:rPr>
              <a:t> Motor </a:t>
            </a:r>
            <a:endParaRPr lang="tr-TR" sz="3200" dirty="0" smtClean="0">
              <a:latin typeface="Times New Roman" panose="02020603050405020304" pitchFamily="18" charset="0"/>
              <a:ea typeface="Roboto" panose="02000000000000000000" pitchFamily="2" charset="0"/>
              <a:cs typeface="Times New Roman" panose="02020603050405020304" pitchFamily="18" charset="0"/>
            </a:endParaRPr>
          </a:p>
          <a:p>
            <a:pPr marL="514350" indent="-514350">
              <a:buAutoNum type="arabicPeriod"/>
            </a:pP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Lipo</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3200" dirty="0" err="1" smtClean="0">
                <a:latin typeface="Times New Roman" panose="02020603050405020304" pitchFamily="18" charset="0"/>
                <a:ea typeface="Roboto" panose="02000000000000000000" pitchFamily="2" charset="0"/>
                <a:cs typeface="Times New Roman" panose="02020603050405020304" pitchFamily="18" charset="0"/>
              </a:rPr>
              <a:t>Baytarya</a:t>
            </a:r>
            <a:endParaRPr lang="tr-TR" sz="3200" dirty="0" smtClean="0">
              <a:latin typeface="Times New Roman" panose="02020603050405020304" pitchFamily="18" charset="0"/>
              <a:ea typeface="Roboto" panose="02000000000000000000" pitchFamily="2" charset="0"/>
              <a:cs typeface="Times New Roman" panose="02020603050405020304" pitchFamily="18" charset="0"/>
            </a:endParaRPr>
          </a:p>
          <a:p>
            <a:pPr marL="514350" indent="-514350">
              <a:buAutoNum type="arabicPeriod"/>
            </a:pPr>
            <a:r>
              <a:rPr lang="en-US" sz="3200" dirty="0" smtClean="0">
                <a:latin typeface="Times New Roman" panose="02020603050405020304" pitchFamily="18" charset="0"/>
                <a:ea typeface="Roboto" panose="02000000000000000000" pitchFamily="2" charset="0"/>
                <a:cs typeface="Times New Roman" panose="02020603050405020304" pitchFamily="18" charset="0"/>
              </a:rPr>
              <a:t>Mini </a:t>
            </a:r>
            <a:r>
              <a:rPr lang="en-US" sz="3200" dirty="0">
                <a:latin typeface="Times New Roman" panose="02020603050405020304" pitchFamily="18" charset="0"/>
                <a:ea typeface="Roboto" panose="02000000000000000000" pitchFamily="2" charset="0"/>
                <a:cs typeface="Times New Roman" panose="02020603050405020304" pitchFamily="18" charset="0"/>
              </a:rPr>
              <a:t>Servo </a:t>
            </a:r>
            <a:r>
              <a:rPr lang="en-US" sz="3200" dirty="0" smtClean="0">
                <a:latin typeface="Times New Roman" panose="02020603050405020304" pitchFamily="18" charset="0"/>
                <a:ea typeface="Roboto" panose="02000000000000000000" pitchFamily="2" charset="0"/>
                <a:cs typeface="Times New Roman" panose="02020603050405020304" pitchFamily="18" charset="0"/>
              </a:rPr>
              <a:t>Motor</a:t>
            </a:r>
            <a:endParaRPr lang="tr-TR" sz="3200" dirty="0" smtClean="0">
              <a:latin typeface="Times New Roman" panose="02020603050405020304" pitchFamily="18" charset="0"/>
              <a:ea typeface="Roboto" panose="02000000000000000000" pitchFamily="2" charset="0"/>
              <a:cs typeface="Times New Roman" panose="02020603050405020304" pitchFamily="18" charset="0"/>
            </a:endParaRPr>
          </a:p>
          <a:p>
            <a:pPr marL="514350" indent="-514350">
              <a:buAutoNum type="arabicPeriod"/>
            </a:pPr>
            <a:r>
              <a:rPr lang="tr-TR" sz="3200" dirty="0" smtClean="0">
                <a:latin typeface="Times New Roman" panose="02020603050405020304" pitchFamily="18" charset="0"/>
                <a:ea typeface="Roboto" panose="02000000000000000000" pitchFamily="2" charset="0"/>
                <a:cs typeface="Times New Roman" panose="02020603050405020304" pitchFamily="18" charset="0"/>
              </a:rPr>
              <a:t>3D Yazıcı Çıktısı Robot Kol</a:t>
            </a:r>
            <a:endParaRPr lang="en-US" sz="3200" dirty="0" smtClean="0">
              <a:latin typeface="Times New Roman" panose="02020603050405020304" pitchFamily="18" charset="0"/>
              <a:ea typeface="Roboto" panose="02000000000000000000" pitchFamily="2"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11680" y="751529"/>
            <a:ext cx="3543536" cy="2329875"/>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72532" y="2692449"/>
            <a:ext cx="2221832" cy="222183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739" y="4798625"/>
            <a:ext cx="2625587" cy="207088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5390" y="4682902"/>
            <a:ext cx="2186609" cy="2186609"/>
          </a:xfrm>
          <a:prstGeom prst="rect">
            <a:avLst/>
          </a:prstGeom>
        </p:spPr>
      </p:pic>
    </p:spTree>
    <p:extLst>
      <p:ext uri="{BB962C8B-B14F-4D97-AF65-F5344CB8AC3E}">
        <p14:creationId xmlns:p14="http://schemas.microsoft.com/office/powerpoint/2010/main" val="2799879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7264"/>
            <a:ext cx="12192000" cy="707886"/>
          </a:xfrm>
          <a:prstGeom prst="rect">
            <a:avLst/>
          </a:prstGeom>
          <a:noFill/>
        </p:spPr>
        <p:txBody>
          <a:bodyPr wrap="square" rtlCol="0">
            <a:spAutoFit/>
          </a:bodyPr>
          <a:lstStyle/>
          <a:p>
            <a:pPr algn="ctr"/>
            <a:r>
              <a:rPr lang="en-US" sz="4000" dirty="0" err="1" smtClean="0">
                <a:latin typeface="Roboto" panose="02000000000000000000" pitchFamily="2" charset="0"/>
                <a:ea typeface="Roboto" panose="02000000000000000000" pitchFamily="2" charset="0"/>
              </a:rPr>
              <a:t>Sistem</a:t>
            </a:r>
            <a:r>
              <a:rPr lang="en-US" sz="4000" dirty="0" smtClean="0">
                <a:latin typeface="Roboto" panose="02000000000000000000" pitchFamily="2" charset="0"/>
                <a:ea typeface="Roboto" panose="02000000000000000000" pitchFamily="2" charset="0"/>
              </a:rPr>
              <a:t> </a:t>
            </a:r>
            <a:r>
              <a:rPr lang="en-US" sz="4000" dirty="0" err="1" smtClean="0">
                <a:latin typeface="Roboto" panose="02000000000000000000" pitchFamily="2" charset="0"/>
                <a:ea typeface="Roboto" panose="02000000000000000000" pitchFamily="2" charset="0"/>
              </a:rPr>
              <a:t>Şeması</a:t>
            </a:r>
            <a:endParaRPr lang="en-US" sz="4000" dirty="0" smtClean="0">
              <a:latin typeface="Roboto" panose="02000000000000000000" pitchFamily="2" charset="0"/>
              <a:ea typeface="Roboto" panose="02000000000000000000" pitchFamily="2"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5584" y="1315452"/>
            <a:ext cx="9980832" cy="4935501"/>
          </a:xfrm>
          <a:prstGeom prst="rect">
            <a:avLst/>
          </a:prstGeom>
        </p:spPr>
      </p:pic>
    </p:spTree>
    <p:extLst>
      <p:ext uri="{BB962C8B-B14F-4D97-AF65-F5344CB8AC3E}">
        <p14:creationId xmlns:p14="http://schemas.microsoft.com/office/powerpoint/2010/main" val="2278227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7713"/>
            <a:ext cx="12192000" cy="707886"/>
          </a:xfrm>
          <a:prstGeom prst="rect">
            <a:avLst/>
          </a:prstGeom>
          <a:noFill/>
        </p:spPr>
        <p:txBody>
          <a:bodyPr wrap="square" rtlCol="0">
            <a:spAutoFit/>
          </a:bodyPr>
          <a:lstStyle/>
          <a:p>
            <a:pPr algn="ctr"/>
            <a:r>
              <a:rPr lang="tr-TR" sz="4000" dirty="0" smtClean="0">
                <a:latin typeface="Roboto" panose="02000000000000000000" pitchFamily="2" charset="0"/>
                <a:ea typeface="Roboto" panose="02000000000000000000" pitchFamily="2" charset="0"/>
              </a:rPr>
              <a:t>Yöntemler</a:t>
            </a:r>
            <a:endParaRPr lang="en-US" sz="4000" dirty="0">
              <a:latin typeface="Roboto" panose="02000000000000000000" pitchFamily="2" charset="0"/>
              <a:ea typeface="Roboto" panose="02000000000000000000" pitchFamily="2" charset="0"/>
            </a:endParaRPr>
          </a:p>
        </p:txBody>
      </p:sp>
      <p:sp>
        <p:nvSpPr>
          <p:cNvPr id="10" name="TextBox 9"/>
          <p:cNvSpPr txBox="1"/>
          <p:nvPr/>
        </p:nvSpPr>
        <p:spPr>
          <a:xfrm>
            <a:off x="529314" y="1231645"/>
            <a:ext cx="11073406" cy="2554545"/>
          </a:xfrm>
          <a:prstGeom prst="rect">
            <a:avLst/>
          </a:prstGeom>
          <a:noFill/>
        </p:spPr>
        <p:txBody>
          <a:bodyPr wrap="square" rtlCol="0">
            <a:spAutoFit/>
          </a:bodyPr>
          <a:lstStyle/>
          <a:p>
            <a:pPr marL="514350" indent="-514350">
              <a:buAutoNum type="arabicPeriod"/>
            </a:pPr>
            <a:r>
              <a:rPr lang="tr-TR" sz="3200" dirty="0" smtClean="0">
                <a:latin typeface="Times New Roman" panose="02020603050405020304" pitchFamily="18" charset="0"/>
                <a:ea typeface="Roboto" panose="02000000000000000000" pitchFamily="2" charset="0"/>
                <a:cs typeface="Times New Roman" panose="02020603050405020304" pitchFamily="18" charset="0"/>
              </a:rPr>
              <a:t>Bluetooth</a:t>
            </a:r>
          </a:p>
          <a:p>
            <a:pPr lvl="1" algn="just"/>
            <a:r>
              <a:rPr lang="tr-TR" sz="3200" dirty="0">
                <a:latin typeface="Times New Roman" panose="02020603050405020304" pitchFamily="18" charset="0"/>
                <a:ea typeface="Roboto" panose="02000000000000000000" pitchFamily="2" charset="0"/>
                <a:cs typeface="Times New Roman" panose="02020603050405020304" pitchFamily="18" charset="0"/>
              </a:rPr>
              <a:t> </a:t>
            </a:r>
            <a:r>
              <a:rPr lang="tr-TR" sz="3200" dirty="0" smtClean="0">
                <a:latin typeface="Times New Roman" panose="02020603050405020304" pitchFamily="18" charset="0"/>
                <a:ea typeface="Roboto" panose="02000000000000000000" pitchFamily="2" charset="0"/>
                <a:cs typeface="Times New Roman" panose="02020603050405020304" pitchFamily="18" charset="0"/>
              </a:rPr>
              <a:t>    2.4 – 2.48 GHz frekans bandı aralığında çalışır ve ortam   	gürültülerine </a:t>
            </a:r>
            <a:r>
              <a:rPr lang="tr-TR" sz="3200" dirty="0">
                <a:latin typeface="Times New Roman" panose="02020603050405020304" pitchFamily="18" charset="0"/>
                <a:ea typeface="Roboto" panose="02000000000000000000" pitchFamily="2" charset="0"/>
                <a:cs typeface="Times New Roman" panose="02020603050405020304" pitchFamily="18" charset="0"/>
              </a:rPr>
              <a:t>bağışık olabilmesi için </a:t>
            </a:r>
            <a:r>
              <a:rPr lang="tr-TR" sz="3200" dirty="0" smtClean="0">
                <a:latin typeface="Times New Roman" panose="02020603050405020304" pitchFamily="18" charset="0"/>
                <a:ea typeface="Roboto" panose="02000000000000000000" pitchFamily="2" charset="0"/>
                <a:cs typeface="Times New Roman" panose="02020603050405020304" pitchFamily="18" charset="0"/>
              </a:rPr>
              <a:t>Frekans </a:t>
            </a:r>
            <a:r>
              <a:rPr lang="tr-TR" sz="3200" dirty="0">
                <a:latin typeface="Times New Roman" panose="02020603050405020304" pitchFamily="18" charset="0"/>
                <a:ea typeface="Roboto" panose="02000000000000000000" pitchFamily="2" charset="0"/>
                <a:cs typeface="Times New Roman" panose="02020603050405020304" pitchFamily="18" charset="0"/>
              </a:rPr>
              <a:t>Atlamalı </a:t>
            </a:r>
            <a:r>
              <a:rPr lang="tr-TR" sz="3200" dirty="0" smtClean="0">
                <a:latin typeface="Times New Roman" panose="02020603050405020304" pitchFamily="18" charset="0"/>
                <a:ea typeface="Roboto" panose="02000000000000000000" pitchFamily="2" charset="0"/>
                <a:cs typeface="Times New Roman" panose="02020603050405020304" pitchFamily="18" charset="0"/>
              </a:rPr>
              <a:t>	Yayılmış </a:t>
            </a:r>
            <a:r>
              <a:rPr lang="tr-TR" sz="3200" dirty="0">
                <a:latin typeface="Times New Roman" panose="02020603050405020304" pitchFamily="18" charset="0"/>
                <a:ea typeface="Roboto" panose="02000000000000000000" pitchFamily="2" charset="0"/>
                <a:cs typeface="Times New Roman" panose="02020603050405020304" pitchFamily="18" charset="0"/>
              </a:rPr>
              <a:t>Spectrum (FHSS, Frequency </a:t>
            </a:r>
            <a:r>
              <a:rPr lang="tr-TR" sz="3200" dirty="0" smtClean="0">
                <a:latin typeface="Times New Roman" panose="02020603050405020304" pitchFamily="18" charset="0"/>
                <a:ea typeface="Roboto" panose="02000000000000000000" pitchFamily="2" charset="0"/>
                <a:cs typeface="Times New Roman" panose="02020603050405020304" pitchFamily="18" charset="0"/>
              </a:rPr>
              <a:t>	Hopping </a:t>
            </a:r>
            <a:r>
              <a:rPr lang="tr-TR" sz="3200" dirty="0">
                <a:latin typeface="Times New Roman" panose="02020603050405020304" pitchFamily="18" charset="0"/>
                <a:ea typeface="Roboto" panose="02000000000000000000" pitchFamily="2" charset="0"/>
                <a:cs typeface="Times New Roman" panose="02020603050405020304" pitchFamily="18" charset="0"/>
              </a:rPr>
              <a:t>Spread </a:t>
            </a:r>
            <a:r>
              <a:rPr lang="tr-TR" sz="3200" dirty="0" smtClean="0">
                <a:latin typeface="Times New Roman" panose="02020603050405020304" pitchFamily="18" charset="0"/>
                <a:ea typeface="Roboto" panose="02000000000000000000" pitchFamily="2" charset="0"/>
                <a:cs typeface="Times New Roman" panose="02020603050405020304" pitchFamily="18" charset="0"/>
              </a:rPr>
              <a:t>	Spectrum</a:t>
            </a:r>
            <a:r>
              <a:rPr lang="tr-TR" sz="3200" dirty="0">
                <a:latin typeface="Times New Roman" panose="02020603050405020304" pitchFamily="18" charset="0"/>
                <a:ea typeface="Roboto" panose="02000000000000000000" pitchFamily="2" charset="0"/>
                <a:cs typeface="Times New Roman" panose="02020603050405020304" pitchFamily="18" charset="0"/>
              </a:rPr>
              <a:t>) tekniğini </a:t>
            </a:r>
            <a:r>
              <a:rPr lang="tr-TR" sz="3200" dirty="0" smtClean="0">
                <a:latin typeface="Times New Roman" panose="02020603050405020304" pitchFamily="18" charset="0"/>
                <a:ea typeface="Roboto" panose="02000000000000000000" pitchFamily="2" charset="0"/>
                <a:cs typeface="Times New Roman" panose="02020603050405020304" pitchFamily="18" charset="0"/>
              </a:rPr>
              <a:t>kullanır.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568" y="3774223"/>
            <a:ext cx="5337130" cy="2957165"/>
          </a:xfrm>
          <a:prstGeom prst="rect">
            <a:avLst/>
          </a:prstGeom>
        </p:spPr>
      </p:pic>
    </p:spTree>
    <p:extLst>
      <p:ext uri="{BB962C8B-B14F-4D97-AF65-F5344CB8AC3E}">
        <p14:creationId xmlns:p14="http://schemas.microsoft.com/office/powerpoint/2010/main" val="1488578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7713"/>
            <a:ext cx="12192000" cy="707886"/>
          </a:xfrm>
          <a:prstGeom prst="rect">
            <a:avLst/>
          </a:prstGeom>
          <a:noFill/>
        </p:spPr>
        <p:txBody>
          <a:bodyPr wrap="square" rtlCol="0">
            <a:spAutoFit/>
          </a:bodyPr>
          <a:lstStyle/>
          <a:p>
            <a:pPr algn="ctr"/>
            <a:r>
              <a:rPr lang="tr-TR" sz="4000" dirty="0" smtClean="0">
                <a:latin typeface="Roboto" panose="02000000000000000000" pitchFamily="2" charset="0"/>
                <a:ea typeface="Roboto" panose="02000000000000000000" pitchFamily="2" charset="0"/>
              </a:rPr>
              <a:t>Yöntemler</a:t>
            </a:r>
            <a:endParaRPr lang="en-US" sz="4000" dirty="0">
              <a:latin typeface="Roboto" panose="02000000000000000000" pitchFamily="2" charset="0"/>
              <a:ea typeface="Roboto" panose="02000000000000000000" pitchFamily="2" charset="0"/>
            </a:endParaRPr>
          </a:p>
        </p:txBody>
      </p:sp>
      <p:sp>
        <p:nvSpPr>
          <p:cNvPr id="10" name="TextBox 9"/>
          <p:cNvSpPr txBox="1"/>
          <p:nvPr/>
        </p:nvSpPr>
        <p:spPr>
          <a:xfrm>
            <a:off x="529314" y="1245713"/>
            <a:ext cx="11073406" cy="2554545"/>
          </a:xfrm>
          <a:prstGeom prst="rect">
            <a:avLst/>
          </a:prstGeom>
          <a:noFill/>
        </p:spPr>
        <p:txBody>
          <a:bodyPr wrap="square" rtlCol="0">
            <a:spAutoFit/>
          </a:bodyPr>
          <a:lstStyle/>
          <a:p>
            <a:r>
              <a:rPr lang="tr-TR" sz="3200" dirty="0" smtClean="0">
                <a:latin typeface="Times New Roman" panose="02020603050405020304" pitchFamily="18" charset="0"/>
                <a:ea typeface="Roboto" panose="02000000000000000000" pitchFamily="2" charset="0"/>
                <a:cs typeface="Times New Roman" panose="02020603050405020304" pitchFamily="18" charset="0"/>
              </a:rPr>
              <a:t>2.  Android </a:t>
            </a:r>
            <a:r>
              <a:rPr lang="tr-TR" sz="3200" dirty="0">
                <a:latin typeface="Times New Roman" panose="02020603050405020304" pitchFamily="18" charset="0"/>
                <a:ea typeface="Roboto" panose="02000000000000000000" pitchFamily="2" charset="0"/>
                <a:cs typeface="Times New Roman" panose="02020603050405020304" pitchFamily="18" charset="0"/>
              </a:rPr>
              <a:t>Speech API</a:t>
            </a:r>
            <a:endParaRPr lang="tr-TR" sz="3200" dirty="0" smtClean="0">
              <a:latin typeface="Times New Roman" panose="02020603050405020304" pitchFamily="18" charset="0"/>
              <a:ea typeface="Roboto" panose="02000000000000000000" pitchFamily="2" charset="0"/>
              <a:cs typeface="Times New Roman" panose="02020603050405020304" pitchFamily="18" charset="0"/>
            </a:endParaRPr>
          </a:p>
          <a:p>
            <a:pPr lvl="1" algn="just"/>
            <a:r>
              <a:rPr lang="tr-TR" sz="3200" dirty="0">
                <a:latin typeface="Times New Roman" panose="02020603050405020304" pitchFamily="18" charset="0"/>
                <a:ea typeface="Roboto" panose="02000000000000000000" pitchFamily="2" charset="0"/>
                <a:cs typeface="Times New Roman" panose="02020603050405020304" pitchFamily="18" charset="0"/>
              </a:rPr>
              <a:t>	</a:t>
            </a:r>
            <a:r>
              <a:rPr lang="tr-TR" sz="3200" dirty="0" smtClean="0">
                <a:latin typeface="Times New Roman" panose="02020603050405020304" pitchFamily="18" charset="0"/>
                <a:ea typeface="Roboto" panose="02000000000000000000" pitchFamily="2" charset="0"/>
                <a:cs typeface="Times New Roman" panose="02020603050405020304" pitchFamily="18" charset="0"/>
              </a:rPr>
              <a:t>RecognizerIntent fonksiyonu ortam seslerini arka planda 	byte’lara dönüştürür </a:t>
            </a:r>
            <a:r>
              <a:rPr lang="tr-TR" sz="3200" dirty="0">
                <a:latin typeface="Times New Roman" panose="02020603050405020304" pitchFamily="18" charset="0"/>
                <a:ea typeface="Roboto" panose="02000000000000000000" pitchFamily="2" charset="0"/>
                <a:cs typeface="Times New Roman" panose="02020603050405020304" pitchFamily="18" charset="0"/>
              </a:rPr>
              <a:t>ve bunları byte </a:t>
            </a:r>
            <a:r>
              <a:rPr lang="tr-TR" sz="3200" dirty="0" smtClean="0">
                <a:latin typeface="Times New Roman" panose="02020603050405020304" pitchFamily="18" charset="0"/>
                <a:ea typeface="Roboto" panose="02000000000000000000" pitchFamily="2" charset="0"/>
                <a:cs typeface="Times New Roman" panose="02020603050405020304" pitchFamily="18" charset="0"/>
              </a:rPr>
              <a:t>sonuçları şeklinde 	tutar.  	Bu işlemler “RecognizerIntent.EXTRA_RESULTS</a:t>
            </a:r>
            <a:r>
              <a:rPr lang="tr-TR" sz="3200" dirty="0">
                <a:latin typeface="Times New Roman" panose="02020603050405020304" pitchFamily="18" charset="0"/>
                <a:ea typeface="Roboto" panose="02000000000000000000" pitchFamily="2" charset="0"/>
                <a:cs typeface="Times New Roman" panose="02020603050405020304" pitchFamily="18" charset="0"/>
              </a:rPr>
              <a:t>” </a:t>
            </a:r>
            <a:r>
              <a:rPr lang="tr-TR" sz="3200" dirty="0" smtClean="0">
                <a:latin typeface="Times New Roman" panose="02020603050405020304" pitchFamily="18" charset="0"/>
                <a:ea typeface="Roboto" panose="02000000000000000000" pitchFamily="2" charset="0"/>
                <a:cs typeface="Times New Roman" panose="02020603050405020304" pitchFamily="18" charset="0"/>
              </a:rPr>
              <a:t>	sayesinde gerçekleşir</a:t>
            </a:r>
            <a:r>
              <a:rPr lang="tr-TR" sz="3200" dirty="0">
                <a:latin typeface="Times New Roman" panose="02020603050405020304" pitchFamily="18" charset="0"/>
                <a:ea typeface="Roboto" panose="02000000000000000000" pitchFamily="2" charset="0"/>
                <a:cs typeface="Times New Roman" panose="02020603050405020304" pitchFamily="18" charset="0"/>
              </a:rPr>
              <a:t>.</a:t>
            </a:r>
            <a:endParaRPr lang="tr-TR" sz="3200" dirty="0" smtClean="0">
              <a:latin typeface="Times New Roman" panose="02020603050405020304" pitchFamily="18" charset="0"/>
              <a:ea typeface="Roboto" panose="02000000000000000000" pitchFamily="2"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6798" y="4149969"/>
            <a:ext cx="1316308" cy="2708031"/>
          </a:xfrm>
          <a:prstGeom prst="rect">
            <a:avLst/>
          </a:prstGeom>
        </p:spPr>
      </p:pic>
    </p:spTree>
    <p:extLst>
      <p:ext uri="{BB962C8B-B14F-4D97-AF65-F5344CB8AC3E}">
        <p14:creationId xmlns:p14="http://schemas.microsoft.com/office/powerpoint/2010/main" val="2005073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TotalTime>
  <Words>271</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Burak Keles</dc:creator>
  <cp:lastModifiedBy>Burak Keles</cp:lastModifiedBy>
  <cp:revision>29</cp:revision>
  <dcterms:created xsi:type="dcterms:W3CDTF">2018-05-24T00:39:24Z</dcterms:created>
  <dcterms:modified xsi:type="dcterms:W3CDTF">2019-01-11T05:30:29Z</dcterms:modified>
</cp:coreProperties>
</file>