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2"/>
  </p:notesMasterIdLst>
  <p:sldIdLst>
    <p:sldId id="256" r:id="rId3"/>
    <p:sldId id="257" r:id="rId4"/>
    <p:sldId id="263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74" r:id="rId13"/>
    <p:sldId id="268" r:id="rId14"/>
    <p:sldId id="275" r:id="rId15"/>
    <p:sldId id="276" r:id="rId16"/>
    <p:sldId id="277" r:id="rId17"/>
    <p:sldId id="280" r:id="rId18"/>
    <p:sldId id="278" r:id="rId19"/>
    <p:sldId id="279" r:id="rId20"/>
    <p:sldId id="28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A0C9C-71C1-4A68-A142-8397E8FC1CC8}">
  <a:tblStyle styleId="{942A0C9C-71C1-4A68-A142-8397E8FC1C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4"/>
    <p:restoredTop sz="95250" autoAdjust="0"/>
  </p:normalViewPr>
  <p:slideViewPr>
    <p:cSldViewPr snapToGrid="0">
      <p:cViewPr varScale="1">
        <p:scale>
          <a:sx n="86" d="100"/>
          <a:sy n="86" d="100"/>
        </p:scale>
        <p:origin x="15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Customer Identification</a:t>
            </a:r>
            <a:r>
              <a:rPr lang="en-US" dirty="0"/>
              <a:t>: to clearly identify who the company will be selling the new washing machine to.  Start from smaller market and see the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point Identification: </a:t>
            </a:r>
            <a:r>
              <a:rPr lang="en-US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it allow access to under served market? Is there a strong need that can be fulfilled? Are there any good existing competitors? Is the new solution strong enough to counter their resources and knowledge of the market?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Entry Strategy: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your product such that there is a balance between affordability and feasibility. How do we want to be perceived by the customer?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 Plan: </a:t>
            </a:r>
            <a:r>
              <a:rPr lang="en-US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detailed action plan. Includes details of all required marketing plan as well as timeline. Clearly define milestones.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Research: </a:t>
            </a:r>
            <a:r>
              <a:rPr lang="en-US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a well balanced cross section of the target audience by approaching them directly or via online survey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est: 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 pilot project from time to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Ramping Up: </a:t>
            </a:r>
            <a:r>
              <a:rPr lang="en-US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is to increase the market share and revenues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for both success and failure</a:t>
            </a:r>
            <a:endParaRPr lang="en-US" sz="18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50825" y="2855913"/>
            <a:ext cx="8061325" cy="87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50825" y="3935413"/>
            <a:ext cx="8054975" cy="21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74638" marR="0" lvl="0" indent="-274638" algn="l" rtl="0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»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39775" marR="0" lvl="1" indent="-29527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7763" marR="0" lvl="2" indent="-233362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555750" marR="0" lvl="3" indent="-23495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963738" marR="0" lvl="4" indent="-236538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420938" marR="0" lvl="5" indent="-236538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878138" marR="0" lvl="6" indent="-236538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335338" marR="0" lvl="7" indent="-236537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792538" marR="0" lvl="8" indent="-236537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50825" y="6496050"/>
            <a:ext cx="864235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 überschrift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0893F8-A5F8-464F-9C5A-3A78B785B0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br>
              <a:rPr lang="de-DE" altLang="en-US"/>
            </a:br>
            <a:r>
              <a:rPr lang="en-US" altLang="en-US"/>
              <a:t>Hochschule Esslingen</a:t>
            </a:r>
          </a:p>
        </p:txBody>
      </p:sp>
    </p:spTree>
    <p:extLst>
      <p:ext uri="{BB962C8B-B14F-4D97-AF65-F5344CB8AC3E}">
        <p14:creationId xmlns:p14="http://schemas.microsoft.com/office/powerpoint/2010/main" val="1972852431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 rot="5400000">
            <a:off x="4771231" y="1950245"/>
            <a:ext cx="5956300" cy="21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 rot="5400000">
            <a:off x="410369" y="-116681"/>
            <a:ext cx="5956300" cy="62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»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50825" y="42862"/>
            <a:ext cx="6481762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098675" y="-722313"/>
            <a:ext cx="4873625" cy="8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»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Verdana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Char char="»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erdana"/>
              <a:buChar char="»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Verdana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50825" y="42862"/>
            <a:ext cx="6481762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50825" y="42862"/>
            <a:ext cx="6481762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50825" y="1125538"/>
            <a:ext cx="420846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erdana"/>
              <a:buChar char="»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2084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erdana"/>
              <a:buChar char="»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6381750"/>
            <a:ext cx="9144000" cy="476250"/>
          </a:xfrm>
          <a:prstGeom prst="rect">
            <a:avLst/>
          </a:prstGeom>
          <a:solidFill>
            <a:srgbClr val="7071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Shape 11" descr="HE_Campusgrid_rgb_144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5537" y="293687"/>
            <a:ext cx="2779561" cy="252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0" y="1079500"/>
            <a:ext cx="9144000" cy="71437"/>
          </a:xfrm>
          <a:prstGeom prst="rect">
            <a:avLst/>
          </a:prstGeom>
          <a:solidFill>
            <a:srgbClr val="70717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379060" cy="10790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50825" y="42862"/>
            <a:ext cx="6481762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50825" y="1125537"/>
            <a:ext cx="856932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»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0825" y="6496050"/>
            <a:ext cx="864235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/>
        </p:nvSpPr>
        <p:spPr>
          <a:xfrm>
            <a:off x="0" y="6381750"/>
            <a:ext cx="9144000" cy="476250"/>
          </a:xfrm>
          <a:prstGeom prst="rect">
            <a:avLst/>
          </a:prstGeom>
          <a:solidFill>
            <a:srgbClr val="7071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1079500"/>
            <a:ext cx="9144000" cy="71437"/>
          </a:xfrm>
          <a:prstGeom prst="rect">
            <a:avLst/>
          </a:prstGeom>
          <a:solidFill>
            <a:srgbClr val="70717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50825" y="42862"/>
            <a:ext cx="6481762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50825" y="1125537"/>
            <a:ext cx="856932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»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8532812" y="6459537"/>
            <a:ext cx="3429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1547812" y="3644900"/>
            <a:ext cx="2663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742112" y="0"/>
            <a:ext cx="2380639" cy="107906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541337" y="1833563"/>
            <a:ext cx="8061325" cy="87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Object Detection and Tracking Systems with Stereo Vision for Autonomous Driving</a:t>
            </a:r>
            <a:endParaRPr sz="3200" dirty="0"/>
          </a:p>
        </p:txBody>
      </p:sp>
      <p:sp>
        <p:nvSpPr>
          <p:cNvPr id="79" name="Shape 79"/>
          <p:cNvSpPr txBox="1"/>
          <p:nvPr/>
        </p:nvSpPr>
        <p:spPr>
          <a:xfrm>
            <a:off x="1380708" y="3889098"/>
            <a:ext cx="6775450" cy="67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Master of Science Thesis in Automotive System Management-Car Electronics Department of Hochschule Esslingen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603DA-3FF5-4996-80AD-91A46B34A791}"/>
              </a:ext>
            </a:extLst>
          </p:cNvPr>
          <p:cNvSpPr txBox="1"/>
          <p:nvPr/>
        </p:nvSpPr>
        <p:spPr>
          <a:xfrm>
            <a:off x="3613211" y="3173152"/>
            <a:ext cx="324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Burak Erdogan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D2A1E-56DC-4E0C-A7A6-E5D086B62A62}"/>
              </a:ext>
            </a:extLst>
          </p:cNvPr>
          <p:cNvSpPr txBox="1"/>
          <p:nvPr/>
        </p:nvSpPr>
        <p:spPr>
          <a:xfrm>
            <a:off x="1775534" y="4651899"/>
            <a:ext cx="62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Supervisor:  </a:t>
            </a:r>
            <a:r>
              <a:rPr lang="en-US" b="1" dirty="0"/>
              <a:t>Prof. Thao Dang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CSRT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2248E-5889-4CE1-8549-1E764DB9C3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04" y="1476579"/>
            <a:ext cx="3427730" cy="26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33F04-449C-46F0-874C-AE70D3C1C541}"/>
              </a:ext>
            </a:extLst>
          </p:cNvPr>
          <p:cNvSpPr txBox="1"/>
          <p:nvPr/>
        </p:nvSpPr>
        <p:spPr>
          <a:xfrm>
            <a:off x="6182369" y="4174059"/>
            <a:ext cx="222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[3.1] : CSRT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F11B-1508-4E6D-B64C-94B6CA54E6C5}"/>
              </a:ext>
            </a:extLst>
          </p:cNvPr>
          <p:cNvSpPr txBox="1"/>
          <p:nvPr/>
        </p:nvSpPr>
        <p:spPr>
          <a:xfrm>
            <a:off x="332396" y="1734031"/>
            <a:ext cx="48467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Discriminative Correlation Filter with Channel and Spatial Reliability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Introduced by Alan </a:t>
            </a:r>
            <a:r>
              <a:rPr lang="en-US" sz="1600" dirty="0" err="1"/>
              <a:t>Lukezic</a:t>
            </a:r>
            <a:r>
              <a:rPr lang="en-US" sz="1600" dirty="0"/>
              <a:t> and his colleagues in 2017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Allows us to use RGB image format for tracking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Spatial reliability map adjusts the filter support to the part of the object suitable for tracking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Reliability scores reflect channel-wise quality of the learned filters and are used as feature weighting coefficients in localization</a:t>
            </a:r>
          </a:p>
        </p:txBody>
      </p:sp>
      <p:sp>
        <p:nvSpPr>
          <p:cNvPr id="8" name="Shape 84">
            <a:extLst>
              <a:ext uri="{FF2B5EF4-FFF2-40B4-BE49-F238E27FC236}">
                <a16:creationId xmlns:a16="http://schemas.microsoft.com/office/drawing/2014/main" id="{8D74F903-1896-4592-88EE-EAB40E7FE6F3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916523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hape 84">
            <a:extLst>
              <a:ext uri="{FF2B5EF4-FFF2-40B4-BE49-F238E27FC236}">
                <a16:creationId xmlns:a16="http://schemas.microsoft.com/office/drawing/2014/main" id="{35BCC07D-666F-4B28-8EFE-28584C15C092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0275E-BC1D-4505-B3A8-B4EC08E80D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40" y="1757778"/>
            <a:ext cx="3902365" cy="26284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75B78-EB0B-46A2-840B-C218166A148F}"/>
              </a:ext>
            </a:extLst>
          </p:cNvPr>
          <p:cNvSpPr txBox="1"/>
          <p:nvPr/>
        </p:nvSpPr>
        <p:spPr>
          <a:xfrm>
            <a:off x="6096238" y="4504628"/>
            <a:ext cx="21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[4.1] : </a:t>
            </a:r>
            <a:r>
              <a:rPr lang="en-US" sz="1200" dirty="0" err="1"/>
              <a:t>Tracklet</a:t>
            </a:r>
            <a:r>
              <a:rPr lang="en-US" sz="1200" dirty="0"/>
              <a:t> Image with MATLAB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0B07D-564F-419B-B2FA-6B29D6304913}"/>
              </a:ext>
            </a:extLst>
          </p:cNvPr>
          <p:cNvSpPr txBox="1"/>
          <p:nvPr/>
        </p:nvSpPr>
        <p:spPr>
          <a:xfrm>
            <a:off x="447695" y="2056361"/>
            <a:ext cx="401766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KITTI Dataset ( Karlsruhe Institute of Technology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It provides </a:t>
            </a:r>
            <a:r>
              <a:rPr lang="en-US" sz="1600" dirty="0" err="1"/>
              <a:t>tracklet</a:t>
            </a:r>
            <a:r>
              <a:rPr lang="en-US" sz="1600" dirty="0"/>
              <a:t> data which shows objects in each frame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MATLAB was used to run tracklet.XML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21C35-FDD1-4BEA-B887-B0D7F9FB7766}"/>
              </a:ext>
            </a:extLst>
          </p:cNvPr>
          <p:cNvSpPr txBox="1"/>
          <p:nvPr/>
        </p:nvSpPr>
        <p:spPr>
          <a:xfrm>
            <a:off x="656950" y="1496353"/>
            <a:ext cx="369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19812057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C6BB-8557-4630-A9D0-4EABCDC0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396" y="1298634"/>
            <a:ext cx="4074851" cy="663332"/>
          </a:xfrm>
        </p:spPr>
        <p:txBody>
          <a:bodyPr/>
          <a:lstStyle/>
          <a:p>
            <a:pPr marL="88900" indent="0">
              <a:buNone/>
            </a:pPr>
            <a:r>
              <a:rPr lang="en-US" b="1" dirty="0"/>
              <a:t>Object Filtering</a:t>
            </a:r>
          </a:p>
        </p:txBody>
      </p:sp>
      <p:sp>
        <p:nvSpPr>
          <p:cNvPr id="4" name="Shape 84">
            <a:extLst>
              <a:ext uri="{FF2B5EF4-FFF2-40B4-BE49-F238E27FC236}">
                <a16:creationId xmlns:a16="http://schemas.microsoft.com/office/drawing/2014/main" id="{35BCC07D-666F-4B28-8EFE-28584C15C092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A08B5-BC0C-48F3-A482-BEC2782C81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8" y="1913841"/>
            <a:ext cx="5688330" cy="176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F389C-93FF-4FF1-86C2-B9105795DD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8" y="3953745"/>
            <a:ext cx="5688330" cy="183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8748E-90D8-4B74-B4A4-2FC02330258A}"/>
              </a:ext>
            </a:extLst>
          </p:cNvPr>
          <p:cNvSpPr txBox="1"/>
          <p:nvPr/>
        </p:nvSpPr>
        <p:spPr>
          <a:xfrm>
            <a:off x="6584509" y="2551540"/>
            <a:ext cx="217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[4.2] : Unfiltered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698B1-E123-46AE-B993-E088F9F48CC2}"/>
              </a:ext>
            </a:extLst>
          </p:cNvPr>
          <p:cNvSpPr txBox="1"/>
          <p:nvPr/>
        </p:nvSpPr>
        <p:spPr>
          <a:xfrm>
            <a:off x="6584509" y="4248999"/>
            <a:ext cx="217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[4.3] : Filtered frame</a:t>
            </a:r>
          </a:p>
        </p:txBody>
      </p:sp>
    </p:spTree>
    <p:extLst>
      <p:ext uri="{BB962C8B-B14F-4D97-AF65-F5344CB8AC3E}">
        <p14:creationId xmlns:p14="http://schemas.microsoft.com/office/powerpoint/2010/main" val="2114280039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hape 84">
            <a:extLst>
              <a:ext uri="{FF2B5EF4-FFF2-40B4-BE49-F238E27FC236}">
                <a16:creationId xmlns:a16="http://schemas.microsoft.com/office/drawing/2014/main" id="{35BCC07D-666F-4B28-8EFE-28584C15C092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FD737-EA70-4EBD-8C5F-9356A225B8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10551"/>
            <a:ext cx="5486400" cy="16535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19B91-5624-40F3-8759-8C810EE3EC9C}"/>
              </a:ext>
            </a:extLst>
          </p:cNvPr>
          <p:cNvSpPr txBox="1"/>
          <p:nvPr/>
        </p:nvSpPr>
        <p:spPr>
          <a:xfrm>
            <a:off x="3550742" y="5779854"/>
            <a:ext cx="2294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[4.4] : Grayscale Format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CEFB2-10AE-428B-B575-A252E71C3149}"/>
              </a:ext>
            </a:extLst>
          </p:cNvPr>
          <p:cNvSpPr txBox="1"/>
          <p:nvPr/>
        </p:nvSpPr>
        <p:spPr>
          <a:xfrm>
            <a:off x="683581" y="1269507"/>
            <a:ext cx="489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Tracking with Grayscale Format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68239-105F-434D-A54D-0453374294E9}"/>
              </a:ext>
            </a:extLst>
          </p:cNvPr>
          <p:cNvSpPr txBox="1"/>
          <p:nvPr/>
        </p:nvSpPr>
        <p:spPr>
          <a:xfrm>
            <a:off x="683581" y="1814390"/>
            <a:ext cx="6001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Boosting, CSRT, KCF, MIL,MOSSE, TLD were selected for tracking with grayscale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For comparison, the paths of bounding boxes were drawn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Average distance between </a:t>
            </a:r>
            <a:r>
              <a:rPr lang="en-US" sz="1600" dirty="0" err="1"/>
              <a:t>tracklet</a:t>
            </a:r>
            <a:r>
              <a:rPr lang="en-US" sz="1600" dirty="0"/>
              <a:t> data and our result were calculated </a:t>
            </a:r>
          </a:p>
        </p:txBody>
      </p:sp>
    </p:spTree>
    <p:extLst>
      <p:ext uri="{BB962C8B-B14F-4D97-AF65-F5344CB8AC3E}">
        <p14:creationId xmlns:p14="http://schemas.microsoft.com/office/powerpoint/2010/main" val="3797201499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hape 84">
            <a:extLst>
              <a:ext uri="{FF2B5EF4-FFF2-40B4-BE49-F238E27FC236}">
                <a16:creationId xmlns:a16="http://schemas.microsoft.com/office/drawing/2014/main" id="{35BCC07D-666F-4B28-8EFE-28584C15C092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873C3-AF88-4048-A04D-FD63BE03E1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54" y="1202536"/>
            <a:ext cx="2813814" cy="250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DCAD7-69F7-4458-8973-F5722D6460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54" y="3632173"/>
            <a:ext cx="2813814" cy="219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C95F2-1312-4738-AAF8-A1A795748D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536" y="1148697"/>
            <a:ext cx="2813814" cy="248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A327BD-7486-4630-9A27-BEB995C766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536" y="3636623"/>
            <a:ext cx="2813814" cy="21994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9D9A8-B575-4A13-8E80-DC31DB23F069}"/>
              </a:ext>
            </a:extLst>
          </p:cNvPr>
          <p:cNvSpPr txBox="1"/>
          <p:nvPr/>
        </p:nvSpPr>
        <p:spPr>
          <a:xfrm>
            <a:off x="1743372" y="5830605"/>
            <a:ext cx="20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[4.4] : MOSSE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AACF7-C11C-4EBD-9D7E-01757B6A7F9E}"/>
              </a:ext>
            </a:extLst>
          </p:cNvPr>
          <p:cNvSpPr txBox="1"/>
          <p:nvPr/>
        </p:nvSpPr>
        <p:spPr>
          <a:xfrm>
            <a:off x="6323365" y="5830604"/>
            <a:ext cx="20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[4.5] : CSRT</a:t>
            </a:r>
          </a:p>
        </p:txBody>
      </p:sp>
    </p:spTree>
    <p:extLst>
      <p:ext uri="{BB962C8B-B14F-4D97-AF65-F5344CB8AC3E}">
        <p14:creationId xmlns:p14="http://schemas.microsoft.com/office/powerpoint/2010/main" val="1743580089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hape 84">
            <a:extLst>
              <a:ext uri="{FF2B5EF4-FFF2-40B4-BE49-F238E27FC236}">
                <a16:creationId xmlns:a16="http://schemas.microsoft.com/office/drawing/2014/main" id="{35BCC07D-666F-4B28-8EFE-28584C15C092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47369-6723-49A1-9D84-1FDE8D561921}"/>
              </a:ext>
            </a:extLst>
          </p:cNvPr>
          <p:cNvSpPr txBox="1"/>
          <p:nvPr/>
        </p:nvSpPr>
        <p:spPr>
          <a:xfrm>
            <a:off x="683580" y="1269507"/>
            <a:ext cx="652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Tracking with RGB Format and Depth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D8D9E-5876-4A87-9D77-AE14CC93B7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12" y="3498874"/>
            <a:ext cx="5486400" cy="16535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D84F2-DDD3-401E-8432-5C5526099026}"/>
              </a:ext>
            </a:extLst>
          </p:cNvPr>
          <p:cNvSpPr txBox="1"/>
          <p:nvPr/>
        </p:nvSpPr>
        <p:spPr>
          <a:xfrm>
            <a:off x="1025972" y="2004040"/>
            <a:ext cx="6036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Disparity Map and RBG image were merged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Red channel was changed with Disparity 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D481E-DAC0-40E7-ADAE-165286AC6C9C}"/>
              </a:ext>
            </a:extLst>
          </p:cNvPr>
          <p:cNvSpPr txBox="1"/>
          <p:nvPr/>
        </p:nvSpPr>
        <p:spPr>
          <a:xfrm>
            <a:off x="3539507" y="5335035"/>
            <a:ext cx="242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[4.6] : Disparity-GB Image</a:t>
            </a:r>
          </a:p>
        </p:txBody>
      </p:sp>
    </p:spTree>
    <p:extLst>
      <p:ext uri="{BB962C8B-B14F-4D97-AF65-F5344CB8AC3E}">
        <p14:creationId xmlns:p14="http://schemas.microsoft.com/office/powerpoint/2010/main" val="2372663062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hape 84">
            <a:extLst>
              <a:ext uri="{FF2B5EF4-FFF2-40B4-BE49-F238E27FC236}">
                <a16:creationId xmlns:a16="http://schemas.microsoft.com/office/drawing/2014/main" id="{35BCC07D-666F-4B28-8EFE-28584C15C092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BFA54-28F5-45F3-AF60-57121C78B2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8" y="1291812"/>
            <a:ext cx="3275749" cy="23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AD35C6-3CA1-45B3-BBDC-CAC6D0D68D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8" y="3764132"/>
            <a:ext cx="3275749" cy="218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5E71C-4ED1-446E-908B-52AB32054D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7" y="1291812"/>
            <a:ext cx="3275750" cy="219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545EFB-5B8C-41E0-A665-EBAB507E0AD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7" y="3490330"/>
            <a:ext cx="3275750" cy="2581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435090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hape 84">
            <a:extLst>
              <a:ext uri="{FF2B5EF4-FFF2-40B4-BE49-F238E27FC236}">
                <a16:creationId xmlns:a16="http://schemas.microsoft.com/office/drawing/2014/main" id="{35BCC07D-666F-4B28-8EFE-28584C15C092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6D8EB-40E9-497F-8F0F-B24CB45A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94482"/>
              </p:ext>
            </p:extLst>
          </p:nvPr>
        </p:nvGraphicFramePr>
        <p:xfrm>
          <a:off x="1618615" y="2569495"/>
          <a:ext cx="5906769" cy="1218504"/>
        </p:xfrm>
        <a:graphic>
          <a:graphicData uri="http://schemas.openxmlformats.org/drawingml/2006/table">
            <a:tbl>
              <a:tblPr firstRow="1" firstCol="1" bandRow="1">
                <a:tableStyleId>{942A0C9C-71C1-4A68-A142-8397E8FC1CC8}</a:tableStyleId>
              </a:tblPr>
              <a:tblGrid>
                <a:gridCol w="1968467">
                  <a:extLst>
                    <a:ext uri="{9D8B030D-6E8A-4147-A177-3AD203B41FA5}">
                      <a16:colId xmlns:a16="http://schemas.microsoft.com/office/drawing/2014/main" val="590989720"/>
                    </a:ext>
                  </a:extLst>
                </a:gridCol>
                <a:gridCol w="1969151">
                  <a:extLst>
                    <a:ext uri="{9D8B030D-6E8A-4147-A177-3AD203B41FA5}">
                      <a16:colId xmlns:a16="http://schemas.microsoft.com/office/drawing/2014/main" val="736108582"/>
                    </a:ext>
                  </a:extLst>
                </a:gridCol>
                <a:gridCol w="1969151">
                  <a:extLst>
                    <a:ext uri="{9D8B030D-6E8A-4147-A177-3AD203B41FA5}">
                      <a16:colId xmlns:a16="http://schemas.microsoft.com/office/drawing/2014/main" val="1403183269"/>
                    </a:ext>
                  </a:extLst>
                </a:gridCol>
              </a:tblGrid>
              <a:tr h="406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CSRT-RGB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CSRT-Depth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929006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Average distance in X axis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-212,2441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9,0140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551877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Average distance in Y axis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-12,6936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21,4357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030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317EA0-8F98-4A59-A7EB-A9A1AC3B3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13295"/>
              </p:ext>
            </p:extLst>
          </p:nvPr>
        </p:nvGraphicFramePr>
        <p:xfrm>
          <a:off x="1618614" y="4578901"/>
          <a:ext cx="5906770" cy="1069096"/>
        </p:xfrm>
        <a:graphic>
          <a:graphicData uri="http://schemas.openxmlformats.org/drawingml/2006/table">
            <a:tbl>
              <a:tblPr firstRow="1" firstCol="1" bandRow="1">
                <a:tableStyleId>{942A0C9C-71C1-4A68-A142-8397E8FC1CC8}</a:tableStyleId>
              </a:tblPr>
              <a:tblGrid>
                <a:gridCol w="1476367">
                  <a:extLst>
                    <a:ext uri="{9D8B030D-6E8A-4147-A177-3AD203B41FA5}">
                      <a16:colId xmlns:a16="http://schemas.microsoft.com/office/drawing/2014/main" val="3938474564"/>
                    </a:ext>
                  </a:extLst>
                </a:gridCol>
                <a:gridCol w="1476367">
                  <a:extLst>
                    <a:ext uri="{9D8B030D-6E8A-4147-A177-3AD203B41FA5}">
                      <a16:colId xmlns:a16="http://schemas.microsoft.com/office/drawing/2014/main" val="3437061387"/>
                    </a:ext>
                  </a:extLst>
                </a:gridCol>
                <a:gridCol w="1477018">
                  <a:extLst>
                    <a:ext uri="{9D8B030D-6E8A-4147-A177-3AD203B41FA5}">
                      <a16:colId xmlns:a16="http://schemas.microsoft.com/office/drawing/2014/main" val="259135223"/>
                    </a:ext>
                  </a:extLst>
                </a:gridCol>
                <a:gridCol w="1477018">
                  <a:extLst>
                    <a:ext uri="{9D8B030D-6E8A-4147-A177-3AD203B41FA5}">
                      <a16:colId xmlns:a16="http://schemas.microsoft.com/office/drawing/2014/main" val="868966819"/>
                    </a:ext>
                  </a:extLst>
                </a:gridCol>
              </a:tblGrid>
              <a:tr h="534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Van1 is desired object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CSRT-Grayscale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CSRT-RGB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CSRT-Depth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363944"/>
                  </a:ext>
                </a:extLst>
              </a:tr>
              <a:tr h="534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 number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    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6090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13F87E-BE4A-4648-AF2D-D1433C7FE231}"/>
              </a:ext>
            </a:extLst>
          </p:cNvPr>
          <p:cNvSpPr txBox="1"/>
          <p:nvPr/>
        </p:nvSpPr>
        <p:spPr>
          <a:xfrm>
            <a:off x="1402672" y="1278384"/>
            <a:ext cx="6427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Distance graph is not accurate to compare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frame number might be taken into account for more accurate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821B9-9E29-4BF8-8F89-62290CEE4141}"/>
              </a:ext>
            </a:extLst>
          </p:cNvPr>
          <p:cNvSpPr txBox="1"/>
          <p:nvPr/>
        </p:nvSpPr>
        <p:spPr>
          <a:xfrm>
            <a:off x="1816443" y="3878781"/>
            <a:ext cx="5569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[4.1] : Total average distance of CSRT-RGB and CSRT-Depth Tracking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BD8C3-2571-48BE-B532-05D93F4859C0}"/>
              </a:ext>
            </a:extLst>
          </p:cNvPr>
          <p:cNvSpPr txBox="1"/>
          <p:nvPr/>
        </p:nvSpPr>
        <p:spPr>
          <a:xfrm>
            <a:off x="1816443" y="5765077"/>
            <a:ext cx="51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[4.2] : The Frame numbers of trackers tracked objects successfully</a:t>
            </a:r>
          </a:p>
        </p:txBody>
      </p:sp>
    </p:spTree>
    <p:extLst>
      <p:ext uri="{BB962C8B-B14F-4D97-AF65-F5344CB8AC3E}">
        <p14:creationId xmlns:p14="http://schemas.microsoft.com/office/powerpoint/2010/main" val="1991470534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hape 84">
            <a:extLst>
              <a:ext uri="{FF2B5EF4-FFF2-40B4-BE49-F238E27FC236}">
                <a16:creationId xmlns:a16="http://schemas.microsoft.com/office/drawing/2014/main" id="{35BCC07D-666F-4B28-8EFE-28584C15C092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E266D-6010-419F-B65F-AAF0EE3DEA10}"/>
              </a:ext>
            </a:extLst>
          </p:cNvPr>
          <p:cNvSpPr txBox="1"/>
          <p:nvPr/>
        </p:nvSpPr>
        <p:spPr>
          <a:xfrm>
            <a:off x="1065319" y="1393794"/>
            <a:ext cx="77079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Depth information as 3</a:t>
            </a:r>
            <a:r>
              <a:rPr lang="en-US" sz="1600" baseline="30000" dirty="0"/>
              <a:t>rd</a:t>
            </a:r>
            <a:r>
              <a:rPr lang="en-US" sz="1600" dirty="0"/>
              <a:t>  channel in image format did not increase the accuracy of CSRT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It can be added as 4</a:t>
            </a:r>
            <a:r>
              <a:rPr lang="en-US" sz="1600" baseline="30000" dirty="0"/>
              <a:t>th </a:t>
            </a:r>
            <a:r>
              <a:rPr lang="en-US" sz="1600" dirty="0"/>
              <a:t>channel but CSRT algorithm in Open-CV  does not work with 4 channel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STIXEL code that was used in the project does not classify the bounding boxes. Therefore a better filtering technic is needed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ROS was used to simulate this project in 3D environment but that step could not be completed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17810-6DC2-434E-B3B9-15FD6EEEEA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3" y="4198861"/>
            <a:ext cx="3655529" cy="20352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9F223-DD73-4212-9D05-502E5A13BCBD}"/>
              </a:ext>
            </a:extLst>
          </p:cNvPr>
          <p:cNvSpPr txBox="1"/>
          <p:nvPr/>
        </p:nvSpPr>
        <p:spPr>
          <a:xfrm>
            <a:off x="5075955" y="4970243"/>
            <a:ext cx="22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[5.1] : ROS </a:t>
            </a:r>
            <a:r>
              <a:rPr lang="en-US" sz="1200" dirty="0" err="1"/>
              <a:t>Rviz</a:t>
            </a:r>
            <a:r>
              <a:rPr lang="en-US" sz="1200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159467459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7E6B59D-0057-4E11-9D58-76482F3F5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CE0F1CC-B3B0-4ED4-A43A-EB8B56013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Verdana" charset="0"/>
              <a:buChar char="»"/>
              <a:defRPr/>
            </a:pPr>
            <a:endParaRPr lang="en-US" altLang="x-none"/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B71B5F20-2788-4C3A-AD7F-FD54EA6C3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defRPr/>
            </a:pPr>
            <a:br>
              <a:rPr lang="de-DE" altLang="x-none" sz="900">
                <a:solidFill>
                  <a:schemeClr val="bg1"/>
                </a:solidFill>
              </a:rPr>
            </a:br>
            <a:r>
              <a:rPr lang="en-US" altLang="x-none" sz="900">
                <a:solidFill>
                  <a:schemeClr val="bg1"/>
                </a:solidFill>
              </a:rPr>
              <a:t>Hochschule Esslingen</a:t>
            </a:r>
          </a:p>
        </p:txBody>
      </p:sp>
      <p:pic>
        <p:nvPicPr>
          <p:cNvPr id="102405" name="Picture 4" descr="Related image">
            <a:extLst>
              <a:ext uri="{FF2B5EF4-FFF2-40B4-BE49-F238E27FC236}">
                <a16:creationId xmlns:a16="http://schemas.microsoft.com/office/drawing/2014/main" id="{AC195603-BAA4-4EC7-8957-0B436C89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6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250825" y="22225"/>
            <a:ext cx="6481762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lt2"/>
                </a:solidFill>
                <a:latin typeface="Calibri"/>
                <a:cs typeface="Calibri"/>
                <a:sym typeface="Calibri"/>
              </a:rPr>
              <a:t>Contents</a:t>
            </a:r>
            <a:endParaRPr lang="en-US" dirty="0"/>
          </a:p>
        </p:txBody>
      </p:sp>
      <p:sp>
        <p:nvSpPr>
          <p:cNvPr id="86" name="Shape 86"/>
          <p:cNvSpPr txBox="1"/>
          <p:nvPr/>
        </p:nvSpPr>
        <p:spPr>
          <a:xfrm>
            <a:off x="250825" y="1160462"/>
            <a:ext cx="6775450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193C"/>
              </a:buClr>
              <a:buSzPts val="2200"/>
              <a:buFont typeface="Calibri"/>
              <a:buNone/>
            </a:pPr>
            <a:endParaRPr dirty="0"/>
          </a:p>
        </p:txBody>
      </p:sp>
      <p:sp>
        <p:nvSpPr>
          <p:cNvPr id="87" name="Shape 87"/>
          <p:cNvSpPr txBox="1"/>
          <p:nvPr/>
        </p:nvSpPr>
        <p:spPr>
          <a:xfrm>
            <a:off x="463550" y="1697037"/>
            <a:ext cx="8429625" cy="455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Stereo Vision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STIXEL method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CSRT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Stereo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C6BB-8557-4630-A9D0-4EABCDC0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49" y="2121763"/>
            <a:ext cx="5566965" cy="40514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Buick Centurion of General Motors </a:t>
            </a:r>
            <a:r>
              <a:rPr lang="en-US" sz="1600" dirty="0" err="1">
                <a:solidFill>
                  <a:schemeClr val="tx1"/>
                </a:solidFill>
              </a:rPr>
              <a:t>Matarama’s</a:t>
            </a:r>
            <a:r>
              <a:rPr lang="en-US" sz="1600" dirty="0">
                <a:solidFill>
                  <a:schemeClr val="tx1"/>
                </a:solidFill>
              </a:rPr>
              <a:t> concept car was the first car that rear camera system was used in 1956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Driver assistance systems with camera</a:t>
            </a:r>
          </a:p>
          <a:p>
            <a:pPr marL="889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600" dirty="0">
                <a:solidFill>
                  <a:schemeClr val="tx1"/>
                </a:solidFill>
              </a:rPr>
              <a:t>-Active Park Assist</a:t>
            </a:r>
          </a:p>
          <a:p>
            <a:pPr marL="88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-Adaptive Cruise Control</a:t>
            </a:r>
          </a:p>
          <a:p>
            <a:pPr marL="88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-Forward Collision Warning</a:t>
            </a:r>
          </a:p>
          <a:p>
            <a:pPr marL="88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-Lane-Keep Assist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burak\AppData\Local\Microsoft\Windows\INetCache\Content.MSO\33E0F62E.tmp">
            <a:extLst>
              <a:ext uri="{FF2B5EF4-FFF2-40B4-BE49-F238E27FC236}">
                <a16:creationId xmlns:a16="http://schemas.microsoft.com/office/drawing/2014/main" id="{7D64BAF4-A3FC-495E-AC9F-C7764BF97E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114" y="1952708"/>
            <a:ext cx="2697480" cy="16992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6B6DB-79F3-4CB4-9DF4-A82652FEC512}"/>
              </a:ext>
            </a:extLst>
          </p:cNvPr>
          <p:cNvSpPr txBox="1"/>
          <p:nvPr/>
        </p:nvSpPr>
        <p:spPr>
          <a:xfrm>
            <a:off x="7147237" y="3719744"/>
            <a:ext cx="161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[1.1]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6EF61-BD46-417E-8E71-75466468E659}"/>
              </a:ext>
            </a:extLst>
          </p:cNvPr>
          <p:cNvSpPr txBox="1"/>
          <p:nvPr/>
        </p:nvSpPr>
        <p:spPr>
          <a:xfrm>
            <a:off x="639193" y="1491043"/>
            <a:ext cx="225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49A482-BFF7-4021-89FA-D716A6F61ED4}"/>
              </a:ext>
            </a:extLst>
          </p:cNvPr>
          <p:cNvSpPr/>
          <p:nvPr/>
        </p:nvSpPr>
        <p:spPr>
          <a:xfrm>
            <a:off x="165489" y="6446532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ts val="900"/>
            </a:pPr>
            <a:r>
              <a:rPr lang="en-US" sz="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04784735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Stereo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C6BB-8557-4630-A9D0-4EABCDC0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396" y="2201662"/>
            <a:ext cx="5956841" cy="3894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Cameras are passive sensors ( thermal camera etc.. exception)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Raw data needs to be processed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One camera is not enough to calculate depth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6B413-740F-460D-B173-6BDF223E57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33" y="1264263"/>
            <a:ext cx="2232660" cy="2458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7B49D-4A87-4D03-8273-2DEE840F2AAE}"/>
              </a:ext>
            </a:extLst>
          </p:cNvPr>
          <p:cNvSpPr txBox="1"/>
          <p:nvPr/>
        </p:nvSpPr>
        <p:spPr>
          <a:xfrm>
            <a:off x="6907540" y="3722983"/>
            <a:ext cx="161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[1.2]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98357-0527-45D0-92B6-A839008484CC}"/>
              </a:ext>
            </a:extLst>
          </p:cNvPr>
          <p:cNvSpPr txBox="1"/>
          <p:nvPr/>
        </p:nvSpPr>
        <p:spPr>
          <a:xfrm>
            <a:off x="550415" y="1513630"/>
            <a:ext cx="38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Basics of Stereo 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71AA0-DC24-4E69-B396-87685BDE2A32}"/>
              </a:ext>
            </a:extLst>
          </p:cNvPr>
          <p:cNvSpPr txBox="1"/>
          <p:nvPr/>
        </p:nvSpPr>
        <p:spPr>
          <a:xfrm>
            <a:off x="6676008" y="4208016"/>
            <a:ext cx="16143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 = optical center</a:t>
            </a:r>
          </a:p>
          <a:p>
            <a:r>
              <a:rPr lang="en-US" sz="1000" dirty="0"/>
              <a:t>π = image plane</a:t>
            </a:r>
          </a:p>
          <a:p>
            <a:r>
              <a:rPr lang="en-US" sz="1000" dirty="0"/>
              <a:t>P= object   </a:t>
            </a:r>
          </a:p>
          <a:p>
            <a:r>
              <a:rPr lang="en-US" sz="1000" dirty="0"/>
              <a:t>p = object image in camera’s image plane</a:t>
            </a:r>
          </a:p>
          <a:p>
            <a:r>
              <a:rPr lang="en-US" sz="1000" dirty="0"/>
              <a:t>Q= object   </a:t>
            </a:r>
          </a:p>
          <a:p>
            <a:r>
              <a:rPr lang="en-US" sz="1000" dirty="0"/>
              <a:t>q = object image in camera’s image plane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0BFE74-092E-45D9-9BC0-32EEDEE1B6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3" y="4192288"/>
            <a:ext cx="3301696" cy="2130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F4516-D1A7-4FF9-927A-87EC4F08C601}"/>
              </a:ext>
            </a:extLst>
          </p:cNvPr>
          <p:cNvSpPr txBox="1"/>
          <p:nvPr/>
        </p:nvSpPr>
        <p:spPr>
          <a:xfrm>
            <a:off x="4061087" y="5257608"/>
            <a:ext cx="161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[1.3]</a:t>
            </a:r>
          </a:p>
        </p:txBody>
      </p:sp>
      <p:sp>
        <p:nvSpPr>
          <p:cNvPr id="11" name="Shape 84">
            <a:extLst>
              <a:ext uri="{FF2B5EF4-FFF2-40B4-BE49-F238E27FC236}">
                <a16:creationId xmlns:a16="http://schemas.microsoft.com/office/drawing/2014/main" id="{0F6453DA-688C-46A6-9F20-E6A8E9BCCA6C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815531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Stereo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368A9-0AAF-4258-9065-3E2CCE01B697}"/>
              </a:ext>
            </a:extLst>
          </p:cNvPr>
          <p:cNvSpPr txBox="1"/>
          <p:nvPr/>
        </p:nvSpPr>
        <p:spPr>
          <a:xfrm>
            <a:off x="6747742" y="3662016"/>
            <a:ext cx="161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[1.5]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A1B6C-1C89-4B06-8A65-9C1101EFAB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0" y="1816357"/>
            <a:ext cx="2783840" cy="20643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42838-DE0E-4491-ADFE-ED076C5828F8}"/>
              </a:ext>
            </a:extLst>
          </p:cNvPr>
          <p:cNvSpPr txBox="1"/>
          <p:nvPr/>
        </p:nvSpPr>
        <p:spPr>
          <a:xfrm>
            <a:off x="1784002" y="3813667"/>
            <a:ext cx="161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[1.4]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CDC8AA-997C-46EA-AF3A-DC698F7101AE}"/>
                  </a:ext>
                </a:extLst>
              </p:cNvPr>
              <p:cNvSpPr txBox="1"/>
              <p:nvPr/>
            </p:nvSpPr>
            <p:spPr>
              <a:xfrm>
                <a:off x="1477857" y="4236606"/>
                <a:ext cx="1717706" cy="54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CDC8AA-997C-46EA-AF3A-DC698F71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57" y="4236606"/>
                <a:ext cx="1717706" cy="548227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5FC5EC-6195-4DD1-A870-96CF8E840D13}"/>
                  </a:ext>
                </a:extLst>
              </p:cNvPr>
              <p:cNvSpPr txBox="1"/>
              <p:nvPr/>
            </p:nvSpPr>
            <p:spPr>
              <a:xfrm>
                <a:off x="1544715" y="4933739"/>
                <a:ext cx="1251751" cy="4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𝑋𝑡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5FC5EC-6195-4DD1-A870-96CF8E84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15" y="4933739"/>
                <a:ext cx="1251751" cy="496931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2391A8F-39A0-4C98-BD60-146AB9E35DB2}"/>
              </a:ext>
            </a:extLst>
          </p:cNvPr>
          <p:cNvSpPr txBox="1"/>
          <p:nvPr/>
        </p:nvSpPr>
        <p:spPr>
          <a:xfrm>
            <a:off x="1544715" y="5661432"/>
            <a:ext cx="330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Xr-Xt</a:t>
            </a:r>
            <a:r>
              <a:rPr lang="en-US" dirty="0"/>
              <a:t> = </a:t>
            </a:r>
            <a:r>
              <a:rPr lang="en-US" b="1" dirty="0"/>
              <a:t>disparity 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8DF75-A438-42BE-998D-43CE597F004F}"/>
              </a:ext>
            </a:extLst>
          </p:cNvPr>
          <p:cNvSpPr txBox="1"/>
          <p:nvPr/>
        </p:nvSpPr>
        <p:spPr>
          <a:xfrm>
            <a:off x="3195563" y="4268472"/>
            <a:ext cx="73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299A1-B217-4AE8-AF59-937D527FF153}"/>
              </a:ext>
            </a:extLst>
          </p:cNvPr>
          <p:cNvSpPr txBox="1"/>
          <p:nvPr/>
        </p:nvSpPr>
        <p:spPr>
          <a:xfrm>
            <a:off x="2699893" y="5028315"/>
            <a:ext cx="73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3FE932-D0AC-4BD0-BDAC-97DE78E8E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163" y="2261025"/>
            <a:ext cx="3943837" cy="1285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E4F0B7-C6EB-4840-B827-23E6C2E04812}"/>
                  </a:ext>
                </a:extLst>
              </p:cNvPr>
              <p:cNvSpPr txBox="1"/>
              <p:nvPr/>
            </p:nvSpPr>
            <p:spPr>
              <a:xfrm>
                <a:off x="5281417" y="4236606"/>
                <a:ext cx="2504300" cy="59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E4F0B7-C6EB-4840-B827-23E6C2E04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417" y="4236606"/>
                <a:ext cx="2504300" cy="5965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08D2AF-5738-4D23-BC64-C862F3526275}"/>
              </a:ext>
            </a:extLst>
          </p:cNvPr>
          <p:cNvSpPr txBox="1"/>
          <p:nvPr/>
        </p:nvSpPr>
        <p:spPr>
          <a:xfrm>
            <a:off x="7039396" y="4310019"/>
            <a:ext cx="73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4929E8-8823-4AE7-B388-8F86406B3F2F}"/>
                  </a:ext>
                </a:extLst>
              </p:cNvPr>
              <p:cNvSpPr txBox="1"/>
              <p:nvPr/>
            </p:nvSpPr>
            <p:spPr>
              <a:xfrm>
                <a:off x="5534829" y="5028315"/>
                <a:ext cx="1997476" cy="59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4929E8-8823-4AE7-B388-8F86406B3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29" y="5028315"/>
                <a:ext cx="1997476" cy="5965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F3CBB5A-8014-4D3B-9464-465E0EDEAB56}"/>
              </a:ext>
            </a:extLst>
          </p:cNvPr>
          <p:cNvSpPr txBox="1"/>
          <p:nvPr/>
        </p:nvSpPr>
        <p:spPr>
          <a:xfrm>
            <a:off x="7009785" y="5122893"/>
            <a:ext cx="73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A624E-5320-42F9-8DA1-EB98985A0223}"/>
              </a:ext>
            </a:extLst>
          </p:cNvPr>
          <p:cNvSpPr txBox="1"/>
          <p:nvPr/>
        </p:nvSpPr>
        <p:spPr>
          <a:xfrm>
            <a:off x="1374559" y="1466275"/>
            <a:ext cx="253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Calculation of Depth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95E006-6C3E-42C4-8864-E4A41928183A}"/>
              </a:ext>
            </a:extLst>
          </p:cNvPr>
          <p:cNvSpPr txBox="1"/>
          <p:nvPr/>
        </p:nvSpPr>
        <p:spPr>
          <a:xfrm>
            <a:off x="5830882" y="1466275"/>
            <a:ext cx="253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2D to 3D</a:t>
            </a:r>
          </a:p>
        </p:txBody>
      </p:sp>
      <p:sp>
        <p:nvSpPr>
          <p:cNvPr id="20" name="Shape 84">
            <a:extLst>
              <a:ext uri="{FF2B5EF4-FFF2-40B4-BE49-F238E27FC236}">
                <a16:creationId xmlns:a16="http://schemas.microsoft.com/office/drawing/2014/main" id="{17AAE564-F801-4304-9B5E-20041E012FBB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89291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Stereo 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9CE47-B171-42BB-87AE-EDC1F4F1C3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0" y="3888691"/>
            <a:ext cx="4880176" cy="190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6701E-0080-42CD-AD2F-D049FD882C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0" y="1491719"/>
            <a:ext cx="4880176" cy="16953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851EB-13F6-4DBD-A7E3-F28CA846560F}"/>
              </a:ext>
            </a:extLst>
          </p:cNvPr>
          <p:cNvSpPr txBox="1"/>
          <p:nvPr/>
        </p:nvSpPr>
        <p:spPr>
          <a:xfrm>
            <a:off x="6762931" y="2216289"/>
            <a:ext cx="218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[1.6] : Disparity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DE8CF-0890-4999-A2E8-4D64C3149D50}"/>
              </a:ext>
            </a:extLst>
          </p:cNvPr>
          <p:cNvSpPr txBox="1"/>
          <p:nvPr/>
        </p:nvSpPr>
        <p:spPr>
          <a:xfrm>
            <a:off x="6762931" y="4717894"/>
            <a:ext cx="2022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[1.7]: Stereo Image</a:t>
            </a:r>
          </a:p>
        </p:txBody>
      </p:sp>
      <p:sp>
        <p:nvSpPr>
          <p:cNvPr id="10" name="Shape 84">
            <a:extLst>
              <a:ext uri="{FF2B5EF4-FFF2-40B4-BE49-F238E27FC236}">
                <a16:creationId xmlns:a16="http://schemas.microsoft.com/office/drawing/2014/main" id="{EAD3274F-181D-4816-937A-E851B5539A47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424845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Stereo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1E4D6-58CB-4567-8152-27C3C77D82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86" y="1408607"/>
            <a:ext cx="5080114" cy="202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2E27C-B295-43C9-AC18-18061A7934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86" y="3883804"/>
            <a:ext cx="5080114" cy="19303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7ACBF-0CDB-4DE1-84EA-CECA9DDCFCEC}"/>
              </a:ext>
            </a:extLst>
          </p:cNvPr>
          <p:cNvSpPr txBox="1"/>
          <p:nvPr/>
        </p:nvSpPr>
        <p:spPr>
          <a:xfrm>
            <a:off x="6434457" y="2271553"/>
            <a:ext cx="223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[1.8] : Disparity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5F7B4-04EB-4D9D-867B-0AFA37C1DFE8}"/>
              </a:ext>
            </a:extLst>
          </p:cNvPr>
          <p:cNvSpPr txBox="1"/>
          <p:nvPr/>
        </p:nvSpPr>
        <p:spPr>
          <a:xfrm>
            <a:off x="6434457" y="4602756"/>
            <a:ext cx="1892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[1.9] : Depth Map</a:t>
            </a:r>
          </a:p>
        </p:txBody>
      </p:sp>
      <p:sp>
        <p:nvSpPr>
          <p:cNvPr id="9" name="Shape 84">
            <a:extLst>
              <a:ext uri="{FF2B5EF4-FFF2-40B4-BE49-F238E27FC236}">
                <a16:creationId xmlns:a16="http://schemas.microsoft.com/office/drawing/2014/main" id="{7982679C-9368-456E-9662-03DAF610FDC8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50466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STIXEL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C6BB-8557-4630-A9D0-4EABCDC0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607" y="1411549"/>
            <a:ext cx="7253057" cy="20862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Stixel</a:t>
            </a:r>
            <a:r>
              <a:rPr lang="en-US" sz="1600" dirty="0"/>
              <a:t> was invented in 2009 by D. Pfeiffer et. al.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Stixel</a:t>
            </a:r>
            <a:r>
              <a:rPr lang="en-US" sz="1600" dirty="0"/>
              <a:t> is basically a stick made of pixels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Less number of calculation for disparity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EBD71-9CA1-4E79-B45D-93F20FBEF6D3}"/>
              </a:ext>
            </a:extLst>
          </p:cNvPr>
          <p:cNvSpPr txBox="1"/>
          <p:nvPr/>
        </p:nvSpPr>
        <p:spPr>
          <a:xfrm>
            <a:off x="3625601" y="5179689"/>
            <a:ext cx="1892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[2.1] : </a:t>
            </a:r>
            <a:r>
              <a:rPr lang="en-US" sz="1200" dirty="0" err="1"/>
              <a:t>Stixel</a:t>
            </a:r>
            <a:r>
              <a:rPr lang="en-US" sz="1200" dirty="0"/>
              <a:t> World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1BFE9-7711-44A1-89E2-65BD29071A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19" y="3312711"/>
            <a:ext cx="516636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4">
            <a:extLst>
              <a:ext uri="{FF2B5EF4-FFF2-40B4-BE49-F238E27FC236}">
                <a16:creationId xmlns:a16="http://schemas.microsoft.com/office/drawing/2014/main" id="{96788167-2ED2-464F-AFEB-389DE53B0665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4848966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7CC-D3F7-44FC-ADF5-E65C066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6" y="103691"/>
            <a:ext cx="6034272" cy="801832"/>
          </a:xfrm>
        </p:spPr>
        <p:txBody>
          <a:bodyPr/>
          <a:lstStyle/>
          <a:p>
            <a:r>
              <a:rPr lang="en-US" dirty="0"/>
              <a:t>STIXEL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E0A9D3-CB51-422C-808F-25421E3337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84" y="1281214"/>
            <a:ext cx="5919779" cy="237638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000DC21-1C2F-4381-91F9-74DB2839997F}"/>
              </a:ext>
            </a:extLst>
          </p:cNvPr>
          <p:cNvSpPr txBox="1"/>
          <p:nvPr/>
        </p:nvSpPr>
        <p:spPr>
          <a:xfrm>
            <a:off x="3847543" y="3657599"/>
            <a:ext cx="1892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[2.2] : </a:t>
            </a:r>
            <a:r>
              <a:rPr lang="en-US" sz="1200" dirty="0" err="1"/>
              <a:t>Stixel</a:t>
            </a:r>
            <a:r>
              <a:rPr lang="en-US" sz="1200" dirty="0"/>
              <a:t> Steps</a:t>
            </a:r>
          </a:p>
        </p:txBody>
      </p:sp>
      <p:sp>
        <p:nvSpPr>
          <p:cNvPr id="32" name="Shape 84">
            <a:extLst>
              <a:ext uri="{FF2B5EF4-FFF2-40B4-BE49-F238E27FC236}">
                <a16:creationId xmlns:a16="http://schemas.microsoft.com/office/drawing/2014/main" id="{853E012A-56E8-4785-BB30-873A5420B0AF}"/>
              </a:ext>
            </a:extLst>
          </p:cNvPr>
          <p:cNvSpPr txBox="1"/>
          <p:nvPr/>
        </p:nvSpPr>
        <p:spPr>
          <a:xfrm>
            <a:off x="250825" y="6438900"/>
            <a:ext cx="81375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en-US" sz="9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Hochschule Esslingen | 02.09.2019</a:t>
            </a:r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79794E-29B1-4CDE-9E03-AAB26320DA4F}"/>
              </a:ext>
            </a:extLst>
          </p:cNvPr>
          <p:cNvSpPr txBox="1"/>
          <p:nvPr/>
        </p:nvSpPr>
        <p:spPr>
          <a:xfrm>
            <a:off x="656948" y="4012707"/>
            <a:ext cx="8137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-SGM provides dense stereo image</a:t>
            </a:r>
          </a:p>
          <a:p>
            <a:endParaRPr lang="en-US" sz="1600" dirty="0"/>
          </a:p>
          <a:p>
            <a:r>
              <a:rPr lang="en-US" sz="1600" dirty="0"/>
              <a:t>-Occupancy Grid shows the potential obstacle in the environment</a:t>
            </a:r>
          </a:p>
          <a:p>
            <a:endParaRPr lang="en-US" sz="1600" dirty="0"/>
          </a:p>
          <a:p>
            <a:r>
              <a:rPr lang="en-US" sz="1600" dirty="0"/>
              <a:t>-Free-space area is calculated </a:t>
            </a:r>
          </a:p>
          <a:p>
            <a:endParaRPr lang="en-US" sz="1600" dirty="0"/>
          </a:p>
          <a:p>
            <a:r>
              <a:rPr lang="en-US" sz="1600" dirty="0"/>
              <a:t>-In height segmentation step, upper boundaries of obstacles are obtained </a:t>
            </a:r>
          </a:p>
        </p:txBody>
      </p:sp>
    </p:spTree>
    <p:extLst>
      <p:ext uri="{BB962C8B-B14F-4D97-AF65-F5344CB8AC3E}">
        <p14:creationId xmlns:p14="http://schemas.microsoft.com/office/powerpoint/2010/main" val="1559442613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1_HE_PPT_Master_2009">
  <a:themeElements>
    <a:clrScheme name="HE_PPT_Master_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_PPT_Master_2009">
  <a:themeElements>
    <a:clrScheme name="HE_PPT_Master_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932</Words>
  <Application>Microsoft Office PowerPoint</Application>
  <PresentationFormat>On-screen Show (4:3)</PresentationFormat>
  <Paragraphs>185</Paragraphs>
  <Slides>19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Verdana</vt:lpstr>
      <vt:lpstr>Wingdings</vt:lpstr>
      <vt:lpstr>1_HE_PPT_Master_2009</vt:lpstr>
      <vt:lpstr>HE_PPT_Master_2009</vt:lpstr>
      <vt:lpstr>Object Detection and Tracking Systems with Stereo Vision for Autonomous Driving</vt:lpstr>
      <vt:lpstr>PowerPoint Presentation</vt:lpstr>
      <vt:lpstr>Stereo Vision</vt:lpstr>
      <vt:lpstr>Stereo Vision</vt:lpstr>
      <vt:lpstr>Stereo Vision</vt:lpstr>
      <vt:lpstr>Stereo Vision</vt:lpstr>
      <vt:lpstr>Stereo Vision</vt:lpstr>
      <vt:lpstr>STIXEL</vt:lpstr>
      <vt:lpstr>STIXEL</vt:lpstr>
      <vt:lpstr>CSRT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4  ACTIVE AND PASSIVE SAFETY SYSTEMS</dc:title>
  <cp:lastModifiedBy>Burk Erdogan</cp:lastModifiedBy>
  <cp:revision>59</cp:revision>
  <dcterms:modified xsi:type="dcterms:W3CDTF">2019-09-02T07:33:11Z</dcterms:modified>
</cp:coreProperties>
</file>