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Başlık ve Alt Ana Başlık">
    <p:bg>
      <p:bgPr>
        <a:solidFill>
          <a:schemeClr val="accent6">
            <a:hueOff val="10811956"/>
            <a:satOff val="-58544"/>
            <a:lumOff val="-973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Metni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Başlık Metni</a:t>
            </a:r>
          </a:p>
        </p:txBody>
      </p:sp>
      <p:sp>
        <p:nvSpPr>
          <p:cNvPr id="12" name="Gövde Düzeyi Bir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3" name="Slayt Numarası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Ali Utku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-Ali Utku</a:t>
            </a:r>
          </a:p>
        </p:txBody>
      </p:sp>
      <p:sp>
        <p:nvSpPr>
          <p:cNvPr id="94" name="“Buraya bir alıntı yazın.”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“Buraya bir alıntı yazın.”</a:t>
            </a:r>
          </a:p>
        </p:txBody>
      </p:sp>
      <p:sp>
        <p:nvSpPr>
          <p:cNvPr id="95" name="Slayt Numarası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örüntü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ayt Numarası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oş">
    <p:bg>
      <p:bgPr>
        <a:solidFill>
          <a:schemeClr val="accent6">
            <a:hueOff val="10811956"/>
            <a:satOff val="-58544"/>
            <a:lumOff val="-973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ayt Numarası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ğraf - Yat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örüntü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Başlık Metni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Başlık Metni</a:t>
            </a:r>
          </a:p>
        </p:txBody>
      </p:sp>
      <p:sp>
        <p:nvSpPr>
          <p:cNvPr id="22" name="Gövde Düzeyi Bir…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23" name="Slayt Numarası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 - Or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şlık Metni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31" name="Slayt Numarası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ğraf - Düş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örüntü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Başlık Metni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Başlık Metni</a:t>
            </a:r>
          </a:p>
        </p:txBody>
      </p:sp>
      <p:sp>
        <p:nvSpPr>
          <p:cNvPr id="40" name="Gövde Düzeyi Bir…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1" name="Slayt Numarası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 - Ü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aşlık Metni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49" name="Slayt Numarası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 ve Mad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aşlık Metni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57" name="Gövde Düzeyi Bi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58" name="Slayt Numarası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, Maddeler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örüntü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Başlık Metni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67" name="Gövde Düzeyi Bir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68" name="Slayt Numarası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d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övde Düzeyi Bir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76" name="Slayt Numarası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ğraf - 3 Yukar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örüntü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Görüntü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Görüntü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ayt Numarası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Metni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Başlık Metni</a:t>
            </a:r>
          </a:p>
        </p:txBody>
      </p:sp>
      <p:sp>
        <p:nvSpPr>
          <p:cNvPr id="3" name="Gövde Düzeyi Bir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" name="Slayt Numarası"/>
          <p:cNvSpPr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play.google.com/store/apps/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URAK EREGAR"/>
          <p:cNvSpPr/>
          <p:nvPr>
            <p:ph type="subTitle" sz="quarter" idx="1"/>
          </p:nvPr>
        </p:nvSpPr>
        <p:spPr>
          <a:xfrm>
            <a:off x="1270000" y="5464175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BURAK EREGAR</a:t>
            </a:r>
          </a:p>
        </p:txBody>
      </p:sp>
      <p:pic>
        <p:nvPicPr>
          <p:cNvPr id="120" name="kotlin_logo.png" descr="kotlin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0" y="2830173"/>
            <a:ext cx="6190159" cy="137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101"/>
          <p:cNvSpPr/>
          <p:nvPr/>
        </p:nvSpPr>
        <p:spPr>
          <a:xfrm>
            <a:off x="7929930" y="2368550"/>
            <a:ext cx="3164740" cy="22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Ekran Resmi 2017-06-01 21.59.07.png" descr="Ekran Resmi 2017-06-01 21.59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9350" y="876300"/>
            <a:ext cx="5626100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Ekran Resmi 2017-06-01 21.56.21.png" descr="Ekran Resmi 2017-06-01 21.56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1450" y="958850"/>
            <a:ext cx="5041900" cy="783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Ekran Resmi 2017-06-01 21.57.54.png" descr="Ekran Resmi 2017-06-01 21.57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309" y="1740264"/>
            <a:ext cx="8868182" cy="6273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val x: Int = 1"/>
          <p:cNvSpPr/>
          <p:nvPr/>
        </p:nvSpPr>
        <p:spPr>
          <a:xfrm>
            <a:off x="968480" y="2953398"/>
            <a:ext cx="259117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x</a:t>
            </a:r>
            <a:r>
              <a:t>: Int = </a:t>
            </a:r>
            <a:r>
              <a:rPr>
                <a:solidFill>
                  <a:srgbClr val="6897BB"/>
                </a:solidFill>
              </a:rPr>
              <a:t>1</a:t>
            </a:r>
            <a:endParaRPr>
              <a:solidFill>
                <a:srgbClr val="6897BB"/>
              </a:solidFill>
            </a:endParaRPr>
          </a:p>
        </p:txBody>
      </p:sp>
      <p:sp>
        <p:nvSpPr>
          <p:cNvPr id="152" name="What does it look like?"/>
          <p:cNvSpPr/>
          <p:nvPr/>
        </p:nvSpPr>
        <p:spPr>
          <a:xfrm>
            <a:off x="3418832" y="750287"/>
            <a:ext cx="49152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does it look like?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al x: Int = 1"/>
          <p:cNvSpPr/>
          <p:nvPr/>
        </p:nvSpPr>
        <p:spPr>
          <a:xfrm>
            <a:off x="968480" y="2953398"/>
            <a:ext cx="259117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x</a:t>
            </a:r>
            <a:r>
              <a:t>: Int = </a:t>
            </a:r>
            <a:r>
              <a:rPr>
                <a:solidFill>
                  <a:srgbClr val="6897BB"/>
                </a:solidFill>
              </a:rPr>
              <a:t>1</a:t>
            </a:r>
            <a:endParaRPr>
              <a:solidFill>
                <a:srgbClr val="6897BB"/>
              </a:solidFill>
            </a:endParaRPr>
          </a:p>
        </p:txBody>
      </p:sp>
      <p:sp>
        <p:nvSpPr>
          <p:cNvPr id="155" name="Final"/>
          <p:cNvSpPr/>
          <p:nvPr/>
        </p:nvSpPr>
        <p:spPr>
          <a:xfrm>
            <a:off x="1438568" y="2025091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Final</a:t>
            </a:r>
          </a:p>
        </p:txBody>
      </p:sp>
      <p:sp>
        <p:nvSpPr>
          <p:cNvPr id="156" name="What does it look like?"/>
          <p:cNvSpPr/>
          <p:nvPr/>
        </p:nvSpPr>
        <p:spPr>
          <a:xfrm>
            <a:off x="3418832" y="750287"/>
            <a:ext cx="49152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does it look like?</a:t>
            </a:r>
          </a:p>
        </p:txBody>
      </p:sp>
      <p:sp>
        <p:nvSpPr>
          <p:cNvPr id="157" name="Şekil"/>
          <p:cNvSpPr/>
          <p:nvPr/>
        </p:nvSpPr>
        <p:spPr>
          <a:xfrm>
            <a:off x="3439984" y="3235830"/>
            <a:ext cx="386334" cy="37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68" h="18457" fill="norm" stroke="1" extrusionOk="0">
                <a:moveTo>
                  <a:pt x="378" y="7362"/>
                </a:moveTo>
                <a:cubicBezTo>
                  <a:pt x="1633" y="906"/>
                  <a:pt x="9490" y="-2133"/>
                  <a:pt x="15113" y="1662"/>
                </a:cubicBezTo>
                <a:cubicBezTo>
                  <a:pt x="21170" y="5750"/>
                  <a:pt x="20281" y="14560"/>
                  <a:pt x="13517" y="17473"/>
                </a:cubicBezTo>
                <a:cubicBezTo>
                  <a:pt x="9442" y="19467"/>
                  <a:pt x="4451" y="18350"/>
                  <a:pt x="1734" y="14835"/>
                </a:cubicBezTo>
                <a:cubicBezTo>
                  <a:pt x="72" y="12686"/>
                  <a:pt x="-430" y="9918"/>
                  <a:pt x="378" y="7362"/>
                </a:cubicBezTo>
                <a:close/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8" name="Çizgi"/>
          <p:cNvSpPr/>
          <p:nvPr/>
        </p:nvSpPr>
        <p:spPr>
          <a:xfrm>
            <a:off x="3758176" y="3567846"/>
            <a:ext cx="1270001" cy="127000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9" name="Semicolons are optional"/>
          <p:cNvSpPr/>
          <p:nvPr/>
        </p:nvSpPr>
        <p:spPr>
          <a:xfrm>
            <a:off x="4939365" y="4897154"/>
            <a:ext cx="42243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Semicolons are optional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al x: Int = 1"/>
          <p:cNvSpPr/>
          <p:nvPr/>
        </p:nvSpPr>
        <p:spPr>
          <a:xfrm>
            <a:off x="968480" y="2953398"/>
            <a:ext cx="259117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x</a:t>
            </a:r>
            <a:r>
              <a:t>: Int = </a:t>
            </a:r>
            <a:r>
              <a:rPr>
                <a:solidFill>
                  <a:srgbClr val="6897BB"/>
                </a:solidFill>
              </a:rPr>
              <a:t>1</a:t>
            </a:r>
            <a:endParaRPr>
              <a:solidFill>
                <a:srgbClr val="6897BB"/>
              </a:solidFill>
            </a:endParaRPr>
          </a:p>
        </p:txBody>
      </p:sp>
      <p:sp>
        <p:nvSpPr>
          <p:cNvPr id="162" name="What does it look like?"/>
          <p:cNvSpPr/>
          <p:nvPr/>
        </p:nvSpPr>
        <p:spPr>
          <a:xfrm>
            <a:off x="3418832" y="750287"/>
            <a:ext cx="49152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does it look like?</a:t>
            </a:r>
          </a:p>
        </p:txBody>
      </p:sp>
      <p:sp>
        <p:nvSpPr>
          <p:cNvPr id="163" name="Type is optional"/>
          <p:cNvSpPr/>
          <p:nvPr/>
        </p:nvSpPr>
        <p:spPr>
          <a:xfrm>
            <a:off x="2398382" y="1507203"/>
            <a:ext cx="1587318" cy="1400241"/>
          </a:xfrm>
          <a:prstGeom prst="wedgeEllipseCallout">
            <a:avLst>
              <a:gd name="adj1" fmla="val -49385"/>
              <a:gd name="adj2" fmla="val 61162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Type is optional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val x: Int = 1"/>
          <p:cNvSpPr/>
          <p:nvPr/>
        </p:nvSpPr>
        <p:spPr>
          <a:xfrm>
            <a:off x="968480" y="2953398"/>
            <a:ext cx="259117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x</a:t>
            </a:r>
            <a:r>
              <a:t>: Int = </a:t>
            </a:r>
            <a:r>
              <a:rPr>
                <a:solidFill>
                  <a:srgbClr val="6897BB"/>
                </a:solidFill>
              </a:rPr>
              <a:t>1</a:t>
            </a:r>
            <a:endParaRPr>
              <a:solidFill>
                <a:srgbClr val="6897BB"/>
              </a:solidFill>
            </a:endParaRPr>
          </a:p>
        </p:txBody>
      </p:sp>
      <p:sp>
        <p:nvSpPr>
          <p:cNvPr id="166" name="What does it look like?"/>
          <p:cNvSpPr/>
          <p:nvPr/>
        </p:nvSpPr>
        <p:spPr>
          <a:xfrm>
            <a:off x="3418832" y="750287"/>
            <a:ext cx="49152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does it look like?</a:t>
            </a:r>
          </a:p>
        </p:txBody>
      </p:sp>
      <p:sp>
        <p:nvSpPr>
          <p:cNvPr id="167" name="val y = 1"/>
          <p:cNvSpPr/>
          <p:nvPr/>
        </p:nvSpPr>
        <p:spPr>
          <a:xfrm>
            <a:off x="619022" y="3841715"/>
            <a:ext cx="259117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y</a:t>
            </a:r>
            <a:r>
              <a:t> = </a:t>
            </a:r>
            <a:r>
              <a:rPr>
                <a:solidFill>
                  <a:srgbClr val="6897BB"/>
                </a:solidFill>
              </a:rPr>
              <a:t>1</a:t>
            </a:r>
            <a:endParaRPr>
              <a:solidFill>
                <a:srgbClr val="6897B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val x: Int = 1"/>
          <p:cNvSpPr/>
          <p:nvPr/>
        </p:nvSpPr>
        <p:spPr>
          <a:xfrm>
            <a:off x="968480" y="2953398"/>
            <a:ext cx="259117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x</a:t>
            </a:r>
            <a:r>
              <a:t>: Int = </a:t>
            </a:r>
            <a:r>
              <a:rPr>
                <a:solidFill>
                  <a:srgbClr val="6897BB"/>
                </a:solidFill>
              </a:rPr>
              <a:t>1</a:t>
            </a:r>
            <a:endParaRPr>
              <a:solidFill>
                <a:srgbClr val="6897BB"/>
              </a:solidFill>
            </a:endParaRPr>
          </a:p>
        </p:txBody>
      </p:sp>
      <p:sp>
        <p:nvSpPr>
          <p:cNvPr id="170" name="What does it look like?"/>
          <p:cNvSpPr/>
          <p:nvPr/>
        </p:nvSpPr>
        <p:spPr>
          <a:xfrm>
            <a:off x="3418832" y="750287"/>
            <a:ext cx="49152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does it look like?</a:t>
            </a:r>
          </a:p>
        </p:txBody>
      </p:sp>
      <p:sp>
        <p:nvSpPr>
          <p:cNvPr id="171" name="val y = 1"/>
          <p:cNvSpPr/>
          <p:nvPr/>
        </p:nvSpPr>
        <p:spPr>
          <a:xfrm>
            <a:off x="619022" y="3841715"/>
            <a:ext cx="259117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y</a:t>
            </a:r>
            <a:r>
              <a:t> = </a:t>
            </a:r>
            <a:r>
              <a:rPr>
                <a:solidFill>
                  <a:srgbClr val="6897BB"/>
                </a:solidFill>
              </a:rPr>
              <a:t>1</a:t>
            </a:r>
            <a:endParaRPr>
              <a:solidFill>
                <a:srgbClr val="6897BB"/>
              </a:solidFill>
            </a:endParaRPr>
          </a:p>
        </p:txBody>
      </p:sp>
      <p:sp>
        <p:nvSpPr>
          <p:cNvPr id="172" name="var z: Int"/>
          <p:cNvSpPr/>
          <p:nvPr/>
        </p:nvSpPr>
        <p:spPr>
          <a:xfrm>
            <a:off x="608099" y="5912498"/>
            <a:ext cx="259117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z</a:t>
            </a:r>
            <a:r>
              <a:t>: Int</a:t>
            </a:r>
            <a:endParaRPr>
              <a:solidFill>
                <a:srgbClr val="6897BB"/>
              </a:solidFill>
            </a:endParaRPr>
          </a:p>
        </p:txBody>
      </p:sp>
      <p:sp>
        <p:nvSpPr>
          <p:cNvPr id="173" name="normal variable"/>
          <p:cNvSpPr/>
          <p:nvPr/>
        </p:nvSpPr>
        <p:spPr>
          <a:xfrm>
            <a:off x="1427645" y="4613581"/>
            <a:ext cx="1793529" cy="1071167"/>
          </a:xfrm>
          <a:prstGeom prst="wedgeEllipseCallout">
            <a:avLst>
              <a:gd name="adj1" fmla="val -49385"/>
              <a:gd name="adj2" fmla="val 66486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normal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does it look like?"/>
          <p:cNvSpPr/>
          <p:nvPr/>
        </p:nvSpPr>
        <p:spPr>
          <a:xfrm>
            <a:off x="3418832" y="750287"/>
            <a:ext cx="49152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does it look like?</a:t>
            </a:r>
          </a:p>
        </p:txBody>
      </p:sp>
      <p:sp>
        <p:nvSpPr>
          <p:cNvPr id="176" name="var z =   ArrayList&lt;Int&gt;()"/>
          <p:cNvSpPr/>
          <p:nvPr/>
        </p:nvSpPr>
        <p:spPr>
          <a:xfrm>
            <a:off x="595399" y="3575698"/>
            <a:ext cx="47907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z</a:t>
            </a:r>
            <a:r>
              <a:t> =   ArrayList&lt;Int&gt;()</a:t>
            </a:r>
            <a:endParaRPr>
              <a:solidFill>
                <a:srgbClr val="6897B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does it look like?"/>
          <p:cNvSpPr/>
          <p:nvPr/>
        </p:nvSpPr>
        <p:spPr>
          <a:xfrm>
            <a:off x="3418832" y="750287"/>
            <a:ext cx="49152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does it look like?</a:t>
            </a:r>
          </a:p>
        </p:txBody>
      </p:sp>
      <p:sp>
        <p:nvSpPr>
          <p:cNvPr id="179" name="var z =   ArrayList&lt;Int&gt;()"/>
          <p:cNvSpPr/>
          <p:nvPr/>
        </p:nvSpPr>
        <p:spPr>
          <a:xfrm>
            <a:off x="595399" y="3575698"/>
            <a:ext cx="47907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z</a:t>
            </a:r>
            <a:r>
              <a:t> =   ArrayList&lt;Int&gt;()</a:t>
            </a:r>
            <a:endParaRPr>
              <a:solidFill>
                <a:srgbClr val="6897BB"/>
              </a:solidFill>
            </a:endParaRPr>
          </a:p>
        </p:txBody>
      </p:sp>
      <p:sp>
        <p:nvSpPr>
          <p:cNvPr id="180" name="No need “new” attribute"/>
          <p:cNvSpPr/>
          <p:nvPr/>
        </p:nvSpPr>
        <p:spPr>
          <a:xfrm>
            <a:off x="2291245" y="2230645"/>
            <a:ext cx="3227785" cy="1231603"/>
          </a:xfrm>
          <a:prstGeom prst="wedgeEllipseCallout">
            <a:avLst>
              <a:gd name="adj1" fmla="val -49642"/>
              <a:gd name="adj2" fmla="val 65025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No need “new” 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* What can we do with Kotlin?…"/>
          <p:cNvSpPr/>
          <p:nvPr>
            <p:ph type="subTitle" idx="1"/>
          </p:nvPr>
        </p:nvSpPr>
        <p:spPr>
          <a:xfrm>
            <a:off x="1270000" y="3551956"/>
            <a:ext cx="10464800" cy="5342088"/>
          </a:xfrm>
          <a:prstGeom prst="rect">
            <a:avLst/>
          </a:prstGeom>
        </p:spPr>
        <p:txBody>
          <a:bodyPr/>
          <a:lstStyle/>
          <a:p>
            <a:pPr algn="l" defTabSz="578358">
              <a:defRPr sz="3168"/>
            </a:pPr>
          </a:p>
          <a:p>
            <a:pPr algn="l" defTabSz="578358">
              <a:defRPr sz="3168"/>
            </a:pPr>
            <a:r>
              <a:t>* What can we do with Kotlin?</a:t>
            </a:r>
          </a:p>
          <a:p>
            <a:pPr algn="l" defTabSz="578358">
              <a:defRPr sz="3168"/>
            </a:pPr>
            <a:r>
              <a:t>* History of Kotlin</a:t>
            </a:r>
          </a:p>
          <a:p>
            <a:pPr algn="l" defTabSz="578358">
              <a:defRPr sz="3168"/>
            </a:pPr>
            <a:r>
              <a:t>* Why Kotlin?</a:t>
            </a:r>
          </a:p>
          <a:p>
            <a:pPr algn="l" defTabSz="578358">
              <a:defRPr sz="3168"/>
            </a:pPr>
            <a:r>
              <a:t>* Is Kotlin Hard?</a:t>
            </a:r>
          </a:p>
          <a:p>
            <a:pPr algn="l" defTabSz="578358">
              <a:defRPr sz="3168"/>
            </a:pPr>
            <a:r>
              <a:t>* Kotlin &amp; Android Studio</a:t>
            </a:r>
          </a:p>
          <a:p>
            <a:pPr algn="l" defTabSz="578358">
              <a:defRPr sz="3168"/>
            </a:pPr>
            <a:r>
              <a:t>* Kotlin's Syntax</a:t>
            </a:r>
          </a:p>
          <a:p>
            <a:pPr algn="l" defTabSz="578358">
              <a:defRPr sz="3168"/>
            </a:pPr>
            <a:r>
              <a:t>* Kotlin's Features</a:t>
            </a:r>
          </a:p>
          <a:p>
            <a:pPr algn="l" defTabSz="578358">
              <a:defRPr sz="3168"/>
            </a:pPr>
            <a:r>
              <a:t>* Anko</a:t>
            </a:r>
          </a:p>
          <a:p>
            <a:pPr algn="l" defTabSz="578358">
              <a:defRPr sz="3168"/>
            </a:pPr>
          </a:p>
        </p:txBody>
      </p:sp>
      <p:pic>
        <p:nvPicPr>
          <p:cNvPr id="124" name="kotlin_logo.png" descr="kotlin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900" y="1077573"/>
            <a:ext cx="6190159" cy="137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101"/>
          <p:cNvSpPr/>
          <p:nvPr/>
        </p:nvSpPr>
        <p:spPr>
          <a:xfrm>
            <a:off x="7701330" y="615950"/>
            <a:ext cx="3164740" cy="22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What does it look like?"/>
          <p:cNvSpPr/>
          <p:nvPr/>
        </p:nvSpPr>
        <p:spPr>
          <a:xfrm>
            <a:off x="3418832" y="750287"/>
            <a:ext cx="49152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does it look like?</a:t>
            </a:r>
          </a:p>
        </p:txBody>
      </p:sp>
      <p:sp>
        <p:nvSpPr>
          <p:cNvPr id="183" name="var z =   ArrayList&lt;Int&gt;()"/>
          <p:cNvSpPr/>
          <p:nvPr/>
        </p:nvSpPr>
        <p:spPr>
          <a:xfrm>
            <a:off x="595399" y="3575698"/>
            <a:ext cx="47907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z</a:t>
            </a:r>
            <a:r>
              <a:t> =   ArrayList&lt;Int&gt;()</a:t>
            </a:r>
            <a:endParaRPr>
              <a:solidFill>
                <a:srgbClr val="6897BB"/>
              </a:solidFill>
            </a:endParaRPr>
          </a:p>
        </p:txBody>
      </p:sp>
      <p:sp>
        <p:nvSpPr>
          <p:cNvPr id="184" name="Instance of integer ArrayList"/>
          <p:cNvSpPr/>
          <p:nvPr/>
        </p:nvSpPr>
        <p:spPr>
          <a:xfrm>
            <a:off x="1554645" y="2217945"/>
            <a:ext cx="3227785" cy="1231603"/>
          </a:xfrm>
          <a:prstGeom prst="wedgeEllipseCallout">
            <a:avLst>
              <a:gd name="adj1" fmla="val -49642"/>
              <a:gd name="adj2" fmla="val 65025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Instance of integer ArrayList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at does it look like?"/>
          <p:cNvSpPr/>
          <p:nvPr/>
        </p:nvSpPr>
        <p:spPr>
          <a:xfrm>
            <a:off x="3418832" y="750287"/>
            <a:ext cx="49152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does it look like?</a:t>
            </a:r>
          </a:p>
        </p:txBody>
      </p:sp>
      <p:sp>
        <p:nvSpPr>
          <p:cNvPr id="187" name="fun printSum(x: Int, y: Int) {…"/>
          <p:cNvSpPr/>
          <p:nvPr/>
        </p:nvSpPr>
        <p:spPr>
          <a:xfrm>
            <a:off x="938299" y="3396676"/>
            <a:ext cx="7309693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printSum</a:t>
            </a:r>
            <a:r>
              <a:t>(x: Int</a:t>
            </a:r>
            <a:r>
              <a:rPr>
                <a:solidFill>
                  <a:srgbClr val="CC7831"/>
                </a:solidFill>
              </a:rPr>
              <a:t>, </a:t>
            </a:r>
            <a:r>
              <a:t>y: Int) {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i="1"/>
              <a:t>print</a:t>
            </a:r>
            <a:r>
              <a:t>(x + y)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getSum</a:t>
            </a:r>
            <a:r>
              <a:t>(x: Int</a:t>
            </a:r>
            <a:r>
              <a:rPr>
                <a:solidFill>
                  <a:srgbClr val="CC7831"/>
                </a:solidFill>
              </a:rPr>
              <a:t>, </a:t>
            </a:r>
            <a:r>
              <a:t>y: Int) : Int {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return </a:t>
            </a:r>
            <a:r>
              <a:rPr>
                <a:solidFill>
                  <a:srgbClr val="A9B7C6"/>
                </a:solidFill>
              </a:rPr>
              <a:t>x + y</a:t>
            </a:r>
            <a:endParaRPr>
              <a:solidFill>
                <a:srgbClr val="A9B7C6"/>
              </a:solidFill>
            </a:endParaR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 defTabSz="457200">
              <a:defRPr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88" name="void method"/>
          <p:cNvSpPr/>
          <p:nvPr/>
        </p:nvSpPr>
        <p:spPr>
          <a:xfrm>
            <a:off x="1760053" y="2089723"/>
            <a:ext cx="3227785" cy="1231603"/>
          </a:xfrm>
          <a:prstGeom prst="wedgeEllipseCallout">
            <a:avLst>
              <a:gd name="adj1" fmla="val -49642"/>
              <a:gd name="adj2" fmla="val 65025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void method</a:t>
            </a:r>
          </a:p>
        </p:txBody>
      </p:sp>
      <p:sp>
        <p:nvSpPr>
          <p:cNvPr id="189" name="return type"/>
          <p:cNvSpPr/>
          <p:nvPr/>
        </p:nvSpPr>
        <p:spPr>
          <a:xfrm>
            <a:off x="6332053" y="4134423"/>
            <a:ext cx="3227785" cy="1231603"/>
          </a:xfrm>
          <a:prstGeom prst="wedgeEllipseCallout">
            <a:avLst>
              <a:gd name="adj1" fmla="val -49642"/>
              <a:gd name="adj2" fmla="val 65025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return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KOTLIN FEATURES"/>
          <p:cNvSpPr/>
          <p:nvPr/>
        </p:nvSpPr>
        <p:spPr>
          <a:xfrm>
            <a:off x="1114907" y="4095749"/>
            <a:ext cx="10774986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/>
            </a:lvl1pPr>
          </a:lstStyle>
          <a:p>
            <a:pPr/>
            <a:r>
              <a:t>KOTLIN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tring Templates"/>
          <p:cNvSpPr/>
          <p:nvPr/>
        </p:nvSpPr>
        <p:spPr>
          <a:xfrm>
            <a:off x="4022564" y="750287"/>
            <a:ext cx="37077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Templates</a:t>
            </a:r>
          </a:p>
        </p:txBody>
      </p:sp>
      <p:sp>
        <p:nvSpPr>
          <p:cNvPr id="194" name="val packageName = &quot;com.facebook.katana&quot;…"/>
          <p:cNvSpPr/>
          <p:nvPr/>
        </p:nvSpPr>
        <p:spPr>
          <a:xfrm>
            <a:off x="442999" y="2654300"/>
            <a:ext cx="12118802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packageName </a:t>
            </a:r>
            <a:r>
              <a:rPr>
                <a:solidFill>
                  <a:srgbClr val="A9B7C6"/>
                </a:solidFill>
              </a:rPr>
              <a:t>= </a:t>
            </a:r>
            <a:r>
              <a:t>"com.facebook.katana"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language</a:t>
            </a:r>
            <a:r>
              <a:t> </a:t>
            </a:r>
            <a:r>
              <a:rPr>
                <a:solidFill>
                  <a:srgbClr val="A9B7C6"/>
                </a:solidFill>
              </a:rPr>
              <a:t>= </a:t>
            </a:r>
            <a:r>
              <a:t>"en"</a:t>
            </a:r>
            <a:endParaRPr>
              <a:solidFill>
                <a:srgbClr val="6A8759"/>
              </a:solidFill>
            </a:endParaR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googlePlayUrl </a:t>
            </a:r>
            <a:r>
              <a:rPr>
                <a:solidFill>
                  <a:srgbClr val="A9B7C6"/>
                </a:solidFill>
              </a:rPr>
              <a:t>= </a:t>
            </a:r>
            <a:r>
              <a:t>"</a:t>
            </a:r>
            <a:r>
              <a:rPr u="sng">
                <a:hlinkClick r:id="rId2" invalidUrl="" action="" tgtFrame="" tooltip="" history="1" highlightClick="0" endSnd="0"/>
              </a:rPr>
              <a:t>https://play.google.com/store/apps/</a:t>
            </a:r>
            <a:r>
              <a:t>   details?id=</a:t>
            </a:r>
            <a:r>
              <a:rPr>
                <a:solidFill>
                  <a:srgbClr val="CC7831"/>
                </a:solidFill>
              </a:rPr>
              <a:t>$</a:t>
            </a:r>
            <a:r>
              <a:rPr>
                <a:solidFill>
                  <a:srgbClr val="9876AA"/>
                </a:solidFill>
              </a:rPr>
              <a:t>packageName</a:t>
            </a:r>
            <a:r>
              <a:t>&amp;hl=</a:t>
            </a:r>
            <a:r>
              <a:rPr>
                <a:solidFill>
                  <a:srgbClr val="CC7831"/>
                </a:solidFill>
              </a:rPr>
              <a:t>$</a:t>
            </a:r>
            <a:r>
              <a:rPr>
                <a:solidFill>
                  <a:srgbClr val="9876AA"/>
                </a:solidFill>
              </a:rPr>
              <a:t>language</a:t>
            </a:r>
            <a:r>
              <a:t>"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tring Templates"/>
          <p:cNvSpPr/>
          <p:nvPr/>
        </p:nvSpPr>
        <p:spPr>
          <a:xfrm>
            <a:off x="4022564" y="750287"/>
            <a:ext cx="37077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Templates</a:t>
            </a:r>
          </a:p>
        </p:txBody>
      </p:sp>
      <p:sp>
        <p:nvSpPr>
          <p:cNvPr id="197" name="val packageName = &quot;com.facebook.katana&quot;…"/>
          <p:cNvSpPr/>
          <p:nvPr/>
        </p:nvSpPr>
        <p:spPr>
          <a:xfrm>
            <a:off x="442999" y="2654300"/>
            <a:ext cx="12118802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val </a:t>
            </a:r>
            <a:r>
              <a:rPr>
                <a:solidFill>
                  <a:srgbClr val="9876AA"/>
                </a:solidFill>
              </a:rPr>
              <a:t>packageName</a:t>
            </a:r>
            <a:r>
              <a:t> = "com.facebook.katana"</a:t>
            </a:r>
          </a:p>
          <a:p>
            <a:pPr algn="l">
              <a:defRPr b="1" sz="3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val </a:t>
            </a:r>
            <a:r>
              <a:rPr>
                <a:solidFill>
                  <a:srgbClr val="9876AA"/>
                </a:solidFill>
              </a:rPr>
              <a:t>language</a:t>
            </a:r>
            <a:r>
              <a:t> = "en"</a:t>
            </a:r>
          </a:p>
          <a:p>
            <a:pPr algn="l">
              <a:defRPr b="1" sz="3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val googlePlayUrl = “https://play.google.com/store/apps/details?id=</a:t>
            </a:r>
            <a:r>
              <a:rPr>
                <a:solidFill>
                  <a:srgbClr val="9876AA"/>
                </a:solidFill>
              </a:rPr>
              <a:t>$packageName</a:t>
            </a:r>
            <a:r>
              <a:t>&amp;hl=</a:t>
            </a:r>
            <a:r>
              <a:rPr>
                <a:solidFill>
                  <a:srgbClr val="9876AA"/>
                </a:solidFill>
              </a:rPr>
              <a:t>$language</a:t>
            </a:r>
            <a:r>
              <a:t>”</a:t>
            </a:r>
          </a:p>
          <a:p>
            <a:pPr algn="l">
              <a:defRPr b="1" sz="3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ambdas"/>
          <p:cNvSpPr/>
          <p:nvPr/>
        </p:nvSpPr>
        <p:spPr>
          <a:xfrm>
            <a:off x="4800274" y="750287"/>
            <a:ext cx="215232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Lambdas</a:t>
            </a:r>
          </a:p>
        </p:txBody>
      </p:sp>
      <p:sp>
        <p:nvSpPr>
          <p:cNvPr id="200" name="button.setOnClickListener(object : View.OnClickListener {…"/>
          <p:cNvSpPr/>
          <p:nvPr/>
        </p:nvSpPr>
        <p:spPr>
          <a:xfrm>
            <a:off x="442999" y="3136899"/>
            <a:ext cx="12118802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button.setOnClickListener(</a:t>
            </a:r>
            <a:r>
              <a:rPr>
                <a:solidFill>
                  <a:srgbClr val="CC7831"/>
                </a:solidFill>
              </a:rPr>
              <a:t>object </a:t>
            </a:r>
            <a:r>
              <a:t>: View.OnClickListener {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override fun </a:t>
            </a:r>
            <a:r>
              <a:rPr>
                <a:solidFill>
                  <a:srgbClr val="FFC66E"/>
                </a:solidFill>
              </a:rPr>
              <a:t>onClick</a:t>
            </a:r>
            <a:r>
              <a:rPr>
                <a:solidFill>
                  <a:srgbClr val="A9B7C6"/>
                </a:solidFill>
              </a:rPr>
              <a:t>(v: View?) {</a:t>
            </a:r>
            <a:endParaRPr>
              <a:solidFill>
                <a:srgbClr val="A9B7C6"/>
              </a:solidFill>
            </a:endParaR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//Button click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ambdas"/>
          <p:cNvSpPr/>
          <p:nvPr/>
        </p:nvSpPr>
        <p:spPr>
          <a:xfrm>
            <a:off x="4800274" y="750287"/>
            <a:ext cx="215232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Lambdas</a:t>
            </a:r>
          </a:p>
        </p:txBody>
      </p:sp>
      <p:sp>
        <p:nvSpPr>
          <p:cNvPr id="203" name="button.setOnClickListener { view -&gt;…"/>
          <p:cNvSpPr/>
          <p:nvPr/>
        </p:nvSpPr>
        <p:spPr>
          <a:xfrm>
            <a:off x="442999" y="3619499"/>
            <a:ext cx="12118802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button.setOnClickListener { view -&gt;</a:t>
            </a:r>
            <a:endParaRPr>
              <a:solidFill>
                <a:srgbClr val="A9B7C6"/>
              </a:solidFill>
            </a:endParaR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//Button click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    }</a:t>
            </a:r>
          </a:p>
        </p:txBody>
      </p:sp>
      <p:sp>
        <p:nvSpPr>
          <p:cNvPr id="204" name="Parameter is optional"/>
          <p:cNvSpPr/>
          <p:nvPr/>
        </p:nvSpPr>
        <p:spPr>
          <a:xfrm>
            <a:off x="5917207" y="1875045"/>
            <a:ext cx="3227786" cy="1231603"/>
          </a:xfrm>
          <a:prstGeom prst="wedgeEllipseCallout">
            <a:avLst>
              <a:gd name="adj1" fmla="val -32408"/>
              <a:gd name="adj2" fmla="val 129155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Parameter is optional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ambdas"/>
          <p:cNvSpPr/>
          <p:nvPr/>
        </p:nvSpPr>
        <p:spPr>
          <a:xfrm>
            <a:off x="4800274" y="750287"/>
            <a:ext cx="215232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Lambdas</a:t>
            </a:r>
          </a:p>
        </p:txBody>
      </p:sp>
      <p:sp>
        <p:nvSpPr>
          <p:cNvPr id="207" name="button.setOnClickListener {…"/>
          <p:cNvSpPr/>
          <p:nvPr/>
        </p:nvSpPr>
        <p:spPr>
          <a:xfrm>
            <a:off x="442999" y="3619499"/>
            <a:ext cx="12118802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button.setOnClickListener {</a:t>
            </a:r>
            <a:endParaRPr>
              <a:solidFill>
                <a:srgbClr val="A9B7C6"/>
              </a:solidFill>
            </a:endParaR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//Button click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ata Classes"/>
          <p:cNvSpPr/>
          <p:nvPr/>
        </p:nvSpPr>
        <p:spPr>
          <a:xfrm>
            <a:off x="4384514" y="750287"/>
            <a:ext cx="29838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Classes</a:t>
            </a:r>
          </a:p>
        </p:txBody>
      </p:sp>
      <p:sp>
        <p:nvSpPr>
          <p:cNvPr id="210" name="data class User(val name: String, val age: Int)"/>
          <p:cNvSpPr/>
          <p:nvPr/>
        </p:nvSpPr>
        <p:spPr>
          <a:xfrm>
            <a:off x="442999" y="3492500"/>
            <a:ext cx="1211880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data class </a:t>
            </a:r>
            <a:r>
              <a:rPr>
                <a:solidFill>
                  <a:srgbClr val="A9B7C6"/>
                </a:solidFill>
              </a:rPr>
              <a:t>User(</a:t>
            </a:r>
            <a:r>
              <a:t>val </a:t>
            </a:r>
            <a:r>
              <a:rPr>
                <a:solidFill>
                  <a:srgbClr val="9876AA"/>
                </a:solidFill>
              </a:rPr>
              <a:t>name</a:t>
            </a:r>
            <a:r>
              <a:rPr>
                <a:solidFill>
                  <a:srgbClr val="A9B7C6"/>
                </a:solidFill>
              </a:rPr>
              <a:t>: String</a:t>
            </a:r>
            <a:r>
              <a:t>, val </a:t>
            </a:r>
            <a:r>
              <a:rPr>
                <a:solidFill>
                  <a:srgbClr val="9876AA"/>
                </a:solidFill>
              </a:rPr>
              <a:t>age</a:t>
            </a:r>
            <a:r>
              <a:rPr>
                <a:solidFill>
                  <a:srgbClr val="A9B7C6"/>
                </a:solidFill>
              </a:rPr>
              <a:t>: Int)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211" name="Just add data"/>
          <p:cNvSpPr/>
          <p:nvPr/>
        </p:nvSpPr>
        <p:spPr>
          <a:xfrm>
            <a:off x="545108" y="1189245"/>
            <a:ext cx="3227785" cy="1231603"/>
          </a:xfrm>
          <a:prstGeom prst="wedgeEllipseCallout">
            <a:avLst>
              <a:gd name="adj1" fmla="val -32408"/>
              <a:gd name="adj2" fmla="val 129155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Just add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ata Classes"/>
          <p:cNvSpPr/>
          <p:nvPr/>
        </p:nvSpPr>
        <p:spPr>
          <a:xfrm>
            <a:off x="4384514" y="750287"/>
            <a:ext cx="29838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Classes</a:t>
            </a:r>
          </a:p>
        </p:txBody>
      </p:sp>
      <p:sp>
        <p:nvSpPr>
          <p:cNvPr id="214" name="data class User(val name: String, val age: Int)"/>
          <p:cNvSpPr/>
          <p:nvPr/>
        </p:nvSpPr>
        <p:spPr>
          <a:xfrm>
            <a:off x="442999" y="3492500"/>
            <a:ext cx="1211880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data class </a:t>
            </a:r>
            <a:r>
              <a:rPr>
                <a:solidFill>
                  <a:srgbClr val="A9B7C6"/>
                </a:solidFill>
              </a:rPr>
              <a:t>User(</a:t>
            </a:r>
            <a:r>
              <a:t>val </a:t>
            </a:r>
            <a:r>
              <a:rPr>
                <a:solidFill>
                  <a:srgbClr val="9876AA"/>
                </a:solidFill>
              </a:rPr>
              <a:t>name</a:t>
            </a:r>
            <a:r>
              <a:rPr>
                <a:solidFill>
                  <a:srgbClr val="A9B7C6"/>
                </a:solidFill>
              </a:rPr>
              <a:t>: String</a:t>
            </a:r>
            <a:r>
              <a:t>, val </a:t>
            </a:r>
            <a:r>
              <a:rPr>
                <a:solidFill>
                  <a:srgbClr val="9876AA"/>
                </a:solidFill>
              </a:rPr>
              <a:t>age</a:t>
            </a:r>
            <a:r>
              <a:rPr>
                <a:solidFill>
                  <a:srgbClr val="A9B7C6"/>
                </a:solidFill>
              </a:rPr>
              <a:t>: Int)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215" name="Just add data"/>
          <p:cNvSpPr/>
          <p:nvPr/>
        </p:nvSpPr>
        <p:spPr>
          <a:xfrm>
            <a:off x="545108" y="1189245"/>
            <a:ext cx="3227785" cy="1231603"/>
          </a:xfrm>
          <a:prstGeom prst="wedgeEllipseCallout">
            <a:avLst>
              <a:gd name="adj1" fmla="val -32408"/>
              <a:gd name="adj2" fmla="val 129155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Just add data</a:t>
            </a:r>
          </a:p>
        </p:txBody>
      </p:sp>
      <p:graphicFrame>
        <p:nvGraphicFramePr>
          <p:cNvPr id="216" name="Tablo"/>
          <p:cNvGraphicFramePr/>
          <p:nvPr/>
        </p:nvGraphicFramePr>
        <p:xfrm>
          <a:off x="3480549" y="4655929"/>
          <a:ext cx="4804471" cy="26783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2395884"/>
                <a:gridCol w="2395884"/>
              </a:tblGrid>
              <a:tr h="88853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Helvetica"/>
                        </a:rPr>
                        <a:t>Getter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Helvetica"/>
                        </a:rPr>
                        <a:t>Setter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8853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Equals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Hashcode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8853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toString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Copy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Ekran Resmi 2017-06-01 17.47.12.png" descr="Ekran Resmi 2017-06-01 17.47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3454400"/>
            <a:ext cx="8458200" cy="267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ata Classes"/>
          <p:cNvSpPr/>
          <p:nvPr/>
        </p:nvSpPr>
        <p:spPr>
          <a:xfrm>
            <a:off x="4384514" y="750287"/>
            <a:ext cx="29838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Classes</a:t>
            </a:r>
          </a:p>
        </p:txBody>
      </p:sp>
      <p:sp>
        <p:nvSpPr>
          <p:cNvPr id="219" name="data class User(val name: String, val age: Int)"/>
          <p:cNvSpPr/>
          <p:nvPr/>
        </p:nvSpPr>
        <p:spPr>
          <a:xfrm>
            <a:off x="442999" y="3492500"/>
            <a:ext cx="1211880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data class </a:t>
            </a:r>
            <a:r>
              <a:rPr>
                <a:solidFill>
                  <a:srgbClr val="A9B7C6"/>
                </a:solidFill>
              </a:rPr>
              <a:t>User(</a:t>
            </a:r>
            <a:r>
              <a:t>val </a:t>
            </a:r>
            <a:r>
              <a:rPr>
                <a:solidFill>
                  <a:srgbClr val="9876AA"/>
                </a:solidFill>
              </a:rPr>
              <a:t>name</a:t>
            </a:r>
            <a:r>
              <a:rPr>
                <a:solidFill>
                  <a:srgbClr val="A9B7C6"/>
                </a:solidFill>
              </a:rPr>
              <a:t>: String</a:t>
            </a:r>
            <a:r>
              <a:t>, val </a:t>
            </a:r>
            <a:r>
              <a:rPr>
                <a:solidFill>
                  <a:srgbClr val="9876AA"/>
                </a:solidFill>
              </a:rPr>
              <a:t>age</a:t>
            </a:r>
            <a:r>
              <a:rPr>
                <a:solidFill>
                  <a:srgbClr val="A9B7C6"/>
                </a:solidFill>
              </a:rPr>
              <a:t>: Int)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220" name="Just add data"/>
          <p:cNvSpPr/>
          <p:nvPr/>
        </p:nvSpPr>
        <p:spPr>
          <a:xfrm>
            <a:off x="545108" y="1189245"/>
            <a:ext cx="3227785" cy="1231603"/>
          </a:xfrm>
          <a:prstGeom prst="wedgeEllipseCallout">
            <a:avLst>
              <a:gd name="adj1" fmla="val -32408"/>
              <a:gd name="adj2" fmla="val 129155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Just add data</a:t>
            </a:r>
          </a:p>
        </p:txBody>
      </p:sp>
      <p:graphicFrame>
        <p:nvGraphicFramePr>
          <p:cNvPr id="221" name="Tablo"/>
          <p:cNvGraphicFramePr/>
          <p:nvPr/>
        </p:nvGraphicFramePr>
        <p:xfrm>
          <a:off x="3480549" y="4655929"/>
          <a:ext cx="4804471" cy="26783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2395884"/>
                <a:gridCol w="2395884"/>
              </a:tblGrid>
              <a:tr h="88853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Helvetica"/>
                        </a:rPr>
                        <a:t>Getter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Helvetica"/>
                        </a:rPr>
                        <a:t>Setter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8853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Equals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Hashcode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8853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toString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Copy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2" name="val user = User(&quot;Burak&quot;, 26)…"/>
          <p:cNvSpPr/>
          <p:nvPr/>
        </p:nvSpPr>
        <p:spPr>
          <a:xfrm>
            <a:off x="3302582" y="7759699"/>
            <a:ext cx="6399636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t>user = User(</a:t>
            </a:r>
            <a:r>
              <a:rPr>
                <a:solidFill>
                  <a:srgbClr val="6A8759"/>
                </a:solidFill>
              </a:rPr>
              <a:t>"Burak"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26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t>olderBurak = user.copy(</a:t>
            </a:r>
            <a:r>
              <a:rPr>
                <a:solidFill>
                  <a:srgbClr val="467CDA"/>
                </a:solidFill>
              </a:rPr>
              <a:t>age = </a:t>
            </a:r>
            <a:r>
              <a:rPr>
                <a:solidFill>
                  <a:srgbClr val="6897BB"/>
                </a:solidFill>
              </a:rPr>
              <a:t>55</a:t>
            </a:r>
            <a:r>
              <a:t>)</a:t>
            </a:r>
          </a:p>
        </p:txBody>
      </p:sp>
      <p:sp>
        <p:nvSpPr>
          <p:cNvPr id="223" name="Çift Ok"/>
          <p:cNvSpPr/>
          <p:nvPr/>
        </p:nvSpPr>
        <p:spPr>
          <a:xfrm rot="18030824">
            <a:off x="6138757" y="7540791"/>
            <a:ext cx="1092765" cy="370229"/>
          </a:xfrm>
          <a:prstGeom prst="leftRightArrow">
            <a:avLst>
              <a:gd name="adj1" fmla="val 32000"/>
              <a:gd name="adj2" fmla="val 86759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ingleton"/>
          <p:cNvSpPr/>
          <p:nvPr/>
        </p:nvSpPr>
        <p:spPr>
          <a:xfrm>
            <a:off x="4813546" y="750287"/>
            <a:ext cx="21257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Singleton</a:t>
            </a:r>
          </a:p>
        </p:txBody>
      </p:sp>
      <p:sp>
        <p:nvSpPr>
          <p:cNvPr id="226" name="object ThisIsASingleton {…"/>
          <p:cNvSpPr/>
          <p:nvPr/>
        </p:nvSpPr>
        <p:spPr>
          <a:xfrm>
            <a:off x="442999" y="3327399"/>
            <a:ext cx="12118802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object ThisIsASingleton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val companyName: String = "JetBrains"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mart Cast"/>
          <p:cNvSpPr/>
          <p:nvPr/>
        </p:nvSpPr>
        <p:spPr>
          <a:xfrm>
            <a:off x="4621712" y="750287"/>
            <a:ext cx="250944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Smart Cast</a:t>
            </a:r>
          </a:p>
        </p:txBody>
      </p:sp>
      <p:sp>
        <p:nvSpPr>
          <p:cNvPr id="229" name="fun demo(x: Any) {…"/>
          <p:cNvSpPr/>
          <p:nvPr/>
        </p:nvSpPr>
        <p:spPr>
          <a:xfrm>
            <a:off x="442999" y="3403600"/>
            <a:ext cx="12118802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demo</a:t>
            </a:r>
            <a:r>
              <a:t>(x: Any)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if </a:t>
            </a:r>
            <a:r>
              <a:t>(x </a:t>
            </a:r>
            <a:r>
              <a:rPr>
                <a:solidFill>
                  <a:srgbClr val="CC7831"/>
                </a:solidFill>
              </a:rPr>
              <a:t>is </a:t>
            </a:r>
            <a:r>
              <a:t>String)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A9B7C6"/>
                </a:solidFill>
              </a:rPr>
              <a:t>} </a:t>
            </a:r>
            <a:r>
              <a:rPr>
                <a:solidFill>
                  <a:srgbClr val="CC7831"/>
                </a:solidFill>
              </a:rPr>
              <a:t>else if</a:t>
            </a:r>
            <a:r>
              <a:t> (x </a:t>
            </a:r>
            <a:r>
              <a:rPr>
                <a:solidFill>
                  <a:srgbClr val="CC7831"/>
                </a:solidFill>
              </a:rPr>
              <a:t>is </a:t>
            </a:r>
            <a:r>
              <a:t>Int)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mart Cast"/>
          <p:cNvSpPr/>
          <p:nvPr/>
        </p:nvSpPr>
        <p:spPr>
          <a:xfrm>
            <a:off x="4621712" y="750287"/>
            <a:ext cx="250944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Smart Cast</a:t>
            </a:r>
          </a:p>
        </p:txBody>
      </p:sp>
      <p:sp>
        <p:nvSpPr>
          <p:cNvPr id="232" name="fun demo(x: Any) {…"/>
          <p:cNvSpPr/>
          <p:nvPr/>
        </p:nvSpPr>
        <p:spPr>
          <a:xfrm>
            <a:off x="442999" y="3403600"/>
            <a:ext cx="12118802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demo</a:t>
            </a:r>
            <a:r>
              <a:t>(x: Any)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if </a:t>
            </a:r>
            <a:r>
              <a:t>(x </a:t>
            </a:r>
            <a:r>
              <a:rPr>
                <a:solidFill>
                  <a:srgbClr val="CC7831"/>
                </a:solidFill>
              </a:rPr>
              <a:t>is </a:t>
            </a:r>
            <a:r>
              <a:t>String)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rPr i="1">
                <a:solidFill>
                  <a:srgbClr val="A9B7C6"/>
                </a:solidFill>
              </a:rPr>
              <a:t>print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A9B7C6"/>
                </a:solidFill>
              </a:rPr>
              <a:t>x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length</a:t>
            </a:r>
            <a:r>
              <a:rPr>
                <a:solidFill>
                  <a:srgbClr val="A9B7C6"/>
                </a:solidFill>
              </a:rPr>
              <a:t>) </a:t>
            </a:r>
            <a:r>
              <a:t>// x is automatically cast to String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A9B7C6"/>
                </a:solidFill>
              </a:rPr>
              <a:t>} </a:t>
            </a:r>
            <a:r>
              <a:rPr>
                <a:solidFill>
                  <a:srgbClr val="CC7831"/>
                </a:solidFill>
              </a:rPr>
              <a:t>else if</a:t>
            </a:r>
            <a:r>
              <a:t> (x </a:t>
            </a:r>
            <a:r>
              <a:rPr>
                <a:solidFill>
                  <a:srgbClr val="CC7831"/>
                </a:solidFill>
              </a:rPr>
              <a:t>is </a:t>
            </a:r>
            <a:r>
              <a:t>Int)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rPr i="1">
                <a:solidFill>
                  <a:srgbClr val="A9B7C6"/>
                </a:solidFill>
              </a:rPr>
              <a:t>print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A9B7C6"/>
                </a:solidFill>
              </a:rPr>
              <a:t>x</a:t>
            </a:r>
            <a:r>
              <a:rPr>
                <a:solidFill>
                  <a:srgbClr val="A9B7C6"/>
                </a:solidFill>
              </a:rPr>
              <a:t> * </a:t>
            </a:r>
            <a:r>
              <a:rPr>
                <a:solidFill>
                  <a:srgbClr val="A9B7C6"/>
                </a:solidFill>
              </a:rPr>
              <a:t>x</a:t>
            </a:r>
            <a:r>
              <a:rPr>
                <a:solidFill>
                  <a:srgbClr val="A9B7C6"/>
                </a:solidFill>
              </a:rPr>
              <a:t>) </a:t>
            </a:r>
            <a:r>
              <a:t>// x is automatically cast to Int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233" name="No need to cast it!"/>
          <p:cNvSpPr/>
          <p:nvPr/>
        </p:nvSpPr>
        <p:spPr>
          <a:xfrm>
            <a:off x="3843442" y="5977145"/>
            <a:ext cx="3227785" cy="1231603"/>
          </a:xfrm>
          <a:prstGeom prst="wedgeEllipseCallout">
            <a:avLst>
              <a:gd name="adj1" fmla="val -80378"/>
              <a:gd name="adj2" fmla="val -7731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No need to cast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Null Safety &amp; Elvis Operator"/>
          <p:cNvSpPr/>
          <p:nvPr/>
        </p:nvSpPr>
        <p:spPr>
          <a:xfrm>
            <a:off x="3468573" y="635987"/>
            <a:ext cx="60676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Null Safety &amp; Elvis Operator</a:t>
            </a:r>
          </a:p>
        </p:txBody>
      </p:sp>
      <p:sp>
        <p:nvSpPr>
          <p:cNvPr id="236" name="class City {…"/>
          <p:cNvSpPr/>
          <p:nvPr/>
        </p:nvSpPr>
        <p:spPr>
          <a:xfrm>
            <a:off x="442999" y="1727200"/>
            <a:ext cx="12118802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City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"img"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image</a:t>
            </a:r>
            <a:r>
              <a:t>: String?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"cityId"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cityId</a:t>
            </a:r>
            <a:r>
              <a:t>: Int?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"cityName"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cityName</a:t>
            </a:r>
            <a:r>
              <a:t>: String?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Null Safety &amp; Elvis Operator"/>
          <p:cNvSpPr/>
          <p:nvPr/>
        </p:nvSpPr>
        <p:spPr>
          <a:xfrm>
            <a:off x="3468573" y="635987"/>
            <a:ext cx="60676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Null Safety &amp; Elvis Operator</a:t>
            </a:r>
          </a:p>
        </p:txBody>
      </p:sp>
      <p:sp>
        <p:nvSpPr>
          <p:cNvPr id="239" name="class City {…"/>
          <p:cNvSpPr/>
          <p:nvPr/>
        </p:nvSpPr>
        <p:spPr>
          <a:xfrm>
            <a:off x="442999" y="1727200"/>
            <a:ext cx="12118802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City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"img"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image</a:t>
            </a:r>
            <a:r>
              <a:t>: String?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"cityId"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cityId</a:t>
            </a:r>
            <a:r>
              <a:t>: Int?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"cityName"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cityName</a:t>
            </a:r>
            <a:r>
              <a:t>: String?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0" name="var city = City()…"/>
          <p:cNvSpPr/>
          <p:nvPr/>
        </p:nvSpPr>
        <p:spPr>
          <a:xfrm>
            <a:off x="371363" y="7174512"/>
            <a:ext cx="7431163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var </a:t>
            </a:r>
            <a:r>
              <a:t>city = City()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t>l = city.</a:t>
            </a:r>
            <a:r>
              <a:rPr>
                <a:solidFill>
                  <a:srgbClr val="9876AA"/>
                </a:solidFill>
              </a:rPr>
              <a:t>cityName</a:t>
            </a:r>
            <a:r>
              <a:t>?.</a:t>
            </a:r>
            <a:r>
              <a:rPr>
                <a:solidFill>
                  <a:srgbClr val="9876AA"/>
                </a:solidFill>
              </a:rPr>
              <a:t>length </a:t>
            </a:r>
            <a:r>
              <a:t>?: 0</a:t>
            </a:r>
            <a:endParaRPr>
              <a:solidFill>
                <a:srgbClr val="6897BB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Null Safety &amp; Elvis Operator"/>
          <p:cNvSpPr/>
          <p:nvPr/>
        </p:nvSpPr>
        <p:spPr>
          <a:xfrm>
            <a:off x="3468573" y="635987"/>
            <a:ext cx="60676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Null Safety &amp; Elvis Operator</a:t>
            </a:r>
          </a:p>
        </p:txBody>
      </p:sp>
      <p:sp>
        <p:nvSpPr>
          <p:cNvPr id="243" name="class City {…"/>
          <p:cNvSpPr/>
          <p:nvPr/>
        </p:nvSpPr>
        <p:spPr>
          <a:xfrm>
            <a:off x="442999" y="1727200"/>
            <a:ext cx="12118802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City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"img"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image</a:t>
            </a:r>
            <a:r>
              <a:t>: String?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"cityId"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cityId</a:t>
            </a:r>
            <a:r>
              <a:t>: Int?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"cityName"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cityName</a:t>
            </a:r>
            <a:r>
              <a:t>: String?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" name="var city = City()…"/>
          <p:cNvSpPr/>
          <p:nvPr/>
        </p:nvSpPr>
        <p:spPr>
          <a:xfrm>
            <a:off x="371363" y="7174512"/>
            <a:ext cx="7431163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var </a:t>
            </a:r>
            <a:r>
              <a:t>city = City()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t>l = city.</a:t>
            </a:r>
            <a:r>
              <a:rPr>
                <a:solidFill>
                  <a:srgbClr val="9876AA"/>
                </a:solidFill>
              </a:rPr>
              <a:t>cityName</a:t>
            </a:r>
            <a:r>
              <a:t>?.</a:t>
            </a:r>
            <a:r>
              <a:rPr>
                <a:solidFill>
                  <a:srgbClr val="9876AA"/>
                </a:solidFill>
              </a:rPr>
              <a:t>length </a:t>
            </a:r>
            <a:r>
              <a:t>?: 0</a:t>
            </a:r>
            <a:endParaRPr>
              <a:solidFill>
                <a:srgbClr val="6897BB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" name="Null check"/>
          <p:cNvSpPr/>
          <p:nvPr/>
        </p:nvSpPr>
        <p:spPr>
          <a:xfrm>
            <a:off x="566842" y="8504445"/>
            <a:ext cx="3227785" cy="948036"/>
          </a:xfrm>
          <a:prstGeom prst="wedgeEllipseCallout">
            <a:avLst>
              <a:gd name="adj1" fmla="val 51977"/>
              <a:gd name="adj2" fmla="val -91193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Null check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Null Safety &amp; Elvis Operator"/>
          <p:cNvSpPr/>
          <p:nvPr/>
        </p:nvSpPr>
        <p:spPr>
          <a:xfrm>
            <a:off x="3468573" y="635987"/>
            <a:ext cx="60676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Null Safety &amp; Elvis Operator</a:t>
            </a:r>
          </a:p>
        </p:txBody>
      </p:sp>
      <p:sp>
        <p:nvSpPr>
          <p:cNvPr id="248" name="class City {…"/>
          <p:cNvSpPr/>
          <p:nvPr/>
        </p:nvSpPr>
        <p:spPr>
          <a:xfrm>
            <a:off x="442999" y="1727200"/>
            <a:ext cx="12118802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City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"img"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image</a:t>
            </a:r>
            <a:r>
              <a:t>: String?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"cityId"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cityId</a:t>
            </a:r>
            <a:r>
              <a:t>: Int?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@SerializedName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A8759"/>
                </a:solidFill>
              </a:rPr>
              <a:t>"cityName"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cityName</a:t>
            </a:r>
            <a:r>
              <a:t>: String? = </a:t>
            </a:r>
            <a:r>
              <a:rPr>
                <a:solidFill>
                  <a:srgbClr val="CC7831"/>
                </a:solidFill>
              </a:rPr>
              <a:t>null</a:t>
            </a:r>
            <a:endParaRPr>
              <a:solidFill>
                <a:srgbClr val="CC7831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" name="var city = City()…"/>
          <p:cNvSpPr/>
          <p:nvPr/>
        </p:nvSpPr>
        <p:spPr>
          <a:xfrm>
            <a:off x="371363" y="7174512"/>
            <a:ext cx="7431163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var </a:t>
            </a:r>
            <a:r>
              <a:t>city = City()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t>l = city.</a:t>
            </a:r>
            <a:r>
              <a:rPr>
                <a:solidFill>
                  <a:srgbClr val="9876AA"/>
                </a:solidFill>
              </a:rPr>
              <a:t>cityName</a:t>
            </a:r>
            <a:r>
              <a:t>?.</a:t>
            </a:r>
            <a:r>
              <a:rPr>
                <a:solidFill>
                  <a:srgbClr val="9876AA"/>
                </a:solidFill>
              </a:rPr>
              <a:t>length </a:t>
            </a:r>
            <a:r>
              <a:t>?: 0</a:t>
            </a:r>
            <a:endParaRPr>
              <a:solidFill>
                <a:srgbClr val="6897BB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" name="Null check"/>
          <p:cNvSpPr/>
          <p:nvPr/>
        </p:nvSpPr>
        <p:spPr>
          <a:xfrm>
            <a:off x="566842" y="8504445"/>
            <a:ext cx="3227785" cy="948036"/>
          </a:xfrm>
          <a:prstGeom prst="wedgeEllipseCallout">
            <a:avLst>
              <a:gd name="adj1" fmla="val 51977"/>
              <a:gd name="adj2" fmla="val -91193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Null check</a:t>
            </a:r>
          </a:p>
        </p:txBody>
      </p:sp>
      <p:sp>
        <p:nvSpPr>
          <p:cNvPr id="251" name="Elvis operator"/>
          <p:cNvSpPr/>
          <p:nvPr/>
        </p:nvSpPr>
        <p:spPr>
          <a:xfrm>
            <a:off x="4592742" y="8504445"/>
            <a:ext cx="3227785" cy="948036"/>
          </a:xfrm>
          <a:prstGeom prst="wedgeEllipseCallout">
            <a:avLst>
              <a:gd name="adj1" fmla="val -23426"/>
              <a:gd name="adj2" fmla="val -9671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Elvis operator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azy Property"/>
          <p:cNvSpPr/>
          <p:nvPr/>
        </p:nvSpPr>
        <p:spPr>
          <a:xfrm>
            <a:off x="4956911" y="373894"/>
            <a:ext cx="30909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Lazy Property</a:t>
            </a:r>
          </a:p>
        </p:txBody>
      </p:sp>
      <p:sp>
        <p:nvSpPr>
          <p:cNvPr id="254" name="val policyText = getString(R.string.policy_text)…"/>
          <p:cNvSpPr/>
          <p:nvPr/>
        </p:nvSpPr>
        <p:spPr>
          <a:xfrm>
            <a:off x="442999" y="2590799"/>
            <a:ext cx="12118802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policyText </a:t>
            </a:r>
            <a:r>
              <a:t>= getString(R.string.</a:t>
            </a:r>
            <a:r>
              <a:rPr i="1">
                <a:solidFill>
                  <a:srgbClr val="9876AA"/>
                </a:solidFill>
              </a:rPr>
              <a:t>policy_text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override fun </a:t>
            </a:r>
            <a:r>
              <a:rPr>
                <a:solidFill>
                  <a:srgbClr val="FFC66E"/>
                </a:solidFill>
              </a:rPr>
              <a:t>onCreate</a:t>
            </a:r>
            <a:r>
              <a:t>(savedInstanceState: Bundle?)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.onCreate(savedInstanceState)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i="1"/>
              <a:t>print</a:t>
            </a:r>
            <a:r>
              <a:t>(</a:t>
            </a:r>
            <a:r>
              <a:rPr>
                <a:solidFill>
                  <a:srgbClr val="9876AA"/>
                </a:solidFill>
              </a:rPr>
              <a:t>policyText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" name="Crash! Context required"/>
          <p:cNvSpPr/>
          <p:nvPr/>
        </p:nvSpPr>
        <p:spPr>
          <a:xfrm>
            <a:off x="4343130" y="1412043"/>
            <a:ext cx="3227785" cy="1425712"/>
          </a:xfrm>
          <a:prstGeom prst="wedgeEllipseCallout">
            <a:avLst>
              <a:gd name="adj1" fmla="val -52912"/>
              <a:gd name="adj2" fmla="val 7167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Crash! Context required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Lazy Property"/>
          <p:cNvSpPr/>
          <p:nvPr/>
        </p:nvSpPr>
        <p:spPr>
          <a:xfrm>
            <a:off x="4956911" y="573584"/>
            <a:ext cx="30909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Lazy Property</a:t>
            </a:r>
          </a:p>
        </p:txBody>
      </p:sp>
      <p:sp>
        <p:nvSpPr>
          <p:cNvPr id="258" name="val policyText by lazy { getString(R.string.policy_text) }…"/>
          <p:cNvSpPr/>
          <p:nvPr/>
        </p:nvSpPr>
        <p:spPr>
          <a:xfrm>
            <a:off x="442999" y="3942178"/>
            <a:ext cx="12118802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policyText </a:t>
            </a:r>
            <a:r>
              <a:rPr>
                <a:solidFill>
                  <a:srgbClr val="CC7831"/>
                </a:solidFill>
              </a:rPr>
              <a:t>by </a:t>
            </a:r>
            <a:r>
              <a:rPr i="1"/>
              <a:t>lazy </a:t>
            </a:r>
            <a:r>
              <a:t>{ </a:t>
            </a:r>
            <a:r>
              <a:t>getString(R.string.</a:t>
            </a:r>
            <a:r>
              <a:rPr i="1">
                <a:solidFill>
                  <a:srgbClr val="9876AA"/>
                </a:solidFill>
              </a:rPr>
              <a:t>policy_text</a:t>
            </a:r>
            <a:r>
              <a:t>) </a:t>
            </a: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override fun </a:t>
            </a:r>
            <a:r>
              <a:rPr>
                <a:solidFill>
                  <a:srgbClr val="FFC66E"/>
                </a:solidFill>
              </a:rPr>
              <a:t>onCreate</a:t>
            </a:r>
            <a:r>
              <a:t>(savedInstanceState: Bundle?)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.onCreate(savedInstanceState)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i="1"/>
              <a:t>print</a:t>
            </a:r>
            <a:r>
              <a:t>(</a:t>
            </a:r>
            <a:r>
              <a:rPr>
                <a:solidFill>
                  <a:srgbClr val="9876AA"/>
                </a:solidFill>
              </a:rPr>
              <a:t>policyText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" name="Won’t be executed, until first  call"/>
          <p:cNvSpPr/>
          <p:nvPr/>
        </p:nvSpPr>
        <p:spPr>
          <a:xfrm>
            <a:off x="4343130" y="2255421"/>
            <a:ext cx="3227785" cy="1425712"/>
          </a:xfrm>
          <a:prstGeom prst="wedgeEllipseCallout">
            <a:avLst>
              <a:gd name="adj1" fmla="val -52912"/>
              <a:gd name="adj2" fmla="val 7167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Won’t be executed, until first  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DeVdUyzDB9_SpTYa80yLAsk3Crj86yU4QrHO105w_vUyu9VKcCB2udMMVgO-Ls2m45nc0cV9RYlW-2SAay2MiHU964K72Td8_2Sf2G3rI5LBoRXgncQ8m9zZPSh0xWqJTuVTBzEI2g.png" descr="IDeVdUyzDB9_SpTYa80yLAsk3Crj86yU4QrHO105w_vUyu9VKcCB2udMMVgO-Ls2m45nc0cV9RYlW-2SAay2MiHU964K72Td8_2Sf2G3rI5LBoRXgncQ8m9zZPSh0xWqJTuVTBzEI2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097" y="2258051"/>
            <a:ext cx="12658606" cy="5237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Extension Functions"/>
          <p:cNvSpPr/>
          <p:nvPr/>
        </p:nvSpPr>
        <p:spPr>
          <a:xfrm>
            <a:off x="4285856" y="586064"/>
            <a:ext cx="4433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Extension Functions</a:t>
            </a:r>
          </a:p>
        </p:txBody>
      </p:sp>
      <p:sp>
        <p:nvSpPr>
          <p:cNvPr id="262" name="fun ImageView.loadImageFromUrl(url: String) {…"/>
          <p:cNvSpPr/>
          <p:nvPr/>
        </p:nvSpPr>
        <p:spPr>
          <a:xfrm>
            <a:off x="442999" y="3789826"/>
            <a:ext cx="12118802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A9B7C6"/>
                </a:solidFill>
              </a:rPr>
              <a:t>ImageView.</a:t>
            </a:r>
            <a:r>
              <a:t>loadImageFromUrl</a:t>
            </a:r>
            <a:r>
              <a:rPr>
                <a:solidFill>
                  <a:srgbClr val="A9B7C6"/>
                </a:solidFill>
              </a:rPr>
              <a:t>(url: String) {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Picasso.with(</a:t>
            </a:r>
            <a:r>
              <a:rPr i="1">
                <a:solidFill>
                  <a:srgbClr val="9876AA"/>
                </a:solidFill>
              </a:rPr>
              <a:t>context</a:t>
            </a:r>
            <a:r>
              <a:t>).load(url).into(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263" name="Extensions.kt"/>
          <p:cNvSpPr/>
          <p:nvPr/>
        </p:nvSpPr>
        <p:spPr>
          <a:xfrm>
            <a:off x="985845" y="1963346"/>
            <a:ext cx="3227785" cy="1425712"/>
          </a:xfrm>
          <a:prstGeom prst="wedgeEllipseCallout">
            <a:avLst>
              <a:gd name="adj1" fmla="val -52912"/>
              <a:gd name="adj2" fmla="val 7167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Extensions.kt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tension Functions"/>
          <p:cNvSpPr/>
          <p:nvPr/>
        </p:nvSpPr>
        <p:spPr>
          <a:xfrm>
            <a:off x="4285856" y="586064"/>
            <a:ext cx="4433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Extension Functions</a:t>
            </a:r>
          </a:p>
        </p:txBody>
      </p:sp>
      <p:sp>
        <p:nvSpPr>
          <p:cNvPr id="266" name="fun ImageView.loadImageFromUrl(url: String) {…"/>
          <p:cNvSpPr/>
          <p:nvPr/>
        </p:nvSpPr>
        <p:spPr>
          <a:xfrm>
            <a:off x="442999" y="3789826"/>
            <a:ext cx="12118802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A9B7C6"/>
                </a:solidFill>
              </a:rPr>
              <a:t>ImageView.</a:t>
            </a:r>
            <a:r>
              <a:t>loadImageFromUrl</a:t>
            </a:r>
            <a:r>
              <a:rPr>
                <a:solidFill>
                  <a:srgbClr val="A9B7C6"/>
                </a:solidFill>
              </a:rPr>
              <a:t>(url: String) {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Picasso.with(</a:t>
            </a:r>
            <a:r>
              <a:rPr i="1">
                <a:solidFill>
                  <a:srgbClr val="9876AA"/>
                </a:solidFill>
              </a:rPr>
              <a:t>context</a:t>
            </a:r>
            <a:r>
              <a:t>).load(url).into(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267" name="Extensions.kt"/>
          <p:cNvSpPr/>
          <p:nvPr/>
        </p:nvSpPr>
        <p:spPr>
          <a:xfrm>
            <a:off x="985845" y="1963346"/>
            <a:ext cx="3227785" cy="1425712"/>
          </a:xfrm>
          <a:prstGeom prst="wedgeEllipseCallout">
            <a:avLst>
              <a:gd name="adj1" fmla="val -52912"/>
              <a:gd name="adj2" fmla="val 7167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Extensions.kt</a:t>
            </a:r>
          </a:p>
        </p:txBody>
      </p:sp>
      <p:sp>
        <p:nvSpPr>
          <p:cNvPr id="268" name="imageView?.loadImageFromUrl(“http://…image.png”)"/>
          <p:cNvSpPr/>
          <p:nvPr/>
        </p:nvSpPr>
        <p:spPr>
          <a:xfrm>
            <a:off x="434144" y="6877842"/>
            <a:ext cx="921613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i="1">
                <a:solidFill>
                  <a:srgbClr val="9876AA"/>
                </a:solidFill>
              </a:rPr>
              <a:t>imageView</a:t>
            </a:r>
            <a:r>
              <a:t>?.loadImageFromUrl(</a:t>
            </a:r>
            <a:r>
              <a:rPr>
                <a:solidFill>
                  <a:srgbClr val="9876AA"/>
                </a:solidFill>
              </a:rPr>
              <a:t>“http://…image.png”</a:t>
            </a:r>
            <a:r>
              <a:t>)</a:t>
            </a:r>
          </a:p>
        </p:txBody>
      </p:sp>
      <p:sp>
        <p:nvSpPr>
          <p:cNvPr id="269" name="YourActivity.kt"/>
          <p:cNvSpPr/>
          <p:nvPr/>
        </p:nvSpPr>
        <p:spPr>
          <a:xfrm>
            <a:off x="3945944" y="5148096"/>
            <a:ext cx="3227785" cy="1425712"/>
          </a:xfrm>
          <a:prstGeom prst="wedgeEllipseCallout">
            <a:avLst>
              <a:gd name="adj1" fmla="val -52912"/>
              <a:gd name="adj2" fmla="val 7167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YourActivity.kt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orten Functions"/>
          <p:cNvSpPr/>
          <p:nvPr/>
        </p:nvSpPr>
        <p:spPr>
          <a:xfrm>
            <a:off x="4496028" y="586064"/>
            <a:ext cx="40127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Shorten Functions</a:t>
            </a:r>
          </a:p>
        </p:txBody>
      </p:sp>
      <p:sp>
        <p:nvSpPr>
          <p:cNvPr id="272" name="fun getSum(x: Int, y: Int) : Int {…"/>
          <p:cNvSpPr/>
          <p:nvPr/>
        </p:nvSpPr>
        <p:spPr>
          <a:xfrm>
            <a:off x="442999" y="3535826"/>
            <a:ext cx="12118802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getSum</a:t>
            </a:r>
            <a:r>
              <a:t>(x: Int</a:t>
            </a:r>
            <a:r>
              <a:rPr>
                <a:solidFill>
                  <a:srgbClr val="CC7831"/>
                </a:solidFill>
              </a:rPr>
              <a:t>, </a:t>
            </a:r>
            <a:r>
              <a:t>y: Int) : Int {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return </a:t>
            </a:r>
            <a:r>
              <a:rPr>
                <a:solidFill>
                  <a:srgbClr val="A9B7C6"/>
                </a:solidFill>
              </a:rPr>
              <a:t>x + y</a:t>
            </a:r>
            <a:endParaRPr>
              <a:solidFill>
                <a:srgbClr val="A9B7C6"/>
              </a:solidFill>
            </a:endParaR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 defTabSz="457200">
              <a:defRPr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orten Functions"/>
          <p:cNvSpPr/>
          <p:nvPr/>
        </p:nvSpPr>
        <p:spPr>
          <a:xfrm>
            <a:off x="4496028" y="586064"/>
            <a:ext cx="40127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Shorten Functions</a:t>
            </a:r>
          </a:p>
        </p:txBody>
      </p:sp>
      <p:sp>
        <p:nvSpPr>
          <p:cNvPr id="275" name="fun getSum(x: Int, y: Int) : Int {…"/>
          <p:cNvSpPr/>
          <p:nvPr/>
        </p:nvSpPr>
        <p:spPr>
          <a:xfrm>
            <a:off x="442999" y="3535826"/>
            <a:ext cx="12118802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BAFAE">
                    <a:alpha val="12074"/>
                  </a:srgbClr>
                </a:solidFill>
              </a:rPr>
              <a:t>fun getSum(x: Int, y: Int)</a:t>
            </a:r>
            <a:r>
              <a:t> 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:</a:t>
            </a:r>
            <a:r>
              <a:t> 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Int</a:t>
            </a:r>
            <a:r>
              <a:t> 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{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return</a:t>
            </a:r>
            <a:r>
              <a:t> </a:t>
            </a:r>
            <a:r>
              <a:rPr>
                <a:solidFill>
                  <a:srgbClr val="ABAFAE">
                    <a:alpha val="12074"/>
                  </a:srgbClr>
                </a:solidFill>
              </a:rPr>
              <a:t>x + y</a:t>
            </a:r>
            <a:endParaRPr>
              <a:solidFill>
                <a:schemeClr val="accent6">
                  <a:hueOff val="7068528"/>
                  <a:satOff val="-63217"/>
                  <a:lumOff val="21330"/>
                </a:schemeClr>
              </a:solidFill>
            </a:endParaRPr>
          </a:p>
          <a:p>
            <a:pPr algn="l">
              <a:defRPr b="1" sz="3200">
                <a:solidFill>
                  <a:schemeClr val="accent3">
                    <a:satOff val="-13807"/>
                    <a:lumOff val="19329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 defTabSz="457200">
              <a:defRPr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76" name="Redundant"/>
          <p:cNvSpPr/>
          <p:nvPr/>
        </p:nvSpPr>
        <p:spPr>
          <a:xfrm>
            <a:off x="6414912" y="5120941"/>
            <a:ext cx="3227785" cy="1425712"/>
          </a:xfrm>
          <a:prstGeom prst="wedgeEllipseCallout">
            <a:avLst>
              <a:gd name="adj1" fmla="val -64666"/>
              <a:gd name="adj2" fmla="val -6483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Redundant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orten Functions"/>
          <p:cNvSpPr/>
          <p:nvPr/>
        </p:nvSpPr>
        <p:spPr>
          <a:xfrm>
            <a:off x="4496028" y="586064"/>
            <a:ext cx="40127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Shorten Functions</a:t>
            </a:r>
          </a:p>
        </p:txBody>
      </p:sp>
      <p:sp>
        <p:nvSpPr>
          <p:cNvPr id="279" name="fun getSum(x: Int, y: Int) = x + y"/>
          <p:cNvSpPr/>
          <p:nvPr/>
        </p:nvSpPr>
        <p:spPr>
          <a:xfrm>
            <a:off x="442999" y="4107326"/>
            <a:ext cx="1211880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getSum</a:t>
            </a:r>
            <a:r>
              <a:t>(x: Int</a:t>
            </a:r>
            <a:r>
              <a:rPr>
                <a:solidFill>
                  <a:srgbClr val="CC7831"/>
                </a:solidFill>
              </a:rPr>
              <a:t>, </a:t>
            </a:r>
            <a:r>
              <a:t>y: Int) = x + y</a:t>
            </a:r>
          </a:p>
        </p:txBody>
      </p:sp>
      <p:sp>
        <p:nvSpPr>
          <p:cNvPr id="280" name="KOTLINIZED!"/>
          <p:cNvSpPr/>
          <p:nvPr/>
        </p:nvSpPr>
        <p:spPr>
          <a:xfrm>
            <a:off x="4964405" y="1875982"/>
            <a:ext cx="3227786" cy="1425712"/>
          </a:xfrm>
          <a:prstGeom prst="wedgeEllipseCallout">
            <a:avLst>
              <a:gd name="adj1" fmla="val -60447"/>
              <a:gd name="adj2" fmla="val 98072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KOTLINIZED!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Inline Functions"/>
          <p:cNvSpPr/>
          <p:nvPr/>
        </p:nvSpPr>
        <p:spPr>
          <a:xfrm>
            <a:off x="4755184" y="586064"/>
            <a:ext cx="34944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Inline Functions</a:t>
            </a:r>
          </a:p>
        </p:txBody>
      </p:sp>
      <p:sp>
        <p:nvSpPr>
          <p:cNvPr id="283" name="inline fun doSomething(f : () -&gt; Any){…"/>
          <p:cNvSpPr/>
          <p:nvPr/>
        </p:nvSpPr>
        <p:spPr>
          <a:xfrm>
            <a:off x="442999" y="2672226"/>
            <a:ext cx="12118802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inline fun </a:t>
            </a:r>
            <a:r>
              <a:rPr>
                <a:solidFill>
                  <a:srgbClr val="FFC66E"/>
                </a:solidFill>
              </a:rPr>
              <a:t>doSomething</a:t>
            </a:r>
            <a:r>
              <a:t>(f : () -&gt; Any){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 i="1"/>
              <a:t>println</a:t>
            </a:r>
            <a:r>
              <a:rPr>
                <a:solidFill>
                  <a:srgbClr val="A9B7C6"/>
                </a:solidFill>
              </a:rPr>
              <a:t>(</a:t>
            </a:r>
            <a:r>
              <a:t>"Doing something with the function"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f()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i="1"/>
              <a:t>println</a:t>
            </a:r>
            <a:r>
              <a:t>(</a:t>
            </a:r>
            <a:r>
              <a:rPr>
                <a:solidFill>
                  <a:srgbClr val="6A8759"/>
                </a:solidFill>
              </a:rPr>
              <a:t>"Done!"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 : Array&lt;String&gt;){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doSomething 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rPr i="1"/>
              <a:t>println</a:t>
            </a:r>
            <a:r>
              <a:rPr>
                <a:solidFill>
                  <a:srgbClr val="A9B7C6"/>
                </a:solidFill>
              </a:rPr>
              <a:t>(</a:t>
            </a:r>
            <a:r>
              <a:t>"I'm in the function now!"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}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284" name="// OUTPUT:…"/>
          <p:cNvSpPr/>
          <p:nvPr/>
        </p:nvSpPr>
        <p:spPr>
          <a:xfrm>
            <a:off x="630547" y="7162800"/>
            <a:ext cx="9707172" cy="14986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// OUTPUT: 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// Doing something with the function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// I'm in the function now!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// Done!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Let"/>
          <p:cNvSpPr/>
          <p:nvPr/>
        </p:nvSpPr>
        <p:spPr>
          <a:xfrm>
            <a:off x="6109842" y="586064"/>
            <a:ext cx="7851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</a:t>
            </a:r>
          </a:p>
        </p:txBody>
      </p:sp>
      <p:sp>
        <p:nvSpPr>
          <p:cNvPr id="287" name="fun showStrings(model: ComplexModel?) {…"/>
          <p:cNvSpPr/>
          <p:nvPr/>
        </p:nvSpPr>
        <p:spPr>
          <a:xfrm>
            <a:off x="97618" y="2646826"/>
            <a:ext cx="12809563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showStrings</a:t>
            </a:r>
            <a:r>
              <a:t>(model: ComplexModel?) {</a:t>
            </a:r>
          </a:p>
          <a:p>
            <a:pPr lvl="4"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showString(model?.innerModel?.innerModel2?.address?.</a:t>
            </a:r>
            <a:r>
              <a:rPr>
                <a:solidFill>
                  <a:srgbClr val="9876AA"/>
                </a:solidFill>
              </a:rPr>
              <a:t>street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showString(model?.innerModel?.innerModel2?.address?.</a:t>
            </a:r>
            <a:r>
              <a:rPr>
                <a:solidFill>
                  <a:srgbClr val="9876AA"/>
                </a:solidFill>
              </a:rPr>
              <a:t>zipCode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showString(model?.innerModel?.innerModel2?.address?.</a:t>
            </a:r>
            <a:r>
              <a:rPr>
                <a:solidFill>
                  <a:srgbClr val="9876AA"/>
                </a:solidFill>
              </a:rPr>
              <a:t>district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showString(model?.innerModel?.innerModel2?.address?.</a:t>
            </a:r>
            <a:r>
              <a:rPr>
                <a:solidFill>
                  <a:srgbClr val="9876AA"/>
                </a:solidFill>
              </a:rPr>
              <a:t>city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Let"/>
          <p:cNvSpPr/>
          <p:nvPr/>
        </p:nvSpPr>
        <p:spPr>
          <a:xfrm>
            <a:off x="6109842" y="586064"/>
            <a:ext cx="7851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</a:t>
            </a:r>
          </a:p>
        </p:txBody>
      </p:sp>
      <p:sp>
        <p:nvSpPr>
          <p:cNvPr id="290" name="fun showStrings(model: ComplexModel?) {…"/>
          <p:cNvSpPr/>
          <p:nvPr/>
        </p:nvSpPr>
        <p:spPr>
          <a:xfrm>
            <a:off x="442999" y="2278526"/>
            <a:ext cx="12118802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showStrings</a:t>
            </a:r>
            <a:r>
              <a:t>(model: ComplexModel?) 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model?.innerModel?.innerModel2?.address?.</a:t>
            </a:r>
            <a:r>
              <a:rPr i="1">
                <a:solidFill>
                  <a:srgbClr val="FFC66E"/>
                </a:solidFill>
              </a:rPr>
              <a:t>let </a:t>
            </a:r>
            <a:r>
              <a:t>{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t>showString(</a:t>
            </a:r>
            <a:r>
              <a:t>it</a:t>
            </a:r>
            <a:r>
              <a:t>.</a:t>
            </a:r>
            <a:r>
              <a:rPr>
                <a:solidFill>
                  <a:srgbClr val="9876AA"/>
                </a:solidFill>
              </a:rPr>
              <a:t>streetName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showString(</a:t>
            </a:r>
            <a:r>
              <a:t>it</a:t>
            </a:r>
            <a:r>
              <a:t>.</a:t>
            </a:r>
            <a:r>
              <a:rPr>
                <a:solidFill>
                  <a:srgbClr val="9876AA"/>
                </a:solidFill>
              </a:rPr>
              <a:t>zipCode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showString(</a:t>
            </a:r>
            <a:r>
              <a:t>it</a:t>
            </a:r>
            <a:r>
              <a:t>.</a:t>
            </a:r>
            <a:r>
              <a:rPr>
                <a:solidFill>
                  <a:srgbClr val="9876AA"/>
                </a:solidFill>
              </a:rPr>
              <a:t>district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showString(</a:t>
            </a:r>
            <a:r>
              <a:t>it</a:t>
            </a:r>
            <a:r>
              <a:t>.</a:t>
            </a:r>
            <a:r>
              <a:rPr>
                <a:solidFill>
                  <a:srgbClr val="9876AA"/>
                </a:solidFill>
              </a:rPr>
              <a:t>city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1" name="KOTLINIZED!"/>
          <p:cNvSpPr/>
          <p:nvPr/>
        </p:nvSpPr>
        <p:spPr>
          <a:xfrm>
            <a:off x="8190205" y="5076382"/>
            <a:ext cx="3227785" cy="1425712"/>
          </a:xfrm>
          <a:prstGeom prst="wedgeEllipseCallout">
            <a:avLst>
              <a:gd name="adj1" fmla="val -68088"/>
              <a:gd name="adj2" fmla="val -88182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KOTLINIZED!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With"/>
          <p:cNvSpPr/>
          <p:nvPr/>
        </p:nvSpPr>
        <p:spPr>
          <a:xfrm>
            <a:off x="5975921" y="586064"/>
            <a:ext cx="10529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With</a:t>
            </a:r>
          </a:p>
        </p:txBody>
      </p:sp>
      <p:sp>
        <p:nvSpPr>
          <p:cNvPr id="294" name="recyclerView.setHasFixedSize(true)…"/>
          <p:cNvSpPr/>
          <p:nvPr/>
        </p:nvSpPr>
        <p:spPr>
          <a:xfrm>
            <a:off x="270805" y="3561226"/>
            <a:ext cx="12463190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i="1">
                <a:solidFill>
                  <a:srgbClr val="9876AA"/>
                </a:solidFill>
              </a:rPr>
              <a:t>recyclerView</a:t>
            </a:r>
            <a:r>
              <a:t>.setHasFixedSize(</a:t>
            </a:r>
            <a:r>
              <a:rPr>
                <a:solidFill>
                  <a:srgbClr val="CC7831"/>
                </a:solidFill>
              </a:rPr>
              <a:t>true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i="1">
                <a:solidFill>
                  <a:srgbClr val="9876AA"/>
                </a:solidFill>
              </a:rPr>
              <a:t>recyclerView</a:t>
            </a:r>
            <a:r>
              <a:t>.addItemDecoration(createDecorator())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i="1">
                <a:solidFill>
                  <a:srgbClr val="9876AA"/>
                </a:solidFill>
              </a:rPr>
              <a:t>recyclerView</a:t>
            </a:r>
            <a:r>
              <a:t>.</a:t>
            </a:r>
            <a:r>
              <a:rPr i="1"/>
              <a:t>layoutManager</a:t>
            </a:r>
            <a:r>
              <a:rPr i="1">
                <a:solidFill>
                  <a:srgbClr val="9876AA"/>
                </a:solidFill>
              </a:rPr>
              <a:t> </a:t>
            </a:r>
            <a:r>
              <a:t>= LinearLayoutManager(</a:t>
            </a:r>
            <a:r>
              <a:rPr i="1">
                <a:solidFill>
                  <a:srgbClr val="9876AA"/>
                </a:solidFill>
              </a:rPr>
              <a:t>applicationContext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i="1">
                <a:solidFill>
                  <a:srgbClr val="9876AA"/>
                </a:solidFill>
              </a:rPr>
              <a:t>recyclerView</a:t>
            </a:r>
            <a:r>
              <a:rPr>
                <a:solidFill>
                  <a:srgbClr val="A9B7C6"/>
                </a:solidFill>
              </a:rPr>
              <a:t>.</a:t>
            </a:r>
            <a:r>
              <a:t>adapter </a:t>
            </a:r>
            <a:r>
              <a:rPr>
                <a:solidFill>
                  <a:srgbClr val="A9B7C6"/>
                </a:solidFill>
              </a:rPr>
              <a:t>= </a:t>
            </a:r>
            <a:r>
              <a:t>myAdapter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With"/>
          <p:cNvSpPr/>
          <p:nvPr/>
        </p:nvSpPr>
        <p:spPr>
          <a:xfrm>
            <a:off x="5975921" y="586064"/>
            <a:ext cx="10529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With</a:t>
            </a:r>
          </a:p>
        </p:txBody>
      </p:sp>
      <p:sp>
        <p:nvSpPr>
          <p:cNvPr id="297" name="with(recyclerView){…"/>
          <p:cNvSpPr/>
          <p:nvPr/>
        </p:nvSpPr>
        <p:spPr>
          <a:xfrm>
            <a:off x="74674" y="2697626"/>
            <a:ext cx="12855451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with</a:t>
            </a:r>
            <a:r>
              <a:rPr>
                <a:solidFill>
                  <a:srgbClr val="A9B7C6"/>
                </a:solidFill>
              </a:rPr>
              <a:t>(</a:t>
            </a:r>
            <a:r>
              <a:t>recyclerView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i="1">
                <a:solidFill>
                  <a:srgbClr val="9876AA"/>
                </a:solidFill>
              </a:rPr>
              <a:t>recyclerView</a:t>
            </a:r>
            <a:r>
              <a:t>.setHasFixedSize(</a:t>
            </a:r>
            <a:r>
              <a:rPr>
                <a:solidFill>
                  <a:srgbClr val="CC7831"/>
                </a:solidFill>
              </a:rPr>
              <a:t>true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i="1">
                <a:solidFill>
                  <a:srgbClr val="9876AA"/>
                </a:solidFill>
              </a:rPr>
              <a:t>recyclerView</a:t>
            </a:r>
            <a:r>
              <a:t>.addItemDecoration(createDecorator())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i="1">
                <a:solidFill>
                  <a:srgbClr val="9876AA"/>
                </a:solidFill>
              </a:rPr>
              <a:t>recyclerView</a:t>
            </a:r>
            <a:r>
              <a:t>.</a:t>
            </a:r>
            <a:r>
              <a:rPr i="1"/>
              <a:t>layoutManager</a:t>
            </a:r>
            <a:r>
              <a:rPr i="1">
                <a:solidFill>
                  <a:srgbClr val="9876AA"/>
                </a:solidFill>
              </a:rPr>
              <a:t> </a:t>
            </a:r>
            <a:r>
              <a:t>= LinearLayoutManager(</a:t>
            </a:r>
            <a:r>
              <a:rPr i="1">
                <a:solidFill>
                  <a:srgbClr val="9876AA"/>
                </a:solidFill>
              </a:rPr>
              <a:t>applicationContext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 i="1">
                <a:solidFill>
                  <a:srgbClr val="9876AA"/>
                </a:solidFill>
              </a:rPr>
              <a:t>recyclerView</a:t>
            </a:r>
            <a:r>
              <a:rPr>
                <a:solidFill>
                  <a:srgbClr val="A9B7C6"/>
                </a:solidFill>
              </a:rPr>
              <a:t>.</a:t>
            </a:r>
            <a:r>
              <a:t>adapter </a:t>
            </a:r>
            <a:r>
              <a:rPr>
                <a:solidFill>
                  <a:srgbClr val="A9B7C6"/>
                </a:solidFill>
              </a:rPr>
              <a:t>= </a:t>
            </a:r>
            <a:r>
              <a:t>myAdapter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" name="Redundant"/>
          <p:cNvSpPr/>
          <p:nvPr/>
        </p:nvSpPr>
        <p:spPr>
          <a:xfrm>
            <a:off x="2399005" y="5914582"/>
            <a:ext cx="3227786" cy="1425712"/>
          </a:xfrm>
          <a:prstGeom prst="wedgeEllipseCallout">
            <a:avLst>
              <a:gd name="adj1" fmla="val -64892"/>
              <a:gd name="adj2" fmla="val -8429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Redundant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Ekran Resmi 2017-06-04 23.23.13.png" descr="Ekran Resmi 2017-06-04 23.23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168" y="2523122"/>
            <a:ext cx="12202464" cy="5038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With"/>
          <p:cNvSpPr/>
          <p:nvPr/>
        </p:nvSpPr>
        <p:spPr>
          <a:xfrm>
            <a:off x="5975921" y="586064"/>
            <a:ext cx="10529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With</a:t>
            </a:r>
          </a:p>
        </p:txBody>
      </p:sp>
      <p:sp>
        <p:nvSpPr>
          <p:cNvPr id="301" name="with(recyclerView){…"/>
          <p:cNvSpPr/>
          <p:nvPr/>
        </p:nvSpPr>
        <p:spPr>
          <a:xfrm>
            <a:off x="74674" y="2697626"/>
            <a:ext cx="12855451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with</a:t>
            </a:r>
            <a:r>
              <a:rPr>
                <a:solidFill>
                  <a:srgbClr val="A9B7C6"/>
                </a:solidFill>
              </a:rPr>
              <a:t>(</a:t>
            </a:r>
            <a:r>
              <a:t>recyclerView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t>setHasFixedSize(</a:t>
            </a:r>
            <a:r>
              <a:rPr>
                <a:solidFill>
                  <a:srgbClr val="CC7831"/>
                </a:solidFill>
              </a:rPr>
              <a:t>true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addItemDecoration(createDecorator())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i="1"/>
              <a:t>layoutManager</a:t>
            </a:r>
            <a:r>
              <a:rPr i="1">
                <a:solidFill>
                  <a:srgbClr val="9876AA"/>
                </a:solidFill>
              </a:rPr>
              <a:t> </a:t>
            </a:r>
            <a:r>
              <a:t>= LinearLayoutManager(</a:t>
            </a:r>
            <a:r>
              <a:rPr i="1">
                <a:solidFill>
                  <a:srgbClr val="9876AA"/>
                </a:solidFill>
              </a:rPr>
              <a:t>applicationContext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adapter </a:t>
            </a:r>
            <a:r>
              <a:rPr>
                <a:solidFill>
                  <a:srgbClr val="A9B7C6"/>
                </a:solidFill>
              </a:rPr>
              <a:t>= </a:t>
            </a:r>
            <a:r>
              <a:t>myAdapter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" name="KOTLINIZED!"/>
          <p:cNvSpPr/>
          <p:nvPr/>
        </p:nvSpPr>
        <p:spPr>
          <a:xfrm>
            <a:off x="2310105" y="6181282"/>
            <a:ext cx="3227786" cy="1425712"/>
          </a:xfrm>
          <a:prstGeom prst="wedgeEllipseCallout">
            <a:avLst>
              <a:gd name="adj1" fmla="val -64892"/>
              <a:gd name="adj2" fmla="val -8429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KOTLINIZED!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ollections"/>
          <p:cNvSpPr/>
          <p:nvPr/>
        </p:nvSpPr>
        <p:spPr>
          <a:xfrm>
            <a:off x="5251780" y="586064"/>
            <a:ext cx="25012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Collections</a:t>
            </a:r>
          </a:p>
        </p:txBody>
      </p:sp>
      <p:sp>
        <p:nvSpPr>
          <p:cNvPr id="305" name="val numbers: MutableList&lt;Int&gt; = mutableListOf(1, 2, 3)…"/>
          <p:cNvSpPr/>
          <p:nvPr/>
        </p:nvSpPr>
        <p:spPr>
          <a:xfrm>
            <a:off x="834237" y="4394200"/>
            <a:ext cx="932519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t>numbers: MutableList&lt;Int&gt; = </a:t>
            </a:r>
            <a:r>
              <a:rPr i="1"/>
              <a:t>mutableListOf</a:t>
            </a:r>
            <a: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3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t>readOnlyView: List&lt;Int&gt; = listOf(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3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ollections"/>
          <p:cNvSpPr/>
          <p:nvPr/>
        </p:nvSpPr>
        <p:spPr>
          <a:xfrm>
            <a:off x="5251780" y="586064"/>
            <a:ext cx="25012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Collections</a:t>
            </a:r>
          </a:p>
        </p:txBody>
      </p:sp>
      <p:sp>
        <p:nvSpPr>
          <p:cNvPr id="308" name="mutableListOf(1, null, 2, null, 3, 4, 5, 6, 7, 8, 9)"/>
          <p:cNvSpPr/>
          <p:nvPr/>
        </p:nvSpPr>
        <p:spPr>
          <a:xfrm>
            <a:off x="834237" y="4178299"/>
            <a:ext cx="9325192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mutableListOf</a:t>
            </a:r>
            <a: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null,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 null, 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4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5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6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7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8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9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A9B7C6"/>
              </a:solidFill>
            </a:endParaRPr>
          </a:p>
        </p:txBody>
      </p:sp>
      <p:sp>
        <p:nvSpPr>
          <p:cNvPr id="309" name="1,null,2,null,3,4,5,6,7,8,9"/>
          <p:cNvSpPr/>
          <p:nvPr/>
        </p:nvSpPr>
        <p:spPr>
          <a:xfrm>
            <a:off x="643247" y="6946924"/>
            <a:ext cx="9707172" cy="1295352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</a:t>
            </a:r>
          </a:p>
          <a:p>
            <a:pPr algn="l"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    1,null,2,null,3,4,5,6,7,8,9</a:t>
            </a:r>
          </a:p>
          <a:p>
            <a: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ollections"/>
          <p:cNvSpPr/>
          <p:nvPr/>
        </p:nvSpPr>
        <p:spPr>
          <a:xfrm>
            <a:off x="5251780" y="586064"/>
            <a:ext cx="25012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Collections</a:t>
            </a:r>
          </a:p>
        </p:txBody>
      </p:sp>
      <p:sp>
        <p:nvSpPr>
          <p:cNvPr id="312" name="mutableListOf(1, null, 2, null, 3, 4, 5, 6, 7, 8, 9)…"/>
          <p:cNvSpPr/>
          <p:nvPr/>
        </p:nvSpPr>
        <p:spPr>
          <a:xfrm>
            <a:off x="834237" y="3962399"/>
            <a:ext cx="9325192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mutableListOf</a:t>
            </a:r>
            <a: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null,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 null, 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4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5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6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7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8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9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 .</a:t>
            </a:r>
            <a:r>
              <a:rPr i="1">
                <a:solidFill>
                  <a:srgbClr val="FFC66E"/>
                </a:solidFill>
              </a:rPr>
              <a:t>filterNotNull</a:t>
            </a:r>
            <a:r>
              <a:rPr>
                <a:solidFill>
                  <a:srgbClr val="A9B7C6"/>
                </a:solidFill>
              </a:rPr>
              <a:t>()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A9B7C6"/>
              </a:solidFill>
            </a:endParaRPr>
          </a:p>
        </p:txBody>
      </p:sp>
      <p:sp>
        <p:nvSpPr>
          <p:cNvPr id="313" name="1,2,3,4,5,6,7,8,9"/>
          <p:cNvSpPr/>
          <p:nvPr/>
        </p:nvSpPr>
        <p:spPr>
          <a:xfrm>
            <a:off x="643247" y="6946924"/>
            <a:ext cx="9707172" cy="1295352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</a:t>
            </a:r>
          </a:p>
          <a:p>
            <a:pPr algn="l"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    1,2,3,4,5,6,7,8,9</a:t>
            </a:r>
          </a:p>
          <a:p>
            <a: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ollections"/>
          <p:cNvSpPr/>
          <p:nvPr/>
        </p:nvSpPr>
        <p:spPr>
          <a:xfrm>
            <a:off x="5251780" y="586064"/>
            <a:ext cx="25012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Collections</a:t>
            </a:r>
          </a:p>
        </p:txBody>
      </p:sp>
      <p:sp>
        <p:nvSpPr>
          <p:cNvPr id="316" name="mutableListOf(1, null, 2, null, 3, 4, 5, 6, 7, 8, 9)…"/>
          <p:cNvSpPr/>
          <p:nvPr/>
        </p:nvSpPr>
        <p:spPr>
          <a:xfrm>
            <a:off x="834237" y="3746500"/>
            <a:ext cx="9325192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mutableListOf</a:t>
            </a:r>
            <a: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null,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 null, 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4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5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6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7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8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9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 .</a:t>
            </a:r>
            <a:r>
              <a:rPr i="1">
                <a:solidFill>
                  <a:srgbClr val="FFC66E"/>
                </a:solidFill>
              </a:rPr>
              <a:t>filterNotNull</a:t>
            </a:r>
            <a:r>
              <a:rPr>
                <a:solidFill>
                  <a:srgbClr val="A9B7C6"/>
                </a:solidFill>
              </a:rPr>
              <a:t>()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.</a:t>
            </a:r>
            <a:r>
              <a:rPr i="1">
                <a:solidFill>
                  <a:srgbClr val="FFC66E"/>
                </a:solidFill>
              </a:rPr>
              <a:t>filter </a:t>
            </a:r>
            <a:r>
              <a:t>{ it </a:t>
            </a:r>
            <a:r>
              <a:t>% </a:t>
            </a:r>
            <a:r>
              <a:rPr>
                <a:solidFill>
                  <a:srgbClr val="6897BB"/>
                </a:solidFill>
              </a:rPr>
              <a:t>2 </a:t>
            </a:r>
            <a:r>
              <a:t>== </a:t>
            </a:r>
            <a:r>
              <a:rPr>
                <a:solidFill>
                  <a:srgbClr val="6897BB"/>
                </a:solidFill>
              </a:rPr>
              <a:t>0 </a:t>
            </a: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A9B7C6"/>
              </a:solidFill>
            </a:endParaRPr>
          </a:p>
        </p:txBody>
      </p:sp>
      <p:sp>
        <p:nvSpPr>
          <p:cNvPr id="317" name="2,4,6,8"/>
          <p:cNvSpPr/>
          <p:nvPr/>
        </p:nvSpPr>
        <p:spPr>
          <a:xfrm>
            <a:off x="643247" y="6946924"/>
            <a:ext cx="9707172" cy="1295352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</a:t>
            </a:r>
          </a:p>
          <a:p>
            <a:pPr algn="l"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    2,4,6,8</a:t>
            </a:r>
          </a:p>
          <a:p>
            <a: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ollections"/>
          <p:cNvSpPr/>
          <p:nvPr/>
        </p:nvSpPr>
        <p:spPr>
          <a:xfrm>
            <a:off x="5251780" y="586064"/>
            <a:ext cx="25012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Collections</a:t>
            </a:r>
          </a:p>
        </p:txBody>
      </p:sp>
      <p:sp>
        <p:nvSpPr>
          <p:cNvPr id="320" name="mutableListOf(1, null, 2, null, 3, 4, 5, 6, 7, 8, 9)…"/>
          <p:cNvSpPr/>
          <p:nvPr/>
        </p:nvSpPr>
        <p:spPr>
          <a:xfrm>
            <a:off x="834237" y="3746500"/>
            <a:ext cx="9325192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mutableListOf</a:t>
            </a:r>
            <a: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null,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 null, 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4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5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6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7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8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9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 .</a:t>
            </a:r>
            <a:r>
              <a:rPr i="1">
                <a:solidFill>
                  <a:srgbClr val="FFC66E"/>
                </a:solidFill>
              </a:rPr>
              <a:t>filterNotNull</a:t>
            </a:r>
            <a:r>
              <a:rPr>
                <a:solidFill>
                  <a:srgbClr val="A9B7C6"/>
                </a:solidFill>
              </a:rPr>
              <a:t>()</a:t>
            </a: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.</a:t>
            </a:r>
            <a:r>
              <a:rPr i="1">
                <a:solidFill>
                  <a:srgbClr val="FFC66E"/>
                </a:solidFill>
              </a:rPr>
              <a:t>filter </a:t>
            </a:r>
            <a:r>
              <a:t>{ it </a:t>
            </a:r>
            <a:r>
              <a:t>% </a:t>
            </a:r>
            <a:r>
              <a:rPr>
                <a:solidFill>
                  <a:srgbClr val="6897BB"/>
                </a:solidFill>
              </a:rPr>
              <a:t>2 </a:t>
            </a:r>
            <a:r>
              <a:t>== </a:t>
            </a:r>
            <a:r>
              <a:rPr>
                <a:solidFill>
                  <a:srgbClr val="6897BB"/>
                </a:solidFill>
              </a:rPr>
              <a:t>0 </a:t>
            </a:r>
            <a:r>
              <a:t>}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rPr>
                <a:solidFill>
                  <a:srgbClr val="A9B7C6"/>
                </a:solidFill>
              </a:rPr>
              <a:t>.</a:t>
            </a:r>
            <a:r>
              <a:rPr i="1">
                <a:solidFill>
                  <a:srgbClr val="FFC66E"/>
                </a:solidFill>
              </a:rPr>
              <a:t>sortedDescending</a:t>
            </a:r>
            <a:r>
              <a:rPr>
                <a:solidFill>
                  <a:srgbClr val="A9B7C6"/>
                </a:solidFill>
              </a:rPr>
              <a:t>()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321" name="8,6,4,2"/>
          <p:cNvSpPr/>
          <p:nvPr/>
        </p:nvSpPr>
        <p:spPr>
          <a:xfrm>
            <a:off x="643247" y="6946924"/>
            <a:ext cx="9707172" cy="1295352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</a:t>
            </a:r>
          </a:p>
          <a:p>
            <a:pPr algn="l"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    8,6,4,2</a:t>
            </a:r>
          </a:p>
          <a:p>
            <a: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ollections"/>
          <p:cNvSpPr/>
          <p:nvPr/>
        </p:nvSpPr>
        <p:spPr>
          <a:xfrm>
            <a:off x="5251780" y="586064"/>
            <a:ext cx="25012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Collections</a:t>
            </a:r>
          </a:p>
        </p:txBody>
      </p:sp>
      <p:sp>
        <p:nvSpPr>
          <p:cNvPr id="324" name="val list = mutableListOf(1, 2, 3)…"/>
          <p:cNvSpPr/>
          <p:nvPr/>
        </p:nvSpPr>
        <p:spPr>
          <a:xfrm>
            <a:off x="834237" y="3746500"/>
            <a:ext cx="9325192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9876AA"/>
                </a:solidFill>
              </a:rPr>
              <a:t>list </a:t>
            </a:r>
            <a:r>
              <a:t>= </a:t>
            </a:r>
            <a:r>
              <a:t>mutableListOf</a:t>
            </a:r>
            <a: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3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A9B7C6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if </a:t>
            </a:r>
            <a:r>
              <a:t>(list.none { it &gt; </a:t>
            </a:r>
            <a:r>
              <a:rPr>
                <a:solidFill>
                  <a:srgbClr val="6897BB"/>
                </a:solidFill>
              </a:rPr>
              <a:t>6 </a:t>
            </a:r>
            <a:r>
              <a:t>}) println(</a:t>
            </a:r>
            <a:r>
              <a:rPr>
                <a:solidFill>
                  <a:srgbClr val="6A8759"/>
                </a:solidFill>
              </a:rPr>
              <a:t>"No items above 6"</a:t>
            </a:r>
            <a:r>
              <a:t>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A9B7C6"/>
              </a:solidFill>
            </a:endParaRPr>
          </a:p>
        </p:txBody>
      </p:sp>
      <p:sp>
        <p:nvSpPr>
          <p:cNvPr id="325" name="No items above 6"/>
          <p:cNvSpPr/>
          <p:nvPr/>
        </p:nvSpPr>
        <p:spPr>
          <a:xfrm>
            <a:off x="643247" y="6946924"/>
            <a:ext cx="9707172" cy="1295352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</a:t>
            </a:r>
          </a:p>
          <a:p>
            <a:pPr algn="l"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    No items above 6</a:t>
            </a:r>
          </a:p>
          <a:p>
            <a: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  <a:latin typeface="Geneva"/>
                <a:ea typeface="Geneva"/>
                <a:cs typeface="Geneva"/>
                <a:sym typeface="Geneva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ollections"/>
          <p:cNvSpPr/>
          <p:nvPr/>
        </p:nvSpPr>
        <p:spPr>
          <a:xfrm>
            <a:off x="5251780" y="586064"/>
            <a:ext cx="25012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Collections</a:t>
            </a:r>
          </a:p>
        </p:txBody>
      </p:sp>
      <p:graphicFrame>
        <p:nvGraphicFramePr>
          <p:cNvPr id="328" name="Tablo"/>
          <p:cNvGraphicFramePr/>
          <p:nvPr/>
        </p:nvGraphicFramePr>
        <p:xfrm>
          <a:off x="1276350" y="1681860"/>
          <a:ext cx="10464800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26050"/>
                <a:gridCol w="5226050"/>
              </a:tblGrid>
              <a:tr h="720090"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getOrElse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groupBy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0090"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find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map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0090"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filter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mapNotNull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0090"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filterNot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all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0090"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filterNotNull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any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0090"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flatMap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maxBy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0090"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take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minBy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0090"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takeLast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minWith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0090"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sortBy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sumBy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0090"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sortByDescending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1"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zip</a:t>
                      </a:r>
                      <a:r>
                        <a:rPr>
                          <a:solidFill>
                            <a:srgbClr val="E0E2E4"/>
                          </a:solidFill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Kotlin Android Extension Plugin"/>
          <p:cNvSpPr/>
          <p:nvPr/>
        </p:nvSpPr>
        <p:spPr>
          <a:xfrm>
            <a:off x="1939696" y="3365499"/>
            <a:ext cx="9125408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/>
            </a:lvl1pPr>
          </a:lstStyle>
          <a:p>
            <a:pPr/>
            <a:r>
              <a:t>Kotlin Android Extension Plugin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Kotlin Android Extension Plugin"/>
          <p:cNvSpPr/>
          <p:nvPr/>
        </p:nvSpPr>
        <p:spPr>
          <a:xfrm>
            <a:off x="3070428" y="586064"/>
            <a:ext cx="68639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Kotlin Android Extension Plugin</a:t>
            </a:r>
          </a:p>
        </p:txBody>
      </p:sp>
      <p:sp>
        <p:nvSpPr>
          <p:cNvPr id="333" name="apply plugin: 'kotlin-android-extensions'"/>
          <p:cNvSpPr/>
          <p:nvPr/>
        </p:nvSpPr>
        <p:spPr>
          <a:xfrm>
            <a:off x="834237" y="4394200"/>
            <a:ext cx="932519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apply </a:t>
            </a:r>
            <a:r>
              <a:t>plugin</a:t>
            </a:r>
            <a:r>
              <a:rPr>
                <a:solidFill>
                  <a:srgbClr val="A9B7C6"/>
                </a:solidFill>
              </a:rPr>
              <a:t>: </a:t>
            </a:r>
            <a:r>
              <a:t>'kotlin-android-extensions'</a:t>
            </a:r>
          </a:p>
        </p:txBody>
      </p:sp>
      <p:sp>
        <p:nvSpPr>
          <p:cNvPr id="334" name="app.gradle"/>
          <p:cNvSpPr/>
          <p:nvPr/>
        </p:nvSpPr>
        <p:spPr>
          <a:xfrm>
            <a:off x="4123248" y="6143182"/>
            <a:ext cx="3227785" cy="1425712"/>
          </a:xfrm>
          <a:prstGeom prst="wedgeEllipseCallout">
            <a:avLst>
              <a:gd name="adj1" fmla="val -64892"/>
              <a:gd name="adj2" fmla="val -8429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app.gradle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s Kotlin Hard?"/>
          <p:cNvSpPr/>
          <p:nvPr/>
        </p:nvSpPr>
        <p:spPr>
          <a:xfrm>
            <a:off x="4867389" y="1117721"/>
            <a:ext cx="327002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Is Kotlin Hard?</a:t>
            </a:r>
          </a:p>
        </p:txBody>
      </p:sp>
      <p:sp>
        <p:nvSpPr>
          <p:cNvPr id="134" name="Inspired by Java, C#, JavaScript, Scala and Groovy.…"/>
          <p:cNvSpPr/>
          <p:nvPr/>
        </p:nvSpPr>
        <p:spPr>
          <a:xfrm>
            <a:off x="423292" y="2870199"/>
            <a:ext cx="12158215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36884" indent="-336884" algn="l">
              <a:buSzPct val="75000"/>
              <a:buChar char="*"/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Inspired by Java, C#, JavaScript, Scala and Groovy.</a:t>
            </a:r>
          </a:p>
          <a:p>
            <a:pPr marL="336884" indent="-336884" algn="l">
              <a:buSzPct val="75000"/>
              <a:buChar char="*"/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Easy to learn</a:t>
            </a:r>
          </a:p>
          <a:p>
            <a:pPr marL="336884" indent="-336884" algn="l">
              <a:buSzPct val="75000"/>
              <a:buChar char="*"/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Start reading and writing in few days</a:t>
            </a:r>
          </a:p>
          <a:p>
            <a:pPr marL="336884" indent="-336884" algn="l">
              <a:buSzPct val="75000"/>
              <a:buChar char="*"/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Advanced features can take a little longer but it is not complicated overall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Kotlin Android Extension Plugin"/>
          <p:cNvSpPr/>
          <p:nvPr/>
        </p:nvSpPr>
        <p:spPr>
          <a:xfrm>
            <a:off x="3070428" y="586064"/>
            <a:ext cx="68639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Kotlin Android Extension Plugin</a:t>
            </a:r>
          </a:p>
        </p:txBody>
      </p:sp>
      <p:sp>
        <p:nvSpPr>
          <p:cNvPr id="337" name="import kotlinx.android.synthetic.main.login_activity.*…"/>
          <p:cNvSpPr/>
          <p:nvPr/>
        </p:nvSpPr>
        <p:spPr>
          <a:xfrm>
            <a:off x="758037" y="3987799"/>
            <a:ext cx="9325192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t>kotlinx.android.synthetic.main.login_activity.*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LoginActivity : AppCompatActivity(){</a:t>
            </a:r>
          </a:p>
          <a:p>
            <a:pPr lvl="1" algn="l">
              <a:defRPr b="1" sz="22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override fun </a:t>
            </a:r>
            <a:r>
              <a:rPr>
                <a:solidFill>
                  <a:srgbClr val="FFC66E"/>
                </a:solidFill>
              </a:rPr>
              <a:t>onCreate</a:t>
            </a:r>
            <a:r>
              <a:t>(savedInstanceState: Bundle?) 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.onCreate(savedInstanceState)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setContentView(R.layout.</a:t>
            </a:r>
            <a:r>
              <a:rPr i="1">
                <a:solidFill>
                  <a:srgbClr val="9876AA"/>
                </a:solidFill>
              </a:rPr>
              <a:t>login_activity</a:t>
            </a:r>
            <a:r>
              <a:t>)</a:t>
            </a:r>
          </a:p>
          <a:p>
            <a:pPr lvl="1"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b="0"/>
              <a:t>}</a:t>
            </a:r>
            <a:endParaRPr b="0"/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}</a:t>
            </a:r>
            <a:endParaRPr b="0"/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" name="import xml file"/>
          <p:cNvSpPr/>
          <p:nvPr/>
        </p:nvSpPr>
        <p:spPr>
          <a:xfrm>
            <a:off x="5977448" y="1990282"/>
            <a:ext cx="3227785" cy="1425712"/>
          </a:xfrm>
          <a:prstGeom prst="wedgeEllipseCallout">
            <a:avLst>
              <a:gd name="adj1" fmla="val -26618"/>
              <a:gd name="adj2" fmla="val 95316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import xml file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Kotlin Android Extension Plugin"/>
          <p:cNvSpPr/>
          <p:nvPr/>
        </p:nvSpPr>
        <p:spPr>
          <a:xfrm>
            <a:off x="3070428" y="586064"/>
            <a:ext cx="68639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Kotlin Android Extension Plugin</a:t>
            </a:r>
          </a:p>
        </p:txBody>
      </p:sp>
      <p:sp>
        <p:nvSpPr>
          <p:cNvPr id="341" name="import kotlinx.android.synthetic.main.login_activity.*…"/>
          <p:cNvSpPr/>
          <p:nvPr/>
        </p:nvSpPr>
        <p:spPr>
          <a:xfrm>
            <a:off x="3056737" y="3390899"/>
            <a:ext cx="9325192" cy="50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t>kotlinx.android.synthetic.main.login_activity.*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LoginActivity : AppCompatActivity(){</a:t>
            </a:r>
          </a:p>
          <a:p>
            <a:pPr lvl="1" algn="l">
              <a:defRPr b="1" sz="22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override fun </a:t>
            </a:r>
            <a:r>
              <a:rPr>
                <a:solidFill>
                  <a:srgbClr val="FFC66E"/>
                </a:solidFill>
              </a:rPr>
              <a:t>onCreate</a:t>
            </a:r>
            <a:r>
              <a:t>(savedInstanceState: Bundle?) 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.onCreate(savedInstanceState)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setContentView(R.layout.</a:t>
            </a:r>
            <a:r>
              <a:rPr i="1">
                <a:solidFill>
                  <a:srgbClr val="9876AA"/>
                </a:solidFill>
              </a:rPr>
              <a:t>login_activity</a:t>
            </a:r>
            <a:r>
              <a:t>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 i="1">
                <a:solidFill>
                  <a:srgbClr val="9876AA"/>
                </a:solidFill>
              </a:rPr>
              <a:t>loginButton</a:t>
            </a:r>
            <a:r>
              <a:t>.setOnClickListener {</a:t>
            </a:r>
          </a:p>
          <a:p>
            <a:pPr lvl="1"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//do something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}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b="0"/>
              <a:t>}</a:t>
            </a:r>
            <a:endParaRPr b="0"/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}</a:t>
            </a:r>
            <a:endParaRPr b="0"/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" name="loginButton is your button’s id"/>
          <p:cNvSpPr/>
          <p:nvPr/>
        </p:nvSpPr>
        <p:spPr>
          <a:xfrm>
            <a:off x="-16952" y="4568382"/>
            <a:ext cx="3227785" cy="1425712"/>
          </a:xfrm>
          <a:prstGeom prst="wedgeEllipseCallout">
            <a:avLst>
              <a:gd name="adj1" fmla="val 65416"/>
              <a:gd name="adj2" fmla="val 7267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loginButton is your button’s id</a:t>
            </a:r>
          </a:p>
        </p:txBody>
      </p:sp>
      <p:sp>
        <p:nvSpPr>
          <p:cNvPr id="343" name="Get rid of findViewById boilerplate!"/>
          <p:cNvSpPr/>
          <p:nvPr/>
        </p:nvSpPr>
        <p:spPr>
          <a:xfrm>
            <a:off x="7361748" y="7641781"/>
            <a:ext cx="3227785" cy="1425712"/>
          </a:xfrm>
          <a:prstGeom prst="wedgeEllipseCallout">
            <a:avLst>
              <a:gd name="adj1" fmla="val -57386"/>
              <a:gd name="adj2" fmla="val -86233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Get rid of findViewById boilerplate!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Kotlin Android Extension Plugin"/>
          <p:cNvSpPr/>
          <p:nvPr/>
        </p:nvSpPr>
        <p:spPr>
          <a:xfrm>
            <a:off x="3070428" y="586064"/>
            <a:ext cx="68639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Kotlin Android Extension Plugin</a:t>
            </a:r>
          </a:p>
        </p:txBody>
      </p:sp>
      <p:sp>
        <p:nvSpPr>
          <p:cNvPr id="346" name="import kotlinx.android.synthetic.main.login_activity.*…"/>
          <p:cNvSpPr/>
          <p:nvPr/>
        </p:nvSpPr>
        <p:spPr>
          <a:xfrm>
            <a:off x="3056737" y="2565399"/>
            <a:ext cx="9325192" cy="6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t>kotlinx.android.synthetic.main.login_activity.*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LoginActivity : AppCompatActivity(){</a:t>
            </a:r>
          </a:p>
          <a:p>
            <a:pPr lvl="1" algn="l">
              <a:defRPr b="1" sz="22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override fun </a:t>
            </a:r>
            <a:r>
              <a:rPr>
                <a:solidFill>
                  <a:srgbClr val="FFC66E"/>
                </a:solidFill>
              </a:rPr>
              <a:t>onCreate</a:t>
            </a:r>
            <a:r>
              <a:t>(savedInstanceState: Bundle?) 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.onCreate(savedInstanceState)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setContentView(R.layout.</a:t>
            </a:r>
            <a:r>
              <a:rPr i="1">
                <a:solidFill>
                  <a:srgbClr val="9876AA"/>
                </a:solidFill>
              </a:rPr>
              <a:t>login_activity</a:t>
            </a:r>
            <a:r>
              <a:t>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 i="1">
                <a:solidFill>
                  <a:srgbClr val="9876AA"/>
                </a:solidFill>
              </a:rPr>
              <a:t>loginButton</a:t>
            </a:r>
            <a:r>
              <a:t>.setOnClickListener {</a:t>
            </a:r>
          </a:p>
          <a:p>
            <a:pPr lvl="1"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//do something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}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 i="1">
                <a:solidFill>
                  <a:srgbClr val="9876AA"/>
                </a:solidFill>
              </a:rPr>
              <a:t>txtTitle.</a:t>
            </a:r>
            <a:r>
              <a:t>setText(“Login”)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t>mailAddress = </a:t>
            </a:r>
            <a:r>
              <a:rPr i="1">
                <a:solidFill>
                  <a:srgbClr val="9876AA"/>
                </a:solidFill>
              </a:rPr>
              <a:t>mail</a:t>
            </a:r>
            <a:r>
              <a:t>?.</a:t>
            </a:r>
            <a:r>
              <a:rPr i="1">
                <a:solidFill>
                  <a:srgbClr val="9876AA"/>
                </a:solidFill>
              </a:rPr>
              <a:t>text</a:t>
            </a:r>
            <a:r>
              <a:t>.</a:t>
            </a:r>
            <a:r>
              <a:rPr i="1">
                <a:solidFill>
                  <a:srgbClr val="FFC66E"/>
                </a:solidFill>
              </a:rPr>
              <a:t>toString</a:t>
            </a:r>
            <a:r>
              <a:t>()</a:t>
            </a:r>
          </a:p>
          <a:p>
            <a:pPr lvl="1"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t>password = </a:t>
            </a:r>
            <a:r>
              <a:rPr i="1">
                <a:solidFill>
                  <a:srgbClr val="9876AA"/>
                </a:solidFill>
              </a:rPr>
              <a:t>password</a:t>
            </a:r>
            <a:r>
              <a:t>?.</a:t>
            </a:r>
            <a:r>
              <a:rPr i="1">
                <a:solidFill>
                  <a:srgbClr val="9876AA"/>
                </a:solidFill>
              </a:rPr>
              <a:t>text</a:t>
            </a:r>
            <a:r>
              <a:t>.</a:t>
            </a:r>
            <a:r>
              <a:rPr i="1">
                <a:solidFill>
                  <a:srgbClr val="FFC66E"/>
                </a:solidFill>
              </a:rPr>
              <a:t>toString</a:t>
            </a:r>
            <a:r>
              <a:t>()</a:t>
            </a:r>
          </a:p>
          <a:p>
            <a:pPr lvl="1"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b="0"/>
              <a:t>}</a:t>
            </a:r>
            <a:endParaRPr b="0"/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}</a:t>
            </a:r>
            <a:endParaRPr b="0"/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Kotlin Android Extension Plugin"/>
          <p:cNvSpPr/>
          <p:nvPr/>
        </p:nvSpPr>
        <p:spPr>
          <a:xfrm>
            <a:off x="3070428" y="586064"/>
            <a:ext cx="68639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Kotlin Android Extension Plugin</a:t>
            </a:r>
          </a:p>
        </p:txBody>
      </p:sp>
      <p:sp>
        <p:nvSpPr>
          <p:cNvPr id="349" name="import kotlinx.android.synthetic.main.row_city.view.*…"/>
          <p:cNvSpPr/>
          <p:nvPr/>
        </p:nvSpPr>
        <p:spPr>
          <a:xfrm>
            <a:off x="837114" y="1625600"/>
            <a:ext cx="10668515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t>kotlinx.android.synthetic.main.row_city.view.*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CityViewHolder(itemView: View?) : GenericViewHolder&lt;Any&gt;(itemView) 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lateinit var </a:t>
            </a:r>
            <a:r>
              <a:rPr>
                <a:solidFill>
                  <a:srgbClr val="9876AA"/>
                </a:solidFill>
              </a:rPr>
              <a:t>item</a:t>
            </a:r>
            <a:r>
              <a:rPr>
                <a:solidFill>
                  <a:srgbClr val="A9B7C6"/>
                </a:solidFill>
              </a:rPr>
              <a:t>: City</a:t>
            </a:r>
            <a:endParaRPr>
              <a:solidFill>
                <a:srgbClr val="A9B7C6"/>
              </a:solidFill>
            </a:endParaR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override fun </a:t>
            </a:r>
            <a:r>
              <a:rPr>
                <a:solidFill>
                  <a:srgbClr val="FFC66E"/>
                </a:solidFill>
              </a:rPr>
              <a:t>bindData</a:t>
            </a:r>
            <a:r>
              <a:rPr>
                <a:solidFill>
                  <a:srgbClr val="A9B7C6"/>
                </a:solidFill>
              </a:rPr>
              <a:t>(p0: Any?) {</a:t>
            </a:r>
            <a:endParaRPr>
              <a:solidFill>
                <a:srgbClr val="A9B7C6"/>
              </a:solidFill>
            </a:endParaR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item </a:t>
            </a:r>
            <a:r>
              <a:t>= p0 </a:t>
            </a:r>
            <a:r>
              <a:rPr>
                <a:solidFill>
                  <a:srgbClr val="CC7831"/>
                </a:solidFill>
              </a:rPr>
              <a:t>as </a:t>
            </a:r>
            <a:r>
              <a:t>City</a:t>
            </a:r>
          </a:p>
          <a:p>
            <a:pPr lvl="2"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9876AA"/>
                </a:solidFill>
              </a:rPr>
              <a:t>itemView</a:t>
            </a:r>
            <a:r>
              <a:t>.</a:t>
            </a:r>
            <a:r>
              <a:rPr i="1">
                <a:solidFill>
                  <a:srgbClr val="9876AA"/>
                </a:solidFill>
              </a:rPr>
              <a:t>row_city_name</a:t>
            </a:r>
            <a:r>
              <a:t>?.setText(</a:t>
            </a:r>
            <a:r>
              <a:rPr>
                <a:solidFill>
                  <a:srgbClr val="9876AA"/>
                </a:solidFill>
              </a:rPr>
              <a:t>item</a:t>
            </a:r>
            <a:r>
              <a:t>.</a:t>
            </a:r>
            <a:r>
              <a:rPr>
                <a:solidFill>
                  <a:srgbClr val="9876AA"/>
                </a:solidFill>
              </a:rPr>
              <a:t>cityName</a:t>
            </a:r>
            <a:r>
              <a:t>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itemView</a:t>
            </a:r>
            <a:r>
              <a:t>.</a:t>
            </a:r>
            <a:r>
              <a:rPr i="1">
                <a:solidFill>
                  <a:srgbClr val="9876AA"/>
                </a:solidFill>
              </a:rPr>
              <a:t>row_city_root</a:t>
            </a:r>
            <a:r>
              <a:t>.setOnClickListener{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}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b="0"/>
              <a:t>}</a:t>
            </a:r>
            <a:endParaRPr b="0"/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" name="Add itemView prefix for ViewHolders!"/>
          <p:cNvSpPr/>
          <p:nvPr/>
        </p:nvSpPr>
        <p:spPr>
          <a:xfrm>
            <a:off x="1481648" y="6320981"/>
            <a:ext cx="3227785" cy="1425712"/>
          </a:xfrm>
          <a:prstGeom prst="wedgeEllipseCallout">
            <a:avLst>
              <a:gd name="adj1" fmla="val -16515"/>
              <a:gd name="adj2" fmla="val -1086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12789527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Add itemView prefix for ViewHolders!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ANKO"/>
          <p:cNvSpPr/>
          <p:nvPr/>
        </p:nvSpPr>
        <p:spPr>
          <a:xfrm>
            <a:off x="3853840" y="3727450"/>
            <a:ext cx="5297120" cy="22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ANKO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Anko"/>
          <p:cNvSpPr/>
          <p:nvPr/>
        </p:nvSpPr>
        <p:spPr>
          <a:xfrm>
            <a:off x="5895327" y="586064"/>
            <a:ext cx="12141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Anko</a:t>
            </a:r>
          </a:p>
        </p:txBody>
      </p:sp>
      <p:sp>
        <p:nvSpPr>
          <p:cNvPr id="355" name="toast(&quot;Hi there!&quot;)…"/>
          <p:cNvSpPr/>
          <p:nvPr/>
        </p:nvSpPr>
        <p:spPr>
          <a:xfrm>
            <a:off x="837114" y="3403599"/>
            <a:ext cx="10668515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toast</a:t>
            </a:r>
            <a:r>
              <a:rPr>
                <a:solidFill>
                  <a:srgbClr val="E0E2E4"/>
                </a:solidFill>
              </a:rPr>
              <a:t>(</a:t>
            </a:r>
            <a:r>
              <a:t>"Hi there!"</a:t>
            </a:r>
            <a:r>
              <a:rPr>
                <a:solidFill>
                  <a:srgbClr val="E0E2E4"/>
                </a:solidFill>
              </a:rPr>
              <a:t>)</a:t>
            </a:r>
            <a:endParaRPr>
              <a:solidFill>
                <a:srgbClr val="E0E2E4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toast</a:t>
            </a:r>
            <a:r>
              <a:t>(</a:t>
            </a:r>
            <a:r>
              <a:t>R.string</a:t>
            </a:r>
            <a:r>
              <a:t>.message)</a:t>
            </a: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longToast</a:t>
            </a:r>
            <a:r>
              <a:rPr>
                <a:solidFill>
                  <a:srgbClr val="E0E2E4"/>
                </a:solidFill>
              </a:rPr>
              <a:t>(</a:t>
            </a:r>
            <a:r>
              <a:t>"Wow, such a duration”)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Anko"/>
          <p:cNvSpPr/>
          <p:nvPr/>
        </p:nvSpPr>
        <p:spPr>
          <a:xfrm>
            <a:off x="5895327" y="586064"/>
            <a:ext cx="12141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Anko</a:t>
            </a:r>
          </a:p>
        </p:txBody>
      </p:sp>
      <p:sp>
        <p:nvSpPr>
          <p:cNvPr id="358" name="alert(&quot;AlertTitle&quot;, &quot;AlertText&quot;) { positiveButton(&quot;Yes&quot;) { toast(“You pressed yes”) } negativeButton(&quot;No&quot;) { toast(“You pressed no”) }…"/>
          <p:cNvSpPr/>
          <p:nvPr/>
        </p:nvSpPr>
        <p:spPr>
          <a:xfrm>
            <a:off x="875214" y="3784599"/>
            <a:ext cx="1066851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alert</a:t>
            </a:r>
            <a:r>
              <a:rPr>
                <a:solidFill>
                  <a:srgbClr val="E0E2E4"/>
                </a:solidFill>
              </a:rPr>
              <a:t>(</a:t>
            </a:r>
            <a:r>
              <a:t>"AlertTitle", "AlertText"</a:t>
            </a:r>
            <a:r>
              <a:rPr>
                <a:solidFill>
                  <a:srgbClr val="E0E2E4"/>
                </a:solidFill>
              </a:rPr>
              <a:t>) </a:t>
            </a:r>
            <a:r>
              <a:rPr>
                <a:solidFill>
                  <a:srgbClr val="E0E2E4"/>
                </a:solidFill>
              </a:rPr>
              <a:t>{</a:t>
            </a:r>
            <a:br>
              <a:rPr>
                <a:solidFill>
                  <a:srgbClr val="E0E2E4"/>
                </a:solidFill>
              </a:rPr>
            </a:b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positiveButton</a:t>
            </a:r>
            <a:r>
              <a:rPr>
                <a:solidFill>
                  <a:srgbClr val="E0E2E4"/>
                </a:solidFill>
              </a:rPr>
              <a:t>(</a:t>
            </a:r>
            <a:r>
              <a:t>"Yes"</a:t>
            </a:r>
            <a:r>
              <a:rPr>
                <a:solidFill>
                  <a:srgbClr val="E0E2E4"/>
                </a:solidFill>
              </a:rPr>
              <a:t>) </a:t>
            </a:r>
            <a:r>
              <a:rPr>
                <a:solidFill>
                  <a:srgbClr val="E0E2E4"/>
                </a:solidFill>
              </a:rPr>
              <a:t>{ </a:t>
            </a:r>
            <a:r>
              <a:rPr i="1"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toast</a:t>
            </a:r>
            <a:r>
              <a:rPr>
                <a:solidFill>
                  <a:srgbClr val="E0E2E4"/>
                </a:solidFill>
              </a:rPr>
              <a:t>(</a:t>
            </a:r>
            <a:r>
              <a:t>“You pressed yes”</a:t>
            </a:r>
            <a:r>
              <a:rPr>
                <a:solidFill>
                  <a:srgbClr val="E0E2E4"/>
                </a:solidFill>
              </a:rPr>
              <a:t>) </a:t>
            </a:r>
            <a:r>
              <a:rPr>
                <a:solidFill>
                  <a:srgbClr val="E0E2E4"/>
                </a:solidFill>
              </a:rPr>
              <a:t>} </a:t>
            </a: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negativeButton</a:t>
            </a:r>
            <a:r>
              <a:rPr>
                <a:solidFill>
                  <a:srgbClr val="E0E2E4"/>
                </a:solidFill>
              </a:rPr>
              <a:t>(</a:t>
            </a:r>
            <a:r>
              <a:t>"No"</a:t>
            </a:r>
            <a:r>
              <a:rPr>
                <a:solidFill>
                  <a:srgbClr val="E0E2E4"/>
                </a:solidFill>
              </a:rPr>
              <a:t>) </a:t>
            </a:r>
            <a:r>
              <a:rPr>
                <a:solidFill>
                  <a:srgbClr val="E0E2E4"/>
                </a:solidFill>
              </a:rPr>
              <a:t>{ </a:t>
            </a:r>
            <a:r>
              <a:rPr i="1"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toast</a:t>
            </a:r>
            <a:r>
              <a:rPr>
                <a:solidFill>
                  <a:srgbClr val="E0E2E4"/>
                </a:solidFill>
              </a:rPr>
              <a:t>(</a:t>
            </a:r>
            <a:r>
              <a:t>“You pressed no”</a:t>
            </a:r>
            <a:r>
              <a:rPr>
                <a:solidFill>
                  <a:srgbClr val="E0E2E4"/>
                </a:solidFill>
              </a:rPr>
              <a:t>) </a:t>
            </a:r>
            <a:r>
              <a:rPr>
                <a:solidFill>
                  <a:srgbClr val="E0E2E4"/>
                </a:solidFill>
              </a:rPr>
              <a:t>}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E0E2E4"/>
                </a:solidFill>
              </a:rPr>
              <a:t>}</a:t>
            </a:r>
            <a:r>
              <a:rPr>
                <a:solidFill>
                  <a:srgbClr val="E0E2E4"/>
                </a:solidFill>
              </a:rPr>
              <a:t>.</a:t>
            </a:r>
            <a:r>
              <a:t>show</a:t>
            </a:r>
            <a:r>
              <a:rPr>
                <a:solidFill>
                  <a:srgbClr val="E0E2E4"/>
                </a:solidFill>
              </a:rPr>
              <a:t>() </a:t>
            </a:r>
            <a:endParaRPr>
              <a:solidFill>
                <a:srgbClr val="E0E2E4"/>
              </a:solidFill>
            </a:endParaRPr>
          </a:p>
          <a:p>
            <a: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nko"/>
          <p:cNvSpPr/>
          <p:nvPr/>
        </p:nvSpPr>
        <p:spPr>
          <a:xfrm>
            <a:off x="5895327" y="586064"/>
            <a:ext cx="12141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Anko</a:t>
            </a:r>
          </a:p>
        </p:txBody>
      </p:sp>
      <p:sp>
        <p:nvSpPr>
          <p:cNvPr id="361" name="400% faster layouts with Anko"/>
          <p:cNvSpPr/>
          <p:nvPr/>
        </p:nvSpPr>
        <p:spPr>
          <a:xfrm>
            <a:off x="938714" y="1739900"/>
            <a:ext cx="106685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800"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400% faster layouts with Anko</a:t>
            </a:r>
          </a:p>
        </p:txBody>
      </p:sp>
      <p:sp>
        <p:nvSpPr>
          <p:cNvPr id="362" name="override fun bind(mainActivity: MainActivity): View =…"/>
          <p:cNvSpPr/>
          <p:nvPr/>
        </p:nvSpPr>
        <p:spPr>
          <a:xfrm>
            <a:off x="573006" y="2571750"/>
            <a:ext cx="11858787" cy="637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override fun bind(mainActivity: MainActivity): View =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mainActivity.UI 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</a:t>
            </a: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coordinatorLayout</a:t>
            </a:r>
            <a:r>
              <a:t> 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fitsSystemWindows = true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appBarLayout</a:t>
            </a:r>
            <a:r>
              <a:t> 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</a:t>
            </a: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mainActivity.toolBar</a:t>
            </a:r>
            <a:r>
              <a:t> = toolbar 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if (Build.VERSION.SDK_INT &gt;= Build.VERSION_CODES.LOLLIPOP) elevation = 4f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}.lparams(width = matchParent, height = actionBarSize())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}.lparams(width = matchParent)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mainActivity.container </a:t>
            </a:r>
            <a:r>
              <a:t>= frameLayout()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.lparams(width = matchParent, height = matchParent) {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behavior = AppBarLayout.ScrollingViewBehavior()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}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}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}.view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ithub.com/burakeregar/KotlinMvpTemplateGenerator"/>
          <p:cNvSpPr/>
          <p:nvPr/>
        </p:nvSpPr>
        <p:spPr>
          <a:xfrm>
            <a:off x="1901256" y="4276846"/>
            <a:ext cx="106685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github.com/burakeregar/KotlinMvpTemplateGenerator</a:t>
            </a:r>
          </a:p>
        </p:txBody>
      </p:sp>
      <p:pic>
        <p:nvPicPr>
          <p:cNvPr id="365" name="email.png" descr="em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975" y="5222014"/>
            <a:ext cx="1308320" cy="130832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burakeregar@gmail.com"/>
          <p:cNvSpPr/>
          <p:nvPr/>
        </p:nvSpPr>
        <p:spPr>
          <a:xfrm>
            <a:off x="1934310" y="5609474"/>
            <a:ext cx="106685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burakeregar@gmail.com</a:t>
            </a:r>
          </a:p>
        </p:txBody>
      </p:sp>
      <p:sp>
        <p:nvSpPr>
          <p:cNvPr id="367" name="Thanks!"/>
          <p:cNvSpPr/>
          <p:nvPr/>
        </p:nvSpPr>
        <p:spPr>
          <a:xfrm>
            <a:off x="5586945" y="777235"/>
            <a:ext cx="18309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Thanks!</a:t>
            </a:r>
          </a:p>
        </p:txBody>
      </p:sp>
      <p:sp>
        <p:nvSpPr>
          <p:cNvPr id="368" name="github.com/burakeregar/KotlinMvpArchitecture"/>
          <p:cNvSpPr/>
          <p:nvPr/>
        </p:nvSpPr>
        <p:spPr>
          <a:xfrm>
            <a:off x="1901256" y="3331677"/>
            <a:ext cx="106685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github.com/burakeregar/KotlinMvpArchitecture</a:t>
            </a:r>
          </a:p>
        </p:txBody>
      </p:sp>
      <p:sp>
        <p:nvSpPr>
          <p:cNvPr id="369" name="github.com/burakeregar"/>
          <p:cNvSpPr/>
          <p:nvPr/>
        </p:nvSpPr>
        <p:spPr>
          <a:xfrm>
            <a:off x="1900159" y="2386508"/>
            <a:ext cx="106685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github.com/burakeregar</a:t>
            </a:r>
          </a:p>
        </p:txBody>
      </p:sp>
      <p:pic>
        <p:nvPicPr>
          <p:cNvPr id="370" name="GitHub-Mark-120px-plus.png" descr="GitHub-Mark-120px-pl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37" y="2135714"/>
            <a:ext cx="1032796" cy="1032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Slack App Icon.png" descr="Slack App 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9737" y="7026539"/>
            <a:ext cx="1032796" cy="1029698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Register @ androidistanbul.herokuapp.com"/>
          <p:cNvSpPr/>
          <p:nvPr/>
        </p:nvSpPr>
        <p:spPr>
          <a:xfrm>
            <a:off x="1901256" y="7274687"/>
            <a:ext cx="106685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Register @ androidistanbul.herokuapp.com</a:t>
            </a:r>
          </a:p>
        </p:txBody>
      </p:sp>
      <p:sp>
        <p:nvSpPr>
          <p:cNvPr id="373" name="androidistanbul.slack.com #kotlin"/>
          <p:cNvSpPr/>
          <p:nvPr/>
        </p:nvSpPr>
        <p:spPr>
          <a:xfrm>
            <a:off x="1901256" y="8347720"/>
            <a:ext cx="106685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androidistanbul.slack.com #kotlin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ndroid Studio Setup"/>
          <p:cNvSpPr/>
          <p:nvPr/>
        </p:nvSpPr>
        <p:spPr>
          <a:xfrm>
            <a:off x="2568193" y="343253"/>
            <a:ext cx="7868413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Android Studio Setup</a:t>
            </a:r>
          </a:p>
        </p:txBody>
      </p:sp>
      <p:pic>
        <p:nvPicPr>
          <p:cNvPr id="137" name="Ekran Resmi 2017-06-01 19.30.54.png" descr="Ekran Resmi 2017-06-01 19.30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8290" y="2081210"/>
            <a:ext cx="8328220" cy="6994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ndroid Studio Setup"/>
          <p:cNvSpPr/>
          <p:nvPr/>
        </p:nvSpPr>
        <p:spPr>
          <a:xfrm>
            <a:off x="2568193" y="343253"/>
            <a:ext cx="7868413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Android Studio Setup</a:t>
            </a:r>
          </a:p>
        </p:txBody>
      </p:sp>
      <p:pic>
        <p:nvPicPr>
          <p:cNvPr id="140" name="Ekran Resmi 2017-06-01 19.34.20.png" descr="Ekran Resmi 2017-06-01 19.34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7550" y="2101850"/>
            <a:ext cx="9029700" cy="55499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Metin"/>
          <p:cNvSpPr/>
          <p:nvPr/>
        </p:nvSpPr>
        <p:spPr>
          <a:xfrm>
            <a:off x="5982271" y="4660899"/>
            <a:ext cx="1294258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Ekran Resmi 2017-06-01 19.35.21.png" descr="Ekran Resmi 2017-06-01 19.35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7028" y="2269994"/>
            <a:ext cx="8790744" cy="4820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12789527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12789527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