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4" r:id="rId9"/>
    <p:sldId id="263" r:id="rId10"/>
    <p:sldId id="28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2" r:id="rId25"/>
    <p:sldId id="283" r:id="rId26"/>
    <p:sldId id="278" r:id="rId27"/>
    <p:sldId id="279" r:id="rId28"/>
    <p:sldId id="280" r:id="rId29"/>
    <p:sldId id="28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8C2ED-4179-4391-A188-DCD06C606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277AA4-01EF-4C07-AEC6-E21615031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37625-CB6F-421B-9302-658A3D04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AE23-C59C-41B0-AD3F-2E07A8A34E06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AD33E-776C-4A8C-8C0A-ACD554894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B0606-2E08-491A-816B-4FB34BECA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8EF1-5D69-43DA-AF1E-FA4280E117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956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0FA25-9484-43C8-9C69-98881288F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37E66-179C-4AEB-AD41-A448B7C5F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4FF92-2D3B-48EA-A36C-B7E1A004F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AE23-C59C-41B0-AD3F-2E07A8A34E06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0CAC2-8B08-4961-AE6A-A08FF9955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A710F-F107-480B-B625-50E0E57D9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8EF1-5D69-43DA-AF1E-FA4280E117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575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170F6E-D49E-44C0-854D-B1BB64505D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FBBA9C-C33A-4798-9194-300AF80A6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5FBC2-3D11-407D-B8EC-AC036BA61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AE23-C59C-41B0-AD3F-2E07A8A34E06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4CEBD-2B38-4FF7-86EA-776D7A64F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ABCF2-4236-4E72-8460-52E0331A3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8EF1-5D69-43DA-AF1E-FA4280E117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057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BDC25-A00F-4EFA-9E67-AE703DE75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56FF1-DFDE-48F9-B3C0-947DE15C7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4150A-C2A1-487D-8138-483E4877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AE23-C59C-41B0-AD3F-2E07A8A34E06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C2976-86F3-46B0-83F3-6E14F6CE8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DDF23-63F0-4A3C-ADEB-DF8646D47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8EF1-5D69-43DA-AF1E-FA4280E117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497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B4384-CC17-455F-B22F-0B48D8CAA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F3B09-3223-43F5-91B0-460D1D5C7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28181-D678-4397-B497-8D11C111E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AE23-C59C-41B0-AD3F-2E07A8A34E06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8A844-8854-49B3-AF4B-9F2C0D0CF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EF9C0-39F9-4D98-9727-BD25AC39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8EF1-5D69-43DA-AF1E-FA4280E117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985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A3E75-453C-45C0-A69F-47D71AD4E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A398A-CB7A-4001-9B18-1BFECA7CB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38CABD-F842-4E98-8D7F-5D23DC9FA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C0A90-592C-4C60-A418-FFB64237A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AE23-C59C-41B0-AD3F-2E07A8A34E06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14C07-F0C6-4B77-8321-CB50437B2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1A230-414C-45C5-89CF-C61490CF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8EF1-5D69-43DA-AF1E-FA4280E117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84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CFC52-CD90-4CE2-966C-C11F19419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F17F5-0DB3-42A8-B1E9-2131AA304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CCDB03-03A2-487C-BC88-7F34F3A81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CA4643-C007-4D99-9F73-D416B396E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E2807-B341-43D4-AFEC-CBBCF6F235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ACBCB0-9CDC-475C-9F2C-02CF87EBC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AE23-C59C-41B0-AD3F-2E07A8A34E06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9D4414-7C4D-4B32-847C-435342926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500E7C-BCD7-484C-863F-173F86F77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8EF1-5D69-43DA-AF1E-FA4280E117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828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5448D-CE04-4D83-A1B6-6DC9C645F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EDEFA8-5A05-4C9F-B3AD-30502C299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AE23-C59C-41B0-AD3F-2E07A8A34E06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375019-D0FF-493B-AB3C-83C2DCB65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9BA930-1A51-47CD-A3EF-7575A0969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8EF1-5D69-43DA-AF1E-FA4280E117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240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0F6F9C-B9C7-44FA-A320-1EAFBA5C6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AE23-C59C-41B0-AD3F-2E07A8A34E06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6729C3-7D69-4785-B0BE-EA1BE399E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1BCCE-7B97-4C73-998B-7F256063A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8EF1-5D69-43DA-AF1E-FA4280E117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101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AD77-B5C0-4C5E-AC96-BDFDE2C43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20391-A2C6-41F7-A7C7-00A464B69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902C1-5366-4253-A133-2F50FF4F6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6B023-0358-428F-8165-515FFDDA4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AE23-C59C-41B0-AD3F-2E07A8A34E06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5612B-0C22-4426-A1E5-DCA84D77A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6FA18-224D-4311-A27E-55AA50671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8EF1-5D69-43DA-AF1E-FA4280E117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692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EC542-6513-4585-8711-B194D702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010EB9-51D4-4FCC-87E1-5A042F9A8F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CA220-6A0F-4B63-8AB5-8350E790F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C9B9E-8D24-4A7E-BD0D-7B0AF352D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AE23-C59C-41B0-AD3F-2E07A8A34E06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29214-80E9-4F52-93E7-B96A2F556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35A78-3CD7-4CD2-924B-BD6BA8BA5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8EF1-5D69-43DA-AF1E-FA4280E117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596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004A7B-52CA-4BFB-8768-35E5EFC38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8BE9F-DCD8-4AAB-BFC3-0282BFDDD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3655E-6A46-45A5-808E-A1982485B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0AE23-C59C-41B0-AD3F-2E07A8A34E06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4DD4C-7267-4FB7-A723-11E93C5FED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897BC-771D-4CBC-91FE-C69A9AD496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78EF1-5D69-43DA-AF1E-FA4280E117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935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1579F-15C5-43C0-9BF9-0E358FA0D7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2776" y="781234"/>
            <a:ext cx="9144000" cy="970949"/>
          </a:xfrm>
        </p:spPr>
        <p:txBody>
          <a:bodyPr/>
          <a:lstStyle/>
          <a:p>
            <a:r>
              <a:rPr lang="en-GB" dirty="0"/>
              <a:t>METU INSTRUMENT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D061F-C7EC-4508-915E-55A7F8575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2776" y="2849694"/>
            <a:ext cx="9144000" cy="1655762"/>
          </a:xfrm>
        </p:spPr>
        <p:txBody>
          <a:bodyPr/>
          <a:lstStyle/>
          <a:p>
            <a:r>
              <a:rPr lang="en-GB" dirty="0"/>
              <a:t>DC/DC CONVERTER </a:t>
            </a:r>
          </a:p>
          <a:p>
            <a:r>
              <a:rPr lang="en-GB" dirty="0"/>
              <a:t>WITH FORWARD TOPOLOGY</a:t>
            </a:r>
          </a:p>
        </p:txBody>
      </p:sp>
    </p:spTree>
    <p:extLst>
      <p:ext uri="{BB962C8B-B14F-4D97-AF65-F5344CB8AC3E}">
        <p14:creationId xmlns:p14="http://schemas.microsoft.com/office/powerpoint/2010/main" val="859922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C7B52-ABDC-4F51-8CF4-9F2206CBF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Transformer Parameters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89D9F96-F619-4009-8CC1-3A39D10EAE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0204" y="4664471"/>
            <a:ext cx="5514975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1D59A1-2529-4BB5-9950-7D4C2DF58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03" y="2362200"/>
            <a:ext cx="7077075" cy="1066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E10CDC-9E4E-4A52-B111-D059006E2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1217" y="4701381"/>
            <a:ext cx="1524000" cy="1000125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18D1EA7D-E4E6-41F5-BAA1-ED99AD3B549A}"/>
              </a:ext>
            </a:extLst>
          </p:cNvPr>
          <p:cNvSpPr/>
          <p:nvPr/>
        </p:nvSpPr>
        <p:spPr>
          <a:xfrm>
            <a:off x="3720621" y="4915693"/>
            <a:ext cx="70485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101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8CD69-8392-404B-B2F3-7A727C6B5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MOSFET Consideration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0D961-20FA-4C34-B545-72BD99652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Voltage drop is multiple of input voltage, since Reset Winding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- </a:t>
            </a:r>
            <a:r>
              <a:rPr lang="en-GB" dirty="0" err="1"/>
              <a:t>Vds</a:t>
            </a:r>
            <a:r>
              <a:rPr lang="en-GB" dirty="0"/>
              <a:t>&gt;100V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Aimed efficiency is 85%, so max input current,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9E6FEC-DF2D-4A3E-BB84-6192F2546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954" y="4278990"/>
            <a:ext cx="23717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08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759A7-FDBA-47B7-966A-8AA5CF7EF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Mosfet</a:t>
            </a:r>
            <a:r>
              <a:rPr lang="en-GB" dirty="0"/>
              <a:t> Consideration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2C3F1C-27C0-4A43-9DEA-2E2321A053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1412" y="3420269"/>
            <a:ext cx="3267075" cy="800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903356-2999-4513-BFE1-D91A38438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825" y="4748212"/>
            <a:ext cx="5314950" cy="75247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94F0D4B-7016-49AA-9263-94BAC35E8BC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IRF 740 N available component at lab.</a:t>
            </a:r>
          </a:p>
          <a:p>
            <a:r>
              <a:rPr lang="en-GB" dirty="0" err="1"/>
              <a:t>R_on</a:t>
            </a:r>
            <a:r>
              <a:rPr lang="en-GB" dirty="0"/>
              <a:t>=0.55 ohm  </a:t>
            </a:r>
          </a:p>
          <a:p>
            <a:r>
              <a:rPr lang="en-GB" dirty="0" err="1"/>
              <a:t>t_on</a:t>
            </a:r>
            <a:r>
              <a:rPr lang="en-GB" dirty="0"/>
              <a:t> and </a:t>
            </a:r>
            <a:r>
              <a:rPr lang="en-GB" dirty="0" err="1"/>
              <a:t>t_off</a:t>
            </a:r>
            <a:r>
              <a:rPr lang="en-GB" dirty="0"/>
              <a:t> is much smaller than Ts</a:t>
            </a:r>
          </a:p>
        </p:txBody>
      </p:sp>
    </p:spTree>
    <p:extLst>
      <p:ext uri="{BB962C8B-B14F-4D97-AF65-F5344CB8AC3E}">
        <p14:creationId xmlns:p14="http://schemas.microsoft.com/office/powerpoint/2010/main" val="2122912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2227F-6A61-4A59-BD5F-C6FED621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HeatSink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9163A-4A84-4A86-96E5-A40BC0FD0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TO-220 Package</a:t>
            </a:r>
          </a:p>
          <a:p>
            <a:r>
              <a:rPr lang="en-GB" dirty="0"/>
              <a:t>ATS-PCB1020</a:t>
            </a:r>
          </a:p>
          <a:p>
            <a:r>
              <a:rPr lang="en-GB" dirty="0" err="1"/>
              <a:t>Rc</a:t>
            </a:r>
            <a:r>
              <a:rPr lang="en-GB" dirty="0"/>
              <a:t>=6.4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72DB56-2A98-415F-9D61-1F0F8E67C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12" y="4001294"/>
            <a:ext cx="770572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23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54ED680-F8AE-4E39-86F0-F75A8EAE8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Component </a:t>
            </a:r>
            <a:r>
              <a:rPr lang="tr-TR" dirty="0" err="1"/>
              <a:t>Selection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1730D3F-A7BF-41C0-B061-CF698793D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tr-TR" dirty="0"/>
              <a:t>Output </a:t>
            </a:r>
            <a:r>
              <a:rPr lang="tr-TR" dirty="0" err="1"/>
              <a:t>Inductor</a:t>
            </a:r>
            <a:r>
              <a:rPr lang="tr-TR" dirty="0"/>
              <a:t> </a:t>
            </a:r>
            <a:r>
              <a:rPr lang="tr-TR" dirty="0" err="1"/>
              <a:t>Consideration</a:t>
            </a:r>
            <a:endParaRPr lang="tr-TR" dirty="0"/>
          </a:p>
          <a:p>
            <a:pPr marL="0" indent="0" algn="ctr">
              <a:buNone/>
            </a:pPr>
            <a:endParaRPr lang="tr-TR" dirty="0"/>
          </a:p>
          <a:p>
            <a:pPr marL="0" indent="0" algn="ctr">
              <a:buNone/>
            </a:pPr>
            <a:endParaRPr lang="tr-TR" dirty="0"/>
          </a:p>
          <a:p>
            <a:pPr marL="0" indent="0" algn="ctr">
              <a:buNone/>
            </a:pPr>
            <a:endParaRPr lang="tr-TR" dirty="0"/>
          </a:p>
          <a:p>
            <a:pPr marL="0" indent="0" algn="ctr">
              <a:buNone/>
            </a:pPr>
            <a:endParaRPr lang="tr-TR" dirty="0"/>
          </a:p>
          <a:p>
            <a:pPr marL="0" indent="0" algn="ctr">
              <a:buNone/>
            </a:pPr>
            <a:endParaRPr lang="tr-TR" dirty="0"/>
          </a:p>
          <a:p>
            <a:pPr marL="0" indent="0" algn="ctr">
              <a:buNone/>
            </a:pPr>
            <a:endParaRPr lang="tr-TR" dirty="0"/>
          </a:p>
          <a:p>
            <a:pPr marL="0" indent="0" algn="ctr">
              <a:buNone/>
            </a:pP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result</a:t>
            </a:r>
            <a:r>
              <a:rPr lang="tr-TR" dirty="0"/>
              <a:t> is </a:t>
            </a:r>
            <a:r>
              <a:rPr lang="tr-TR" dirty="0" err="1"/>
              <a:t>also</a:t>
            </a:r>
            <a:r>
              <a:rPr lang="tr-TR" dirty="0"/>
              <a:t> </a:t>
            </a:r>
            <a:r>
              <a:rPr lang="tr-TR" dirty="0" err="1"/>
              <a:t>verified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simulation</a:t>
            </a:r>
            <a:r>
              <a:rPr lang="tr-TR" dirty="0"/>
              <a:t>, but in </a:t>
            </a:r>
            <a:r>
              <a:rPr lang="tr-TR" dirty="0" err="1"/>
              <a:t>simulation</a:t>
            </a:r>
            <a:r>
              <a:rPr lang="tr-TR" dirty="0"/>
              <a:t> </a:t>
            </a:r>
            <a:r>
              <a:rPr lang="tr-TR" dirty="0" err="1"/>
              <a:t>higher</a:t>
            </a:r>
            <a:r>
              <a:rPr lang="tr-TR" dirty="0"/>
              <a:t> </a:t>
            </a:r>
            <a:r>
              <a:rPr lang="tr-TR" dirty="0" err="1"/>
              <a:t>value</a:t>
            </a:r>
            <a:r>
              <a:rPr lang="tr-TR" dirty="0"/>
              <a:t> </a:t>
            </a:r>
            <a:r>
              <a:rPr lang="tr-TR" dirty="0" err="1"/>
              <a:t>inductance</a:t>
            </a:r>
            <a:r>
              <a:rPr lang="tr-TR" dirty="0"/>
              <a:t> are </a:t>
            </a:r>
            <a:r>
              <a:rPr lang="tr-TR" dirty="0" err="1"/>
              <a:t>needed</a:t>
            </a:r>
            <a:r>
              <a:rPr lang="tr-TR" dirty="0"/>
              <a:t> </a:t>
            </a:r>
            <a:r>
              <a:rPr lang="tr-TR" dirty="0" err="1"/>
              <a:t>because</a:t>
            </a:r>
            <a:r>
              <a:rPr lang="tr-TR" dirty="0"/>
              <a:t> of </a:t>
            </a:r>
            <a:r>
              <a:rPr lang="tr-TR" dirty="0" err="1"/>
              <a:t>non-idealities</a:t>
            </a:r>
            <a:r>
              <a:rPr lang="tr-TR" dirty="0"/>
              <a:t>.</a:t>
            </a:r>
          </a:p>
          <a:p>
            <a:pPr marL="0" indent="0" algn="ctr">
              <a:buNone/>
            </a:pPr>
            <a:endParaRPr lang="tr-TR" dirty="0"/>
          </a:p>
        </p:txBody>
      </p:sp>
      <p:pic>
        <p:nvPicPr>
          <p:cNvPr id="6" name="Resim 5" descr="nesne, saat içeren bir resim&#10;&#10;Açıklama otomatik olarak oluşturuldu">
            <a:extLst>
              <a:ext uri="{FF2B5EF4-FFF2-40B4-BE49-F238E27FC236}">
                <a16:creationId xmlns:a16="http://schemas.microsoft.com/office/drawing/2014/main" id="{5E8A0472-4EFD-48DD-B588-94DF12538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880" y="2413772"/>
            <a:ext cx="9236240" cy="239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933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D015115-B6AB-46AC-8F6D-FFF2A4F7E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Output </a:t>
            </a:r>
            <a:r>
              <a:rPr lang="tr-TR" dirty="0" err="1"/>
              <a:t>Inductor</a:t>
            </a:r>
            <a:r>
              <a:rPr lang="tr-TR" dirty="0"/>
              <a:t> </a:t>
            </a:r>
            <a:r>
              <a:rPr lang="tr-TR" dirty="0" err="1"/>
              <a:t>Selection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BF0DA00-DF1B-41B0-818A-21F543C2A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CG3885-ALB 470µH </a:t>
            </a:r>
            <a:r>
              <a:rPr lang="tr-TR" dirty="0" err="1"/>
              <a:t>inductor</a:t>
            </a:r>
            <a:r>
              <a:rPr lang="tr-TR" dirty="0"/>
              <a:t> is </a:t>
            </a:r>
            <a:r>
              <a:rPr lang="tr-TR" dirty="0" err="1"/>
              <a:t>chosen</a:t>
            </a:r>
            <a:r>
              <a:rPr lang="tr-TR" dirty="0"/>
              <a:t> </a:t>
            </a:r>
            <a:r>
              <a:rPr lang="tr-TR" dirty="0" err="1"/>
              <a:t>according</a:t>
            </a:r>
            <a:r>
              <a:rPr lang="tr-TR" dirty="0"/>
              <a:t> to </a:t>
            </a:r>
            <a:r>
              <a:rPr lang="tr-TR" dirty="0" err="1"/>
              <a:t>simulation</a:t>
            </a:r>
            <a:r>
              <a:rPr lang="tr-TR" dirty="0"/>
              <a:t> </a:t>
            </a:r>
            <a:r>
              <a:rPr lang="tr-TR" dirty="0" err="1"/>
              <a:t>results</a:t>
            </a:r>
            <a:r>
              <a:rPr lang="tr-TR" dirty="0"/>
              <a:t>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It</a:t>
            </a:r>
            <a:r>
              <a:rPr lang="tr-TR" dirty="0"/>
              <a:t> has 10 A </a:t>
            </a:r>
            <a:r>
              <a:rPr lang="tr-TR" dirty="0" err="1"/>
              <a:t>max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8 mΩ </a:t>
            </a:r>
            <a:r>
              <a:rPr lang="tr-TR" dirty="0" err="1"/>
              <a:t>max</a:t>
            </a:r>
            <a:r>
              <a:rPr lang="tr-TR" dirty="0"/>
              <a:t> DC </a:t>
            </a:r>
            <a:r>
              <a:rPr lang="tr-TR" dirty="0" err="1"/>
              <a:t>resistance</a:t>
            </a:r>
            <a:r>
              <a:rPr lang="tr-TR" dirty="0"/>
              <a:t>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773E6A6-E51B-4E77-9A3C-F4914D940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244" y="4378056"/>
            <a:ext cx="7125511" cy="100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97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3970FCF-A73C-4BF6-AE01-CBA5B2CC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Output </a:t>
            </a:r>
            <a:r>
              <a:rPr lang="tr-TR" dirty="0" err="1"/>
              <a:t>Capacitor</a:t>
            </a:r>
            <a:r>
              <a:rPr lang="tr-TR" dirty="0"/>
              <a:t> </a:t>
            </a:r>
            <a:r>
              <a:rPr lang="tr-TR" dirty="0" err="1"/>
              <a:t>Selection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B336FA5-C097-46C7-B383-30CDF40F4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97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result</a:t>
            </a:r>
            <a:r>
              <a:rPr lang="tr-TR" dirty="0"/>
              <a:t> is </a:t>
            </a:r>
            <a:r>
              <a:rPr lang="tr-TR" dirty="0" err="1"/>
              <a:t>also</a:t>
            </a:r>
            <a:r>
              <a:rPr lang="tr-TR" dirty="0"/>
              <a:t> </a:t>
            </a:r>
            <a:r>
              <a:rPr lang="tr-TR" dirty="0" err="1"/>
              <a:t>verified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simulation</a:t>
            </a:r>
            <a:r>
              <a:rPr lang="tr-TR" dirty="0"/>
              <a:t>, but in </a:t>
            </a:r>
            <a:r>
              <a:rPr lang="tr-TR" dirty="0" err="1"/>
              <a:t>simulation</a:t>
            </a:r>
            <a:r>
              <a:rPr lang="tr-TR" dirty="0"/>
              <a:t> </a:t>
            </a:r>
            <a:r>
              <a:rPr lang="tr-TR" dirty="0" err="1"/>
              <a:t>higher</a:t>
            </a:r>
            <a:r>
              <a:rPr lang="tr-TR" dirty="0"/>
              <a:t> </a:t>
            </a:r>
            <a:r>
              <a:rPr lang="tr-TR" dirty="0" err="1"/>
              <a:t>value</a:t>
            </a:r>
            <a:r>
              <a:rPr lang="tr-TR" dirty="0"/>
              <a:t> </a:t>
            </a:r>
            <a:r>
              <a:rPr lang="tr-TR" dirty="0" err="1"/>
              <a:t>capacitor</a:t>
            </a:r>
            <a:r>
              <a:rPr lang="tr-TR" dirty="0"/>
              <a:t> are </a:t>
            </a:r>
            <a:r>
              <a:rPr lang="tr-TR" dirty="0" err="1"/>
              <a:t>needed</a:t>
            </a:r>
            <a:r>
              <a:rPr lang="tr-TR" dirty="0"/>
              <a:t> </a:t>
            </a:r>
            <a:r>
              <a:rPr lang="tr-TR" dirty="0" err="1"/>
              <a:t>because</a:t>
            </a:r>
            <a:r>
              <a:rPr lang="tr-TR" dirty="0"/>
              <a:t> of </a:t>
            </a:r>
            <a:r>
              <a:rPr lang="tr-TR" dirty="0" err="1"/>
              <a:t>non-idealities</a:t>
            </a:r>
            <a:r>
              <a:rPr lang="tr-TR" dirty="0"/>
              <a:t>.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05F4E1F-C712-4AA9-AD9E-CD24F9808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097" y="1733557"/>
            <a:ext cx="3681802" cy="607676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707AC3B7-0321-47BC-8663-6CBA6D1B3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882" y="2476170"/>
            <a:ext cx="3332231" cy="2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437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A5CF575-FE7E-4463-9F2E-60D22873D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Output </a:t>
            </a:r>
            <a:r>
              <a:rPr lang="tr-TR" dirty="0" err="1"/>
              <a:t>Capacitor</a:t>
            </a:r>
            <a:r>
              <a:rPr lang="tr-TR" dirty="0"/>
              <a:t> </a:t>
            </a:r>
            <a:r>
              <a:rPr lang="tr-TR" dirty="0" err="1"/>
              <a:t>Selection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C786EA4-45B9-420A-BDF3-272AEDB9E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860080675012 150 µF </a:t>
            </a:r>
            <a:r>
              <a:rPr lang="tr-TR" dirty="0" err="1"/>
              <a:t>capacitor</a:t>
            </a:r>
            <a:r>
              <a:rPr lang="tr-TR" dirty="0"/>
              <a:t> is </a:t>
            </a:r>
            <a:r>
              <a:rPr lang="tr-TR" dirty="0" err="1"/>
              <a:t>selected</a:t>
            </a:r>
            <a:r>
              <a:rPr lang="tr-TR" dirty="0"/>
              <a:t>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It</a:t>
            </a:r>
            <a:r>
              <a:rPr lang="tr-TR" dirty="0"/>
              <a:t> has 0.05 Ω ESR </a:t>
            </a:r>
            <a:r>
              <a:rPr lang="tr-TR" dirty="0" err="1"/>
              <a:t>value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50 V DC </a:t>
            </a:r>
            <a:r>
              <a:rPr lang="tr-TR" dirty="0" err="1"/>
              <a:t>voltage</a:t>
            </a:r>
            <a:r>
              <a:rPr lang="tr-TR" dirty="0"/>
              <a:t> </a:t>
            </a:r>
            <a:r>
              <a:rPr lang="tr-TR" dirty="0" err="1"/>
              <a:t>rating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51938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63E8ABE-4987-49C4-9CCD-9158E84E8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Diode</a:t>
            </a:r>
            <a:r>
              <a:rPr lang="tr-TR" dirty="0"/>
              <a:t> </a:t>
            </a:r>
            <a:r>
              <a:rPr lang="tr-TR" dirty="0" err="1"/>
              <a:t>Selection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6E388FF-3E1E-4F4D-AC42-2E0A83411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Nearly</a:t>
            </a:r>
            <a:r>
              <a:rPr lang="tr-TR" dirty="0"/>
              <a:t> 100 V has observed on </a:t>
            </a:r>
            <a:r>
              <a:rPr lang="tr-TR" dirty="0" err="1"/>
              <a:t>diodes</a:t>
            </a:r>
            <a:r>
              <a:rPr lang="tr-TR" dirty="0"/>
              <a:t> in </a:t>
            </a:r>
            <a:r>
              <a:rPr lang="tr-TR" dirty="0" err="1"/>
              <a:t>simulation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AB7B2470-EF79-4649-AB18-3999D8892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797" y="1323043"/>
            <a:ext cx="6906406" cy="406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669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4A5578-E923-4D53-B8A2-98F98E05B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Diode</a:t>
            </a:r>
            <a:r>
              <a:rPr lang="tr-TR" dirty="0"/>
              <a:t> </a:t>
            </a:r>
            <a:r>
              <a:rPr lang="tr-TR" dirty="0" err="1"/>
              <a:t>Selection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84F6AE1-1DD9-4D3A-AC96-33294619D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For </a:t>
            </a:r>
            <a:r>
              <a:rPr lang="tr-TR" dirty="0" err="1"/>
              <a:t>safety</a:t>
            </a:r>
            <a:r>
              <a:rPr lang="tr-TR" dirty="0"/>
              <a:t>, 200 V 10 A </a:t>
            </a:r>
            <a:r>
              <a:rPr lang="tr-TR" dirty="0" err="1"/>
              <a:t>diodes</a:t>
            </a:r>
            <a:r>
              <a:rPr lang="tr-TR" dirty="0"/>
              <a:t> are </a:t>
            </a:r>
            <a:r>
              <a:rPr lang="tr-TR" dirty="0" err="1"/>
              <a:t>chosen</a:t>
            </a:r>
            <a:r>
              <a:rPr lang="tr-TR" dirty="0"/>
              <a:t> (DPG10I200PM)</a:t>
            </a:r>
          </a:p>
          <a:p>
            <a:pPr marL="0" indent="0">
              <a:buNone/>
            </a:pPr>
            <a:r>
              <a:rPr lang="tr-TR" dirty="0" err="1"/>
              <a:t>It</a:t>
            </a:r>
            <a:r>
              <a:rPr lang="tr-TR" dirty="0"/>
              <a:t> has 0.98 VF </a:t>
            </a:r>
            <a:r>
              <a:rPr lang="tr-TR" dirty="0" err="1"/>
              <a:t>and</a:t>
            </a:r>
            <a:r>
              <a:rPr lang="tr-TR" dirty="0"/>
              <a:t> 0.1 µC </a:t>
            </a:r>
            <a:r>
              <a:rPr lang="tr-TR" dirty="0" err="1"/>
              <a:t>recovery</a:t>
            </a:r>
            <a:r>
              <a:rPr lang="tr-TR" dirty="0"/>
              <a:t> </a:t>
            </a:r>
            <a:r>
              <a:rPr lang="tr-TR" dirty="0" err="1"/>
              <a:t>charge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35 </a:t>
            </a:r>
            <a:r>
              <a:rPr lang="tr-TR" dirty="0" err="1"/>
              <a:t>ns</a:t>
            </a:r>
            <a:r>
              <a:rPr lang="tr-TR" dirty="0"/>
              <a:t> </a:t>
            </a:r>
            <a:r>
              <a:rPr lang="tr-TR" dirty="0" err="1"/>
              <a:t>recovery</a:t>
            </a:r>
            <a:r>
              <a:rPr lang="tr-TR" dirty="0"/>
              <a:t> time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-&gt; </a:t>
            </a:r>
            <a:r>
              <a:rPr lang="en-US" dirty="0" err="1"/>
              <a:t>Vf</a:t>
            </a:r>
            <a:r>
              <a:rPr lang="tr-TR" dirty="0"/>
              <a:t>*</a:t>
            </a:r>
            <a:r>
              <a:rPr lang="en-US" dirty="0"/>
              <a:t>If = 0</a:t>
            </a:r>
            <a:r>
              <a:rPr lang="tr-TR" dirty="0"/>
              <a:t>.</a:t>
            </a:r>
            <a:r>
              <a:rPr lang="en-US" dirty="0"/>
              <a:t>98V </a:t>
            </a:r>
            <a:r>
              <a:rPr lang="tr-TR" dirty="0"/>
              <a:t>*</a:t>
            </a:r>
            <a:r>
              <a:rPr lang="en-US" dirty="0"/>
              <a:t>3</a:t>
            </a:r>
            <a:r>
              <a:rPr lang="tr-TR" dirty="0"/>
              <a:t>.</a:t>
            </a:r>
            <a:r>
              <a:rPr lang="en-US" dirty="0"/>
              <a:t>2A = 3</a:t>
            </a:r>
            <a:r>
              <a:rPr lang="tr-TR" dirty="0"/>
              <a:t>.</a:t>
            </a:r>
            <a:r>
              <a:rPr lang="en-US" dirty="0"/>
              <a:t>13W</a:t>
            </a:r>
            <a:r>
              <a:rPr lang="tr-TR" dirty="0"/>
              <a:t> </a:t>
            </a:r>
            <a:r>
              <a:rPr lang="tr-TR" dirty="0" err="1"/>
              <a:t>conduction</a:t>
            </a:r>
            <a:r>
              <a:rPr lang="tr-TR" dirty="0"/>
              <a:t> </a:t>
            </a:r>
            <a:r>
              <a:rPr lang="tr-TR" dirty="0" err="1"/>
              <a:t>loss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Q</a:t>
            </a:r>
            <a:r>
              <a:rPr lang="tr-TR" baseline="-25000" dirty="0"/>
              <a:t>R</a:t>
            </a:r>
            <a:r>
              <a:rPr lang="tr-TR" dirty="0"/>
              <a:t>*V</a:t>
            </a:r>
            <a:r>
              <a:rPr lang="tr-TR" baseline="-25000" dirty="0"/>
              <a:t>R</a:t>
            </a:r>
            <a:r>
              <a:rPr lang="tr-TR" dirty="0"/>
              <a:t>*</a:t>
            </a:r>
            <a:r>
              <a:rPr lang="tr-TR" dirty="0" err="1"/>
              <a:t>f</a:t>
            </a:r>
            <a:r>
              <a:rPr lang="tr-TR" baseline="-25000" dirty="0" err="1"/>
              <a:t>s</a:t>
            </a:r>
            <a:r>
              <a:rPr lang="tr-TR" dirty="0"/>
              <a:t> = 2W </a:t>
            </a:r>
            <a:r>
              <a:rPr lang="tr-TR" dirty="0" err="1"/>
              <a:t>switching</a:t>
            </a:r>
            <a:r>
              <a:rPr lang="tr-TR" dirty="0"/>
              <a:t> </a:t>
            </a:r>
            <a:r>
              <a:rPr lang="tr-TR" dirty="0" err="1"/>
              <a:t>loss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86626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5854C-057D-4228-ACDF-FA65510C7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DO WE SELECT FORWARD TOPOLOGY?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0BF74-040F-4007-BF78-FDD1A332C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ADVANTAGES:</a:t>
            </a:r>
          </a:p>
          <a:p>
            <a:r>
              <a:rPr lang="en-GB" dirty="0"/>
              <a:t>No air gap in transformer design</a:t>
            </a:r>
          </a:p>
          <a:p>
            <a:r>
              <a:rPr lang="en-GB" dirty="0"/>
              <a:t>Less current ripple than </a:t>
            </a:r>
            <a:r>
              <a:rPr lang="en-GB" dirty="0" err="1"/>
              <a:t>flyback</a:t>
            </a:r>
            <a:r>
              <a:rPr lang="en-GB" dirty="0"/>
              <a:t> since filtered output</a:t>
            </a:r>
          </a:p>
          <a:p>
            <a:r>
              <a:rPr lang="en-GB" dirty="0"/>
              <a:t>Lower current ripple due to larger magnetizing inductance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8987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1A73E8-DCFC-416D-BDDD-AD9F66997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890"/>
            <a:ext cx="10515600" cy="1325563"/>
          </a:xfrm>
        </p:spPr>
        <p:txBody>
          <a:bodyPr/>
          <a:lstStyle/>
          <a:p>
            <a:r>
              <a:rPr lang="tr-TR" dirty="0" err="1"/>
              <a:t>Aimed</a:t>
            </a:r>
            <a:r>
              <a:rPr lang="tr-TR" dirty="0"/>
              <a:t> </a:t>
            </a:r>
            <a:r>
              <a:rPr lang="tr-TR" dirty="0" err="1"/>
              <a:t>Bonuses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58BA8-7F87-433D-91B1-2D90AD6CC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313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Analog Controller IC: UC3844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E227750-99CC-42B1-9207-448ABF350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814" y="2054356"/>
            <a:ext cx="6802372" cy="402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187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78DB832-5D0E-411A-BC0D-EE48C0BA2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UC3844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618CF55-5EE6-40CE-8A98-7E65B6CB9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Mode</a:t>
            </a:r>
            <a:r>
              <a:rPr lang="tr-TR" dirty="0"/>
              <a:t> Controller</a:t>
            </a:r>
          </a:p>
          <a:p>
            <a:r>
              <a:rPr lang="tr-TR" dirty="0" err="1"/>
              <a:t>Voltage</a:t>
            </a:r>
            <a:r>
              <a:rPr lang="tr-TR" dirty="0"/>
              <a:t> Feedback</a:t>
            </a:r>
          </a:p>
          <a:p>
            <a:r>
              <a:rPr lang="tr-TR" dirty="0" err="1"/>
              <a:t>Soft</a:t>
            </a:r>
            <a:r>
              <a:rPr lang="tr-TR" dirty="0"/>
              <a:t> Start</a:t>
            </a:r>
          </a:p>
        </p:txBody>
      </p:sp>
    </p:spTree>
    <p:extLst>
      <p:ext uri="{BB962C8B-B14F-4D97-AF65-F5344CB8AC3E}">
        <p14:creationId xmlns:p14="http://schemas.microsoft.com/office/powerpoint/2010/main" val="2901403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F242080-E49C-459F-8697-5F087CB3A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Efficiency</a:t>
            </a:r>
            <a:r>
              <a:rPr lang="tr-TR" dirty="0"/>
              <a:t> Bonus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01EBBB6-3C8F-4AA3-A05D-40157D624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simulated at </a:t>
            </a:r>
            <a:r>
              <a:rPr lang="tr-TR" dirty="0"/>
              <a:t>M</a:t>
            </a:r>
            <a:r>
              <a:rPr lang="en-US" dirty="0" err="1"/>
              <a:t>atlab</a:t>
            </a:r>
            <a:r>
              <a:rPr lang="en-US" dirty="0"/>
              <a:t> e</a:t>
            </a:r>
            <a:r>
              <a:rPr lang="tr-TR" dirty="0" err="1"/>
              <a:t>ffi</a:t>
            </a:r>
            <a:r>
              <a:rPr lang="en-US" dirty="0" err="1"/>
              <a:t>ciency</a:t>
            </a:r>
            <a:r>
              <a:rPr lang="en-US" dirty="0"/>
              <a:t> is %85.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92192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1820DB7-75A3-4B92-BFB8-8D7CAE2F1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Mode</a:t>
            </a:r>
            <a:r>
              <a:rPr lang="tr-TR" dirty="0"/>
              <a:t> Control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1253D72-BEB8-4D03-AAA4-F79FAEAFF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0306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control Mode control decrease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oscillations and output reach</a:t>
            </a:r>
            <a:r>
              <a:rPr lang="tr-TR" dirty="0"/>
              <a:t> </a:t>
            </a:r>
            <a:r>
              <a:rPr lang="en-US" dirty="0"/>
              <a:t>steady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state faster.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F86D9DA-9C02-4A86-8CBC-EFD0C7CB7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547" y="0"/>
            <a:ext cx="49806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024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A68CE7-B88B-4612-BEE6-52C924CE0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504" y="2562271"/>
            <a:ext cx="7353300" cy="3952875"/>
          </a:xfrm>
          <a:prstGeom prst="rect">
            <a:avLst/>
          </a:prstGeom>
        </p:spPr>
      </p:pic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8B1C7411-9367-48C2-911F-30BFEC951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8912"/>
            <a:ext cx="10515600" cy="809980"/>
          </a:xfrm>
        </p:spPr>
        <p:txBody>
          <a:bodyPr/>
          <a:lstStyle/>
          <a:p>
            <a:r>
              <a:rPr lang="en-GB" dirty="0"/>
              <a:t>Voltage Control Block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29406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E3C731-3120-4390-9479-849ECFAF4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58" y="2887462"/>
            <a:ext cx="11021442" cy="3519097"/>
          </a:xfrm>
          <a:prstGeom prst="rect">
            <a:avLst/>
          </a:prstGeom>
        </p:spPr>
      </p:pic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1309A589-D458-4E70-8BE4-35927E0EA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8912"/>
            <a:ext cx="10515600" cy="809980"/>
          </a:xfrm>
        </p:spPr>
        <p:txBody>
          <a:bodyPr/>
          <a:lstStyle/>
          <a:p>
            <a:r>
              <a:rPr lang="en-GB" dirty="0"/>
              <a:t>Current Control Block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588746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4943D9E-C763-4EAB-82BD-0F3007186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PCB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92AD5CD-F77D-4A71-90D6-D8C0C9883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are planning to implement our </a:t>
            </a:r>
            <a:r>
              <a:rPr lang="en-US" dirty="0" err="1"/>
              <a:t>nal</a:t>
            </a:r>
            <a:r>
              <a:rPr lang="en-US" dirty="0"/>
              <a:t> circuitry on Printed Circuit Board (PCB). Because PCB has some</a:t>
            </a:r>
            <a:r>
              <a:rPr lang="tr-TR" dirty="0"/>
              <a:t> </a:t>
            </a:r>
            <a:r>
              <a:rPr lang="en-US" dirty="0"/>
              <a:t>advantages over stripboard. It is more professional than stripboard and it is less noisy. Also, after drawing</a:t>
            </a:r>
            <a:r>
              <a:rPr lang="tr-TR" dirty="0"/>
              <a:t> </a:t>
            </a:r>
            <a:r>
              <a:rPr lang="en-US" dirty="0"/>
              <a:t>proper PCB layout it is easy to implement.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936551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0CCECE6-43AA-4F53-B633-9614F3C49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Soft</a:t>
            </a:r>
            <a:r>
              <a:rPr lang="tr-TR" dirty="0"/>
              <a:t> </a:t>
            </a:r>
            <a:r>
              <a:rPr lang="tr-TR" dirty="0" err="1"/>
              <a:t>Starting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B932202-5514-4D31-91FF-D164DEFA3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840" y="1358001"/>
            <a:ext cx="5785259" cy="4420316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0BA27DE2-F1A5-4692-8BEC-566FEE42D9CA}"/>
              </a:ext>
            </a:extLst>
          </p:cNvPr>
          <p:cNvSpPr txBox="1"/>
          <p:nvPr/>
        </p:nvSpPr>
        <p:spPr>
          <a:xfrm>
            <a:off x="4521723" y="6123543"/>
            <a:ext cx="314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Soft</a:t>
            </a:r>
            <a:r>
              <a:rPr lang="tr-TR" dirty="0"/>
              <a:t> </a:t>
            </a:r>
            <a:r>
              <a:rPr lang="tr-TR" dirty="0" err="1"/>
              <a:t>Starting</a:t>
            </a:r>
            <a:r>
              <a:rPr lang="tr-TR" dirty="0"/>
              <a:t> </a:t>
            </a:r>
            <a:r>
              <a:rPr lang="tr-TR" dirty="0" err="1"/>
              <a:t>Ciruit</a:t>
            </a:r>
            <a:r>
              <a:rPr lang="tr-TR" dirty="0"/>
              <a:t> of UC3844</a:t>
            </a:r>
          </a:p>
        </p:txBody>
      </p:sp>
    </p:spTree>
    <p:extLst>
      <p:ext uri="{BB962C8B-B14F-4D97-AF65-F5344CB8AC3E}">
        <p14:creationId xmlns:p14="http://schemas.microsoft.com/office/powerpoint/2010/main" val="12455383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B0F6237-7D5D-4A35-8123-5926C82F4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Isolation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1D8A9AC-B68F-4CB5-B182-FD4C1584C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678" y="1690688"/>
            <a:ext cx="5301679" cy="3699394"/>
          </a:xfrm>
          <a:prstGeom prst="rect">
            <a:avLst/>
          </a:prstGeom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58EBCA0D-BB40-43EC-BB90-84AD57061453}"/>
              </a:ext>
            </a:extLst>
          </p:cNvPr>
          <p:cNvSpPr/>
          <p:nvPr/>
        </p:nvSpPr>
        <p:spPr>
          <a:xfrm>
            <a:off x="4882737" y="5637337"/>
            <a:ext cx="29095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/>
              <a:t>TLP250 </a:t>
            </a:r>
            <a:r>
              <a:rPr lang="tr-TR" sz="2400" dirty="0" err="1"/>
              <a:t>Optocoupler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788672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D59123-799C-4A43-80DF-AFEC2D7C0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398" y="1172638"/>
            <a:ext cx="468630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005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3A43A-2628-47E5-9D41-6F8860860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DO WE SELECT FORWARD TOPOLOGY?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34661-8996-41AA-BCF6-EC1B7332C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DISADVANTAGES:</a:t>
            </a:r>
          </a:p>
          <a:p>
            <a:r>
              <a:rPr lang="en-GB" dirty="0"/>
              <a:t>More components higher cost</a:t>
            </a:r>
          </a:p>
          <a:p>
            <a:r>
              <a:rPr lang="en-GB" dirty="0"/>
              <a:t>In DCM gain changes too much</a:t>
            </a:r>
          </a:p>
          <a:p>
            <a:r>
              <a:rPr lang="en-GB" dirty="0"/>
              <a:t>Higher voltage on </a:t>
            </a:r>
            <a:r>
              <a:rPr lang="en-GB" dirty="0" err="1"/>
              <a:t>mosfet</a:t>
            </a:r>
            <a:r>
              <a:rPr lang="en-GB" dirty="0"/>
              <a:t> and diodes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6894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0E158-3BBE-4B2E-BBD1-EA50B3A6C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TOPOLOGY SELECTİON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491FD-AFA3-4181-84BE-47FC10986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decide to use Reset winding to increase efficiency</a:t>
            </a:r>
          </a:p>
          <a:p>
            <a:r>
              <a:rPr lang="en-GB" dirty="0"/>
              <a:t>Select 100kHz,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Decrease ripple voltage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Increase response of controller</a:t>
            </a:r>
          </a:p>
        </p:txBody>
      </p:sp>
    </p:spTree>
    <p:extLst>
      <p:ext uri="{BB962C8B-B14F-4D97-AF65-F5344CB8AC3E}">
        <p14:creationId xmlns:p14="http://schemas.microsoft.com/office/powerpoint/2010/main" val="3366130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90390-F7B5-4AE4-9653-A6E74D8DD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Transformer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CE239-3FEB-40D6-802F-4D98B4B47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 material has lower core loss than P material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E45959  is 2250 W core for 100kHz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38969F-F730-4A2A-A5D7-41D96FBF1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07" y="5362113"/>
            <a:ext cx="10636858" cy="6760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EA93F8-87F7-489B-8736-CCC1B05B2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302" y="2659625"/>
            <a:ext cx="4543425" cy="866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68AA0D-87B9-4AF6-A7B9-76FEE6905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62251"/>
            <a:ext cx="10134901" cy="49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2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4A10D-933F-47BB-9DD2-60719B4A9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Transformer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A719D-8DFA-4EC2-A2FB-F31EAEDB1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Reset windings and Primary windings same, Max D=50%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Turn ratio is 2 satisfy output gain conditions.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Minimum turn ratio should be 3 to ensure no Saturation.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1041EE-9753-44E1-AEF0-D899BF441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862" y="3533775"/>
            <a:ext cx="3800475" cy="647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D8D162-698A-4837-ACAB-253330B57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412" y="5105400"/>
            <a:ext cx="328612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03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55DA-86BA-411E-8EF3-6925281A7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Transformer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9121A-7507-4BD5-959F-6D9AE4141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Select wire according to max current;</a:t>
            </a:r>
          </a:p>
          <a:p>
            <a:r>
              <a:rPr lang="en-GB" dirty="0"/>
              <a:t>At min. input </a:t>
            </a:r>
            <a:r>
              <a:rPr lang="en-GB" dirty="0" err="1"/>
              <a:t>voltage,input</a:t>
            </a:r>
            <a:r>
              <a:rPr lang="en-GB" dirty="0"/>
              <a:t> current is 2A</a:t>
            </a:r>
          </a:p>
          <a:p>
            <a:r>
              <a:rPr lang="en-GB" dirty="0"/>
              <a:t>Output current is 1A.</a:t>
            </a:r>
          </a:p>
          <a:p>
            <a:r>
              <a:rPr lang="en-GB" dirty="0"/>
              <a:t>Since system not ideal, efficiency is not 100%,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ABAD8F-FE66-4285-A99A-02400EDE8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353" y="3819525"/>
            <a:ext cx="4258774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46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D06DF-993D-4677-97F3-0A2BBE23F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Transformer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921EB-9C94-413E-866E-3C54D7F50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Core Loss,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Copper Loss,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2BC945-E466-4226-A1E0-B65AB2228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372" y="2293816"/>
            <a:ext cx="3067050" cy="990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6A3ED9-30A6-4511-9C0E-904DFF355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8897" y="4432178"/>
            <a:ext cx="3081290" cy="13205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16047B-A836-407A-8854-56403CC7C2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2378197"/>
            <a:ext cx="63246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7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533E9-5D4C-4A77-A0A8-D8ED2BDB3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Transformer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A4C6E-A023-482A-AA59-E983E04E5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Window area=550 m^2.</a:t>
            </a:r>
          </a:p>
          <a:p>
            <a:endParaRPr lang="en-GB" dirty="0"/>
          </a:p>
          <a:p>
            <a:r>
              <a:rPr lang="en-GB" dirty="0" err="1"/>
              <a:t>K_fill</a:t>
            </a:r>
            <a:r>
              <a:rPr lang="en-GB" dirty="0"/>
              <a:t>=0.3 </a:t>
            </a:r>
            <a:r>
              <a:rPr lang="en-GB" dirty="0" err="1"/>
              <a:t>litz</a:t>
            </a:r>
            <a:r>
              <a:rPr lang="en-GB" dirty="0"/>
              <a:t> wire.</a:t>
            </a:r>
          </a:p>
          <a:p>
            <a:endParaRPr lang="en-GB" dirty="0"/>
          </a:p>
          <a:p>
            <a:r>
              <a:rPr lang="en-GB" dirty="0"/>
              <a:t>Calculations show max N is 70.</a:t>
            </a:r>
          </a:p>
          <a:p>
            <a:endParaRPr lang="en-GB" dirty="0"/>
          </a:p>
          <a:p>
            <a:r>
              <a:rPr lang="en-GB" dirty="0"/>
              <a:t>Most efficient N=8.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314583-AF78-479A-844B-DD4BF4F20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71205"/>
            <a:ext cx="5615363" cy="457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929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547</Words>
  <Application>Microsoft Office PowerPoint</Application>
  <PresentationFormat>Widescreen</PresentationFormat>
  <Paragraphs>128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METU INSTRUMENT</vt:lpstr>
      <vt:lpstr>WHY DO WE SELECT FORWARD TOPOLOGY?</vt:lpstr>
      <vt:lpstr>WHY DO WE SELECT FORWARD TOPOLOGY?</vt:lpstr>
      <vt:lpstr>TOPOLOGY SELECTİON</vt:lpstr>
      <vt:lpstr>Transformer Selection</vt:lpstr>
      <vt:lpstr>Transformer Design</vt:lpstr>
      <vt:lpstr>Transformer Design</vt:lpstr>
      <vt:lpstr>Transformer Design</vt:lpstr>
      <vt:lpstr>Transformer Design</vt:lpstr>
      <vt:lpstr>Transformer Parameters</vt:lpstr>
      <vt:lpstr>MOSFET Consideration</vt:lpstr>
      <vt:lpstr>Mosfet Consideration</vt:lpstr>
      <vt:lpstr>HeatSink</vt:lpstr>
      <vt:lpstr>Component Selection</vt:lpstr>
      <vt:lpstr>Output Inductor Selection</vt:lpstr>
      <vt:lpstr>Output Capacitor Selection</vt:lpstr>
      <vt:lpstr>Output Capacitor Selection</vt:lpstr>
      <vt:lpstr>Diode Selection</vt:lpstr>
      <vt:lpstr>Diode Selection</vt:lpstr>
      <vt:lpstr>Aimed Bonuses</vt:lpstr>
      <vt:lpstr>UC3844</vt:lpstr>
      <vt:lpstr>Efficiency Bonus</vt:lpstr>
      <vt:lpstr>Current Mode Control</vt:lpstr>
      <vt:lpstr>PowerPoint Presentation</vt:lpstr>
      <vt:lpstr>PowerPoint Presentation</vt:lpstr>
      <vt:lpstr>PCB</vt:lpstr>
      <vt:lpstr>Soft Starting</vt:lpstr>
      <vt:lpstr>Isolation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METU INSTRUMENT</dc:title>
  <dc:creator>Burak Kemal Kara</dc:creator>
  <cp:lastModifiedBy>Burak Kemal Kara</cp:lastModifiedBy>
  <cp:revision>14</cp:revision>
  <dcterms:created xsi:type="dcterms:W3CDTF">2020-03-27T10:22:49Z</dcterms:created>
  <dcterms:modified xsi:type="dcterms:W3CDTF">2020-03-27T13:10:04Z</dcterms:modified>
</cp:coreProperties>
</file>