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7FD61E-FCA4-4D40-A880-0F264EB585A3}" v="232" dt="2022-12-12T16:06:21.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478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207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4517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85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277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0374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5386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0495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131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187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697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759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179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96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858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732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12/12/2022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060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12/12/2022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69411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751012" y="609601"/>
            <a:ext cx="8676222" cy="2695978"/>
          </a:xfrm>
        </p:spPr>
        <p:txBody>
          <a:bodyPr>
            <a:normAutofit/>
          </a:bodyPr>
          <a:lstStyle/>
          <a:p>
            <a:r>
              <a:rPr lang="tr-TR" sz="6000" dirty="0"/>
              <a:t>Görüntü işleme</a:t>
            </a:r>
          </a:p>
        </p:txBody>
      </p:sp>
      <p:sp>
        <p:nvSpPr>
          <p:cNvPr id="3" name="Alt Başlık 2"/>
          <p:cNvSpPr>
            <a:spLocks noGrp="1"/>
          </p:cNvSpPr>
          <p:nvPr>
            <p:ph type="subTitle" idx="1"/>
          </p:nvPr>
        </p:nvSpPr>
        <p:spPr/>
        <p:txBody>
          <a:bodyPr>
            <a:normAutofit/>
          </a:bodyPr>
          <a:lstStyle/>
          <a:p>
            <a:r>
              <a:rPr lang="tr-TR" sz="2800" dirty="0">
                <a:ea typeface="+mn-lt"/>
                <a:cs typeface="+mn-lt"/>
              </a:rPr>
              <a:t>Görüntü işleme teknikleri ve kümeleme yöntemleri kullanılarak fındık meyvesinin tespit ve sınıflandırılması</a:t>
            </a:r>
            <a:endParaRPr lang="tr-TR" sz="2800" dirty="0"/>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8A3F5-702B-DAC9-510A-A13BAF4F212C}"/>
              </a:ext>
            </a:extLst>
          </p:cNvPr>
          <p:cNvSpPr>
            <a:spLocks noGrp="1"/>
          </p:cNvSpPr>
          <p:nvPr>
            <p:ph type="title"/>
          </p:nvPr>
        </p:nvSpPr>
        <p:spPr/>
        <p:txBody>
          <a:bodyPr/>
          <a:lstStyle/>
          <a:p>
            <a:r>
              <a:rPr lang="tr-TR" dirty="0">
                <a:solidFill>
                  <a:srgbClr val="FF0000"/>
                </a:solidFill>
                <a:ea typeface="+mj-lt"/>
                <a:cs typeface="+mj-lt"/>
              </a:rPr>
              <a:t>Nesne bulma ve özellik çıkarımı işlemi aşaması</a:t>
            </a:r>
            <a:endParaRPr lang="tr-TR" dirty="0">
              <a:solidFill>
                <a:srgbClr val="FF0000"/>
              </a:solidFill>
            </a:endParaRPr>
          </a:p>
        </p:txBody>
      </p:sp>
      <p:sp>
        <p:nvSpPr>
          <p:cNvPr id="3" name="İçerik Yer Tutucusu 2">
            <a:extLst>
              <a:ext uri="{FF2B5EF4-FFF2-40B4-BE49-F238E27FC236}">
                <a16:creationId xmlns:a16="http://schemas.microsoft.com/office/drawing/2014/main" id="{C6BE5BD9-E827-5310-F2D7-1CDF16755D38}"/>
              </a:ext>
            </a:extLst>
          </p:cNvPr>
          <p:cNvSpPr>
            <a:spLocks noGrp="1"/>
          </p:cNvSpPr>
          <p:nvPr>
            <p:ph idx="1"/>
          </p:nvPr>
        </p:nvSpPr>
        <p:spPr/>
        <p:txBody>
          <a:bodyPr/>
          <a:lstStyle/>
          <a:p>
            <a:r>
              <a:rPr lang="tr-TR" dirty="0">
                <a:ea typeface="+mn-lt"/>
                <a:cs typeface="+mn-lt"/>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a:p>
            <a:pPr>
              <a:buClr>
                <a:srgbClr val="FFFFFF"/>
              </a:buClr>
            </a:pPr>
            <a:r>
              <a:rPr lang="tr-TR" dirty="0">
                <a:ea typeface="+mn-lt"/>
                <a:cs typeface="+mn-lt"/>
              </a:rPr>
              <a:t>Her bir nesneye ait dış hatlar ve nesne numaraları belirlendikten sonra, nesnenin alanını hesaplamak için moment alma işlemi gerçekleştirilmektedir. </a:t>
            </a:r>
            <a:endParaRPr lang="tr-TR" dirty="0"/>
          </a:p>
        </p:txBody>
      </p:sp>
    </p:spTree>
    <p:extLst>
      <p:ext uri="{BB962C8B-B14F-4D97-AF65-F5344CB8AC3E}">
        <p14:creationId xmlns:p14="http://schemas.microsoft.com/office/powerpoint/2010/main" val="14565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35AEDB-756E-7B3D-6CBE-880910B667B2}"/>
              </a:ext>
            </a:extLst>
          </p:cNvPr>
          <p:cNvSpPr>
            <a:spLocks noGrp="1"/>
          </p:cNvSpPr>
          <p:nvPr>
            <p:ph type="title"/>
          </p:nvPr>
        </p:nvSpPr>
        <p:spPr/>
        <p:txBody>
          <a:bodyPr/>
          <a:lstStyle/>
          <a:p>
            <a:r>
              <a:rPr lang="tr-TR" dirty="0">
                <a:solidFill>
                  <a:srgbClr val="FF0000"/>
                </a:solidFill>
                <a:ea typeface="+mj-lt"/>
                <a:cs typeface="+mj-lt"/>
              </a:rPr>
              <a:t>Sınıflandırma işlemi aşamasına ait adımlar</a:t>
            </a:r>
            <a:endParaRPr lang="tr-TR">
              <a:solidFill>
                <a:srgbClr val="FF0000"/>
              </a:solidFill>
            </a:endParaRPr>
          </a:p>
        </p:txBody>
      </p:sp>
      <p:sp>
        <p:nvSpPr>
          <p:cNvPr id="3" name="İçerik Yer Tutucusu 2">
            <a:extLst>
              <a:ext uri="{FF2B5EF4-FFF2-40B4-BE49-F238E27FC236}">
                <a16:creationId xmlns:a16="http://schemas.microsoft.com/office/drawing/2014/main" id="{05749A99-ADCB-3062-D207-205F69CFFA50}"/>
              </a:ext>
            </a:extLst>
          </p:cNvPr>
          <p:cNvSpPr>
            <a:spLocks noGrp="1"/>
          </p:cNvSpPr>
          <p:nvPr>
            <p:ph idx="1"/>
          </p:nvPr>
        </p:nvSpPr>
        <p:spPr/>
        <p:txBody>
          <a:bodyPr/>
          <a:lstStyle/>
          <a:p>
            <a:r>
              <a:rPr lang="tr-TR" dirty="0">
                <a:ea typeface="+mn-lt"/>
                <a:cs typeface="+mn-lt"/>
              </a:rPr>
              <a:t>Kümeleme, fiziksel veya soyut nesneleri benzer nesne sınıfları içerisinde gruplama sürecidir . Veri kümeleme, küme analizi olarak da tanımlanmaktadır. Kümeleme analizinde desen, nokta veya nesnelerin doğal olarak gruplandırılması yapılmaktadır. Kümeleme analizi ile çok değişkenli özellikler içeren veriler </a:t>
            </a:r>
            <a:r>
              <a:rPr lang="tr-TR" dirty="0" err="1">
                <a:ea typeface="+mn-lt"/>
                <a:cs typeface="+mn-lt"/>
              </a:rPr>
              <a:t>kümelendirilebilmektedir</a:t>
            </a:r>
            <a:r>
              <a:rPr lang="tr-TR" dirty="0">
                <a:ea typeface="+mn-lt"/>
                <a:cs typeface="+mn-lt"/>
              </a:rPr>
              <a:t>. Kümeleme yöntemi örüntü tanıma, veri analizi, görüntü işleme, market araştırmaları, vb. gibi çeşitli alanlarda kullanılmaktadır.</a:t>
            </a:r>
            <a:endParaRPr lang="tr-TR" dirty="0"/>
          </a:p>
        </p:txBody>
      </p:sp>
    </p:spTree>
    <p:extLst>
      <p:ext uri="{BB962C8B-B14F-4D97-AF65-F5344CB8AC3E}">
        <p14:creationId xmlns:p14="http://schemas.microsoft.com/office/powerpoint/2010/main" val="69692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118897-E9A3-5756-DF00-99C6664BD69C}"/>
              </a:ext>
            </a:extLst>
          </p:cNvPr>
          <p:cNvSpPr>
            <a:spLocks noGrp="1"/>
          </p:cNvSpPr>
          <p:nvPr>
            <p:ph type="title"/>
          </p:nvPr>
        </p:nvSpPr>
        <p:spPr>
          <a:xfrm>
            <a:off x="1141413" y="609600"/>
            <a:ext cx="9905998" cy="1422043"/>
          </a:xfrm>
        </p:spPr>
        <p:txBody>
          <a:bodyPr>
            <a:normAutofit/>
          </a:bodyPr>
          <a:lstStyle/>
          <a:p>
            <a:r>
              <a:rPr lang="tr-TR" sz="4000" dirty="0">
                <a:solidFill>
                  <a:srgbClr val="FF0000"/>
                </a:solidFill>
                <a:ea typeface="+mj-lt"/>
                <a:cs typeface="+mj-lt"/>
              </a:rPr>
              <a:t>Ortalama tabanlı sınıflandırma</a:t>
            </a:r>
            <a:endParaRPr lang="tr-TR" sz="4000" dirty="0">
              <a:solidFill>
                <a:srgbClr val="FF0000"/>
              </a:solidFill>
            </a:endParaRPr>
          </a:p>
        </p:txBody>
      </p:sp>
      <p:sp>
        <p:nvSpPr>
          <p:cNvPr id="3" name="İçerik Yer Tutucusu 2">
            <a:extLst>
              <a:ext uri="{FF2B5EF4-FFF2-40B4-BE49-F238E27FC236}">
                <a16:creationId xmlns:a16="http://schemas.microsoft.com/office/drawing/2014/main" id="{4EE570DA-1448-E546-09C6-A03584B84D6D}"/>
              </a:ext>
            </a:extLst>
          </p:cNvPr>
          <p:cNvSpPr>
            <a:spLocks noGrp="1"/>
          </p:cNvSpPr>
          <p:nvPr>
            <p:ph idx="1"/>
          </p:nvPr>
        </p:nvSpPr>
        <p:spPr/>
        <p:txBody>
          <a:bodyPr/>
          <a:lstStyle/>
          <a:p>
            <a:r>
              <a:rPr lang="tr-TR" dirty="0">
                <a:ea typeface="+mn-lt"/>
                <a:cs typeface="+mn-lt"/>
              </a:rPr>
              <a:t>Nesneleri sınıflandırma aşamasında, ilgili nesnenin alanı ile her bir küme merkezi arasındaki mesafe hesaplanmaktadır. Nesneler kendilerine en yakın noktada bulunan küme merkezlerine yerleştirilerek sınıflandırılmaktadır. </a:t>
            </a:r>
            <a:endParaRPr lang="tr-TR" dirty="0"/>
          </a:p>
        </p:txBody>
      </p:sp>
    </p:spTree>
    <p:extLst>
      <p:ext uri="{BB962C8B-B14F-4D97-AF65-F5344CB8AC3E}">
        <p14:creationId xmlns:p14="http://schemas.microsoft.com/office/powerpoint/2010/main" val="304777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1CE247-F6DC-95A2-9734-6F1F28BE9697}"/>
              </a:ext>
            </a:extLst>
          </p:cNvPr>
          <p:cNvSpPr>
            <a:spLocks noGrp="1"/>
          </p:cNvSpPr>
          <p:nvPr>
            <p:ph type="title"/>
          </p:nvPr>
        </p:nvSpPr>
        <p:spPr/>
        <p:txBody>
          <a:bodyPr/>
          <a:lstStyle/>
          <a:p>
            <a:r>
              <a:rPr lang="tr-TR" dirty="0">
                <a:solidFill>
                  <a:srgbClr val="FF0000"/>
                </a:solidFill>
                <a:ea typeface="+mj-lt"/>
                <a:cs typeface="+mj-lt"/>
              </a:rPr>
              <a:t>K-</a:t>
            </a:r>
            <a:r>
              <a:rPr lang="tr-TR" dirty="0" err="1">
                <a:solidFill>
                  <a:srgbClr val="FF0000"/>
                </a:solidFill>
                <a:ea typeface="+mj-lt"/>
                <a:cs typeface="+mj-lt"/>
              </a:rPr>
              <a:t>means</a:t>
            </a:r>
            <a:r>
              <a:rPr lang="tr-TR" dirty="0">
                <a:solidFill>
                  <a:srgbClr val="FF0000"/>
                </a:solidFill>
                <a:ea typeface="+mj-lt"/>
                <a:cs typeface="+mj-lt"/>
              </a:rPr>
              <a:t> kümeleme yöntemi</a:t>
            </a:r>
            <a:endParaRPr lang="tr-TR" dirty="0">
              <a:solidFill>
                <a:srgbClr val="FF0000"/>
              </a:solidFill>
            </a:endParaRPr>
          </a:p>
        </p:txBody>
      </p:sp>
      <p:sp>
        <p:nvSpPr>
          <p:cNvPr id="3" name="İçerik Yer Tutucusu 2">
            <a:extLst>
              <a:ext uri="{FF2B5EF4-FFF2-40B4-BE49-F238E27FC236}">
                <a16:creationId xmlns:a16="http://schemas.microsoft.com/office/drawing/2014/main" id="{56C3B5E5-9521-F751-9317-C6C37984036A}"/>
              </a:ext>
            </a:extLst>
          </p:cNvPr>
          <p:cNvSpPr>
            <a:spLocks noGrp="1"/>
          </p:cNvSpPr>
          <p:nvPr>
            <p:ph idx="1"/>
          </p:nvPr>
        </p:nvSpPr>
        <p:spPr/>
        <p:txBody>
          <a:bodyPr/>
          <a:lstStyle/>
          <a:p>
            <a:r>
              <a:rPr lang="tr-TR" dirty="0">
                <a:ea typeface="+mn-lt"/>
                <a:cs typeface="+mn-lt"/>
              </a:rPr>
              <a:t>K-</a:t>
            </a:r>
            <a:r>
              <a:rPr lang="tr-TR" dirty="0" err="1">
                <a:ea typeface="+mn-lt"/>
                <a:cs typeface="+mn-lt"/>
              </a:rPr>
              <a:t>means</a:t>
            </a:r>
            <a:r>
              <a:rPr lang="tr-TR" dirty="0">
                <a:ea typeface="+mn-lt"/>
                <a:cs typeface="+mn-lt"/>
              </a:rPr>
              <a:t> algoritması, N adet veri nesnesinin K adet kümeye bölünmesidir. K-</a:t>
            </a:r>
            <a:r>
              <a:rPr lang="tr-TR" dirty="0" err="1">
                <a:ea typeface="+mn-lt"/>
                <a:cs typeface="+mn-lt"/>
              </a:rPr>
              <a:t>means</a:t>
            </a:r>
            <a:r>
              <a:rPr lang="tr-TR" dirty="0">
                <a:ea typeface="+mn-lt"/>
                <a:cs typeface="+mn-lt"/>
              </a:rPr>
              <a:t> kümeleme, karesel hatayı en aza indirgemek için N tane veriyi K adet kümeye bölümlemeyi amaçlamaktadır. K-</a:t>
            </a:r>
            <a:r>
              <a:rPr lang="tr-TR" dirty="0" err="1">
                <a:ea typeface="+mn-lt"/>
                <a:cs typeface="+mn-lt"/>
              </a:rPr>
              <a:t>means</a:t>
            </a:r>
            <a:r>
              <a:rPr lang="tr-TR" dirty="0">
                <a:ea typeface="+mn-lt"/>
                <a:cs typeface="+mn-lt"/>
              </a:rPr>
              <a:t> algoritmasının temel amacı bölümleme sonucunda elde edilen küme içindeki verilerin benzerliklerinin maksimum, kümeler arasındaki benzerliklerin ise minimum olmasıdır. </a:t>
            </a:r>
            <a:endParaRPr lang="tr-TR"/>
          </a:p>
        </p:txBody>
      </p:sp>
    </p:spTree>
    <p:extLst>
      <p:ext uri="{BB962C8B-B14F-4D97-AF65-F5344CB8AC3E}">
        <p14:creationId xmlns:p14="http://schemas.microsoft.com/office/powerpoint/2010/main" val="352339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967FE6-2163-FFEE-52AA-CE727D9D0DC6}"/>
              </a:ext>
            </a:extLst>
          </p:cNvPr>
          <p:cNvSpPr>
            <a:spLocks noGrp="1"/>
          </p:cNvSpPr>
          <p:nvPr>
            <p:ph type="title"/>
          </p:nvPr>
        </p:nvSpPr>
        <p:spPr/>
        <p:txBody>
          <a:bodyPr/>
          <a:lstStyle/>
          <a:p>
            <a:r>
              <a:rPr lang="tr-TR" dirty="0">
                <a:ea typeface="+mj-lt"/>
                <a:cs typeface="+mj-lt"/>
              </a:rPr>
              <a:t>K-</a:t>
            </a:r>
            <a:r>
              <a:rPr lang="tr-TR" dirty="0" err="1">
                <a:ea typeface="+mj-lt"/>
                <a:cs typeface="+mj-lt"/>
              </a:rPr>
              <a:t>means</a:t>
            </a:r>
            <a:r>
              <a:rPr lang="tr-TR" dirty="0">
                <a:ea typeface="+mj-lt"/>
                <a:cs typeface="+mj-lt"/>
              </a:rPr>
              <a:t> algoritmasının çalışma sürecini maddeler halinde sunulan 4 aşamada ifade edilmektedir.</a:t>
            </a:r>
            <a:endParaRPr lang="tr-TR" dirty="0"/>
          </a:p>
        </p:txBody>
      </p:sp>
      <p:sp>
        <p:nvSpPr>
          <p:cNvPr id="3" name="İçerik Yer Tutucusu 2">
            <a:extLst>
              <a:ext uri="{FF2B5EF4-FFF2-40B4-BE49-F238E27FC236}">
                <a16:creationId xmlns:a16="http://schemas.microsoft.com/office/drawing/2014/main" id="{C8AE6B16-E32E-2B0F-1136-4A9D67781770}"/>
              </a:ext>
            </a:extLst>
          </p:cNvPr>
          <p:cNvSpPr>
            <a:spLocks noGrp="1"/>
          </p:cNvSpPr>
          <p:nvPr>
            <p:ph idx="1"/>
          </p:nvPr>
        </p:nvSpPr>
        <p:spPr/>
        <p:txBody>
          <a:bodyPr/>
          <a:lstStyle/>
          <a:p>
            <a:r>
              <a:rPr lang="tr-TR" dirty="0">
                <a:ea typeface="+mn-lt"/>
                <a:cs typeface="+mn-lt"/>
              </a:rPr>
              <a:t>1. İlk olarak, K adet küme için rastgele başlangıç küme merkezleri belirlenmektedir, </a:t>
            </a:r>
          </a:p>
          <a:p>
            <a:pPr>
              <a:buClr>
                <a:srgbClr val="FFFFFF"/>
              </a:buClr>
            </a:pPr>
            <a:r>
              <a:rPr lang="tr-TR" dirty="0">
                <a:ea typeface="+mn-lt"/>
                <a:cs typeface="+mn-lt"/>
              </a:rPr>
              <a:t>2. Her nesnenin seçilmiş olan küme merkez noktalarına olan uzaklığı hesaplanmaktadır. Küme merkez noktalarına olan uzaklıklarına göre tüm nesneler k adet kümeden en yakın olan kümeye yerleştirilmektedir, </a:t>
            </a:r>
          </a:p>
          <a:p>
            <a:pPr>
              <a:buClr>
                <a:srgbClr val="FFFFFF"/>
              </a:buClr>
            </a:pPr>
            <a:r>
              <a:rPr lang="tr-TR" dirty="0">
                <a:ea typeface="+mn-lt"/>
                <a:cs typeface="+mn-lt"/>
              </a:rPr>
              <a:t>3. Yeni oluşan kümelerin merkez noktaları, o kümedeki tüm nesnelerin ortalama değerlerinden elde edilmiş veriye göre değiştirilmektedir, </a:t>
            </a:r>
          </a:p>
          <a:p>
            <a:pPr>
              <a:buClr>
                <a:srgbClr val="FFFFFF"/>
              </a:buClr>
            </a:pPr>
            <a:r>
              <a:rPr lang="tr-TR" dirty="0">
                <a:ea typeface="+mn-lt"/>
                <a:cs typeface="+mn-lt"/>
              </a:rPr>
              <a:t>4. Küme merkez noktaları sabit olmadığı sürece 2. ve 3. adımlar tekrarlanmaktadır</a:t>
            </a:r>
            <a:endParaRPr lang="tr-TR" dirty="0"/>
          </a:p>
        </p:txBody>
      </p:sp>
    </p:spTree>
    <p:extLst>
      <p:ext uri="{BB962C8B-B14F-4D97-AF65-F5344CB8AC3E}">
        <p14:creationId xmlns:p14="http://schemas.microsoft.com/office/powerpoint/2010/main" val="133821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71FD6C7F-97AC-72D8-7368-71E3C3A08C3E}"/>
              </a:ext>
            </a:extLst>
          </p:cNvPr>
          <p:cNvPicPr>
            <a:picLocks noChangeAspect="1"/>
          </p:cNvPicPr>
          <p:nvPr/>
        </p:nvPicPr>
        <p:blipFill>
          <a:blip r:embed="rId2"/>
          <a:stretch>
            <a:fillRect/>
          </a:stretch>
        </p:blipFill>
        <p:spPr>
          <a:xfrm>
            <a:off x="667556" y="557685"/>
            <a:ext cx="10899817" cy="5721166"/>
          </a:xfrm>
          <a:prstGeom prst="rect">
            <a:avLst/>
          </a:prstGeom>
        </p:spPr>
      </p:pic>
    </p:spTree>
    <p:extLst>
      <p:ext uri="{BB962C8B-B14F-4D97-AF65-F5344CB8AC3E}">
        <p14:creationId xmlns:p14="http://schemas.microsoft.com/office/powerpoint/2010/main" val="244267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F7943-F570-EEA0-1E9C-9DC64375CEEE}"/>
              </a:ext>
            </a:extLst>
          </p:cNvPr>
          <p:cNvSpPr>
            <a:spLocks noGrp="1"/>
          </p:cNvSpPr>
          <p:nvPr>
            <p:ph type="title"/>
          </p:nvPr>
        </p:nvSpPr>
        <p:spPr/>
        <p:txBody>
          <a:bodyPr>
            <a:normAutofit/>
          </a:bodyPr>
          <a:lstStyle/>
          <a:p>
            <a:r>
              <a:rPr lang="tr-TR" sz="4000" dirty="0">
                <a:solidFill>
                  <a:srgbClr val="FF0000"/>
                </a:solidFill>
                <a:ea typeface="+mj-lt"/>
                <a:cs typeface="+mj-lt"/>
              </a:rPr>
              <a:t>SONUÇLAR</a:t>
            </a:r>
            <a:endParaRPr lang="tr-TR" dirty="0">
              <a:solidFill>
                <a:srgbClr val="FF0000"/>
              </a:solidFill>
            </a:endParaRPr>
          </a:p>
        </p:txBody>
      </p:sp>
      <p:sp>
        <p:nvSpPr>
          <p:cNvPr id="3" name="İçerik Yer Tutucusu 2">
            <a:extLst>
              <a:ext uri="{FF2B5EF4-FFF2-40B4-BE49-F238E27FC236}">
                <a16:creationId xmlns:a16="http://schemas.microsoft.com/office/drawing/2014/main" id="{96190B8C-3E58-3023-1717-57849C986533}"/>
              </a:ext>
            </a:extLst>
          </p:cNvPr>
          <p:cNvSpPr>
            <a:spLocks noGrp="1"/>
          </p:cNvSpPr>
          <p:nvPr>
            <p:ph idx="1"/>
          </p:nvPr>
        </p:nvSpPr>
        <p:spPr/>
        <p:txBody>
          <a:bodyPr>
            <a:normAutofit lnSpcReduction="10000"/>
          </a:bodyPr>
          <a:lstStyle/>
          <a:p>
            <a:r>
              <a:rPr lang="tr-TR" dirty="0">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 </a:t>
            </a:r>
            <a:endParaRPr lang="tr-TR"/>
          </a:p>
        </p:txBody>
      </p:sp>
    </p:spTree>
    <p:extLst>
      <p:ext uri="{BB962C8B-B14F-4D97-AF65-F5344CB8AC3E}">
        <p14:creationId xmlns:p14="http://schemas.microsoft.com/office/powerpoint/2010/main" val="339213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33E05A9-4B38-BC39-95C5-DB856E326EE2}"/>
              </a:ext>
            </a:extLst>
          </p:cNvPr>
          <p:cNvSpPr>
            <a:spLocks noGrp="1"/>
          </p:cNvSpPr>
          <p:nvPr>
            <p:ph idx="1"/>
          </p:nvPr>
        </p:nvSpPr>
        <p:spPr>
          <a:xfrm>
            <a:off x="1141413" y="670774"/>
            <a:ext cx="9905998" cy="5120426"/>
          </a:xfrm>
        </p:spPr>
        <p:txBody>
          <a:bodyPr/>
          <a:lstStyle/>
          <a:p>
            <a:r>
              <a:rPr lang="tr-TR" dirty="0">
                <a:ea typeface="+mn-lt"/>
                <a:cs typeface="+mn-lt"/>
              </a:rPr>
              <a:t>Çalışma ortamında bulunan fındık meyveleri gerçek zamanlı olarak %100 başarımla tespit edilmektedir. Ortalama tabanlı ve K-</a:t>
            </a:r>
            <a:r>
              <a:rPr lang="tr-TR" dirty="0" err="1">
                <a:ea typeface="+mn-lt"/>
                <a:cs typeface="+mn-lt"/>
              </a:rPr>
              <a:t>means</a:t>
            </a:r>
            <a:r>
              <a:rPr lang="tr-TR" dirty="0">
                <a:ea typeface="+mn-lt"/>
                <a:cs typeface="+mn-lt"/>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endParaRPr lang="tr-TR" dirty="0"/>
          </a:p>
        </p:txBody>
      </p:sp>
    </p:spTree>
    <p:extLst>
      <p:ext uri="{BB962C8B-B14F-4D97-AF65-F5344CB8AC3E}">
        <p14:creationId xmlns:p14="http://schemas.microsoft.com/office/powerpoint/2010/main" val="370556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C1EF8-536A-4682-B793-ECD3EFAB94B2}"/>
              </a:ext>
            </a:extLst>
          </p:cNvPr>
          <p:cNvSpPr>
            <a:spLocks noGrp="1"/>
          </p:cNvSpPr>
          <p:nvPr>
            <p:ph type="title"/>
          </p:nvPr>
        </p:nvSpPr>
        <p:spPr>
          <a:xfrm>
            <a:off x="1141413" y="609600"/>
            <a:ext cx="9905998" cy="874691"/>
          </a:xfrm>
        </p:spPr>
        <p:txBody>
          <a:bodyPr>
            <a:normAutofit/>
          </a:bodyPr>
          <a:lstStyle/>
          <a:p>
            <a:r>
              <a:rPr lang="tr-TR" sz="4000" dirty="0">
                <a:solidFill>
                  <a:srgbClr val="FF0000"/>
                </a:solidFill>
              </a:rPr>
              <a:t>  Özet</a:t>
            </a:r>
          </a:p>
        </p:txBody>
      </p:sp>
      <p:sp>
        <p:nvSpPr>
          <p:cNvPr id="3" name="İçerik Yer Tutucusu 2">
            <a:extLst>
              <a:ext uri="{FF2B5EF4-FFF2-40B4-BE49-F238E27FC236}">
                <a16:creationId xmlns:a16="http://schemas.microsoft.com/office/drawing/2014/main" id="{F81A3E23-D468-B53F-0B31-14AC84D6E579}"/>
              </a:ext>
            </a:extLst>
          </p:cNvPr>
          <p:cNvSpPr>
            <a:spLocks noGrp="1"/>
          </p:cNvSpPr>
          <p:nvPr>
            <p:ph idx="1"/>
          </p:nvPr>
        </p:nvSpPr>
        <p:spPr>
          <a:xfrm>
            <a:off x="1141413" y="1572295"/>
            <a:ext cx="9905998" cy="4980905"/>
          </a:xfrm>
        </p:spPr>
        <p:txBody>
          <a:bodyPr>
            <a:normAutofit/>
          </a:bodyPr>
          <a:lstStyle/>
          <a:p>
            <a:r>
              <a:rPr lang="tr-TR" dirty="0">
                <a:ea typeface="+mn-lt"/>
                <a:cs typeface="+mn-lt"/>
              </a:rPr>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ea typeface="+mn-lt"/>
                <a:cs typeface="+mn-lt"/>
              </a:rPr>
              <a:t>means</a:t>
            </a:r>
            <a:r>
              <a:rPr lang="tr-TR" dirty="0">
                <a:ea typeface="+mn-lt"/>
                <a:cs typeface="+mn-lt"/>
              </a:rPr>
              <a:t> kümeleme yöntemleri kullanılarak gerçekleştirilmektedir. Küme merkezlerinin belirlenmesi ve sınıflandırma işlemi fındık meyvesi verilerinden elde edilen bilgi </a:t>
            </a:r>
            <a:r>
              <a:rPr lang="tr-TR" dirty="0" err="1">
                <a:ea typeface="+mn-lt"/>
                <a:cs typeface="+mn-lt"/>
              </a:rPr>
              <a:t>veritabanı</a:t>
            </a:r>
            <a:r>
              <a:rPr lang="tr-TR" dirty="0">
                <a:ea typeface="+mn-lt"/>
                <a:cs typeface="+mn-lt"/>
              </a:rPr>
              <a:t> kullanılarak sağlanmaktadır. Çalışma ortamında bulunan fındık meyveleri, görüntü işleme teknikleri kullanılarak %100 başarımla tespit edilmektedir. Fındık meyvelerinin, ortalama tabanlı ve K-</a:t>
            </a:r>
            <a:r>
              <a:rPr lang="tr-TR" dirty="0" err="1">
                <a:ea typeface="+mn-lt"/>
                <a:cs typeface="+mn-lt"/>
              </a:rPr>
              <a:t>means</a:t>
            </a:r>
            <a:r>
              <a:rPr lang="tr-TR" dirty="0">
                <a:ea typeface="+mn-lt"/>
                <a:cs typeface="+mn-lt"/>
              </a:rPr>
              <a:t> kümeleme yöntemleri kullanılarak sınıflandırılması karşılaştırılmaktadır. Karşılaştırma sonucunda, gerçeklenen iki yöntemin %90 ile %100 oranında benzerlik gösterdiği bulunmaktadır.</a:t>
            </a:r>
          </a:p>
        </p:txBody>
      </p:sp>
    </p:spTree>
    <p:extLst>
      <p:ext uri="{BB962C8B-B14F-4D97-AF65-F5344CB8AC3E}">
        <p14:creationId xmlns:p14="http://schemas.microsoft.com/office/powerpoint/2010/main" val="69071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E0553F-3C78-E2D6-5369-4456AB1F44CF}"/>
              </a:ext>
            </a:extLst>
          </p:cNvPr>
          <p:cNvSpPr>
            <a:spLocks noGrp="1"/>
          </p:cNvSpPr>
          <p:nvPr>
            <p:ph type="title"/>
          </p:nvPr>
        </p:nvSpPr>
        <p:spPr>
          <a:xfrm>
            <a:off x="1280934" y="341291"/>
            <a:ext cx="9905998" cy="1561564"/>
          </a:xfrm>
        </p:spPr>
        <p:txBody>
          <a:bodyPr>
            <a:normAutofit/>
          </a:bodyPr>
          <a:lstStyle/>
          <a:p>
            <a:r>
              <a:rPr lang="tr-TR" sz="4000" dirty="0">
                <a:solidFill>
                  <a:srgbClr val="FF0000"/>
                </a:solidFill>
                <a:ea typeface="+mj-lt"/>
                <a:cs typeface="+mj-lt"/>
              </a:rPr>
              <a:t>GİRİŞ</a:t>
            </a:r>
            <a:endParaRPr lang="tr-TR" sz="4000" dirty="0">
              <a:solidFill>
                <a:srgbClr val="FF0000"/>
              </a:solidFill>
            </a:endParaRPr>
          </a:p>
        </p:txBody>
      </p:sp>
      <p:sp>
        <p:nvSpPr>
          <p:cNvPr id="3" name="İçerik Yer Tutucusu 2">
            <a:extLst>
              <a:ext uri="{FF2B5EF4-FFF2-40B4-BE49-F238E27FC236}">
                <a16:creationId xmlns:a16="http://schemas.microsoft.com/office/drawing/2014/main" id="{5B34565A-46F9-1CA6-2631-0708C329C787}"/>
              </a:ext>
            </a:extLst>
          </p:cNvPr>
          <p:cNvSpPr>
            <a:spLocks noGrp="1"/>
          </p:cNvSpPr>
          <p:nvPr>
            <p:ph idx="1"/>
          </p:nvPr>
        </p:nvSpPr>
        <p:spPr>
          <a:xfrm>
            <a:off x="1141413" y="2216239"/>
            <a:ext cx="9905998" cy="4218904"/>
          </a:xfrm>
        </p:spPr>
        <p:txBody>
          <a:bodyPr>
            <a:normAutofit/>
          </a:bodyPr>
          <a:lstStyle/>
          <a:p>
            <a:r>
              <a:rPr lang="tr-TR" dirty="0">
                <a:ea typeface="+mn-lt"/>
                <a:cs typeface="+mn-lt"/>
              </a:rPr>
              <a:t>K-</a:t>
            </a:r>
            <a:r>
              <a:rPr lang="tr-TR" dirty="0" err="1">
                <a:ea typeface="+mn-lt"/>
                <a:cs typeface="+mn-lt"/>
              </a:rPr>
              <a:t>means</a:t>
            </a:r>
            <a:r>
              <a:rPr lang="tr-TR" dirty="0">
                <a:ea typeface="+mn-lt"/>
                <a:cs typeface="+mn-lt"/>
              </a:rPr>
              <a:t> ve türevleri yaygın olarak kullanılmakta olan kümeleme algoritmalarıdır. K-</a:t>
            </a:r>
            <a:r>
              <a:rPr lang="tr-TR" dirty="0" err="1">
                <a:ea typeface="+mn-lt"/>
                <a:cs typeface="+mn-lt"/>
              </a:rPr>
              <a:t>means</a:t>
            </a:r>
            <a:r>
              <a:rPr lang="tr-TR" dirty="0">
                <a:ea typeface="+mn-lt"/>
                <a:cs typeface="+mn-lt"/>
              </a:rPr>
              <a:t> algoritması ile aynı türden nesneler farklı özelliklerine göre, benzer kümelere ayrılmaktadırlar . Görüntü işleme süreci ile özellikleri belirlenmiş olan nesneler, benzerlik veya benzemezlik oranlarına göre farklı sınıflarda kümelenmektedirler. </a:t>
            </a:r>
          </a:p>
          <a:p>
            <a:pPr>
              <a:buClr>
                <a:srgbClr val="FFFFFF"/>
              </a:buClr>
            </a:pPr>
            <a:r>
              <a:rPr lang="tr-TR" dirty="0">
                <a:ea typeface="+mn-lt"/>
                <a:cs typeface="+mn-lt"/>
              </a:rP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ea typeface="+mn-lt"/>
                <a:cs typeface="+mn-lt"/>
              </a:rPr>
              <a:t>veritabanına</a:t>
            </a:r>
            <a:r>
              <a:rPr lang="tr-TR" dirty="0">
                <a:ea typeface="+mn-lt"/>
                <a:cs typeface="+mn-lt"/>
              </a:rPr>
              <a:t> aktarılmaktadır. Son aşamada ise bilgi </a:t>
            </a:r>
            <a:r>
              <a:rPr lang="tr-TR" dirty="0" err="1">
                <a:ea typeface="+mn-lt"/>
                <a:cs typeface="+mn-lt"/>
              </a:rPr>
              <a:t>veritabanı</a:t>
            </a:r>
            <a:r>
              <a:rPr lang="tr-TR" dirty="0">
                <a:ea typeface="+mn-lt"/>
                <a:cs typeface="+mn-lt"/>
              </a:rPr>
              <a:t> kullanılarak nesnelerin sınıflandırılması gerçekleştirilmektedir. </a:t>
            </a:r>
            <a:endParaRPr lang="tr-TR" dirty="0"/>
          </a:p>
        </p:txBody>
      </p:sp>
    </p:spTree>
    <p:extLst>
      <p:ext uri="{BB962C8B-B14F-4D97-AF65-F5344CB8AC3E}">
        <p14:creationId xmlns:p14="http://schemas.microsoft.com/office/powerpoint/2010/main" val="51302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8748F5-D3E1-FF79-3830-D4F9A99CCF51}"/>
              </a:ext>
            </a:extLst>
          </p:cNvPr>
          <p:cNvSpPr>
            <a:spLocks noGrp="1"/>
          </p:cNvSpPr>
          <p:nvPr>
            <p:ph type="title"/>
          </p:nvPr>
        </p:nvSpPr>
        <p:spPr>
          <a:xfrm>
            <a:off x="1141413" y="609600"/>
            <a:ext cx="9905998" cy="1164465"/>
          </a:xfrm>
        </p:spPr>
        <p:txBody>
          <a:bodyPr>
            <a:normAutofit/>
          </a:bodyPr>
          <a:lstStyle/>
          <a:p>
            <a:r>
              <a:rPr lang="tr-TR" sz="4000" dirty="0">
                <a:solidFill>
                  <a:srgbClr val="FF0000"/>
                </a:solidFill>
                <a:ea typeface="+mj-lt"/>
                <a:cs typeface="+mj-lt"/>
              </a:rPr>
              <a:t>ÖNERİLEN YÖNTEM</a:t>
            </a:r>
            <a:endParaRPr lang="tr-TR" sz="4000" dirty="0">
              <a:solidFill>
                <a:srgbClr val="FF0000"/>
              </a:solidFill>
            </a:endParaRPr>
          </a:p>
        </p:txBody>
      </p:sp>
      <p:sp>
        <p:nvSpPr>
          <p:cNvPr id="3" name="İçerik Yer Tutucusu 2">
            <a:extLst>
              <a:ext uri="{FF2B5EF4-FFF2-40B4-BE49-F238E27FC236}">
                <a16:creationId xmlns:a16="http://schemas.microsoft.com/office/drawing/2014/main" id="{F712A3ED-4CCA-638C-0891-36BA35F2B7AB}"/>
              </a:ext>
            </a:extLst>
          </p:cNvPr>
          <p:cNvSpPr>
            <a:spLocks noGrp="1"/>
          </p:cNvSpPr>
          <p:nvPr>
            <p:ph idx="1"/>
          </p:nvPr>
        </p:nvSpPr>
        <p:spPr>
          <a:xfrm>
            <a:off x="1141413" y="1808408"/>
            <a:ext cx="4325153" cy="4068651"/>
          </a:xfrm>
        </p:spPr>
        <p:txBody>
          <a:bodyPr/>
          <a:lstStyle/>
          <a:p>
            <a:pPr marL="0" indent="0">
              <a:buNone/>
            </a:pPr>
            <a:r>
              <a:rPr lang="tr-TR" dirty="0">
                <a:ea typeface="+mn-lt"/>
                <a:cs typeface="+mn-lt"/>
              </a:rPr>
              <a:t>Ortamda bulunan aynı nesnelerin tespit edilerek, sınıflandırılmasına yönelik yapılan çalışmada üç aşamalı bir yöntem önerilmektedir. Önerilen yönteme ait aşamalar Şekil 1’de sunulmaktadır </a:t>
            </a:r>
            <a:endParaRPr lang="tr-TR" dirty="0"/>
          </a:p>
        </p:txBody>
      </p:sp>
      <p:pic>
        <p:nvPicPr>
          <p:cNvPr id="4" name="Resim 4">
            <a:extLst>
              <a:ext uri="{FF2B5EF4-FFF2-40B4-BE49-F238E27FC236}">
                <a16:creationId xmlns:a16="http://schemas.microsoft.com/office/drawing/2014/main" id="{A7E1CFE2-BD00-677F-AAF3-821226F45358}"/>
              </a:ext>
            </a:extLst>
          </p:cNvPr>
          <p:cNvPicPr>
            <a:picLocks noChangeAspect="1"/>
          </p:cNvPicPr>
          <p:nvPr/>
        </p:nvPicPr>
        <p:blipFill>
          <a:blip r:embed="rId2"/>
          <a:stretch>
            <a:fillRect/>
          </a:stretch>
        </p:blipFill>
        <p:spPr>
          <a:xfrm>
            <a:off x="7647168" y="1715037"/>
            <a:ext cx="3251241" cy="4651419"/>
          </a:xfrm>
          <a:prstGeom prst="rect">
            <a:avLst/>
          </a:prstGeom>
        </p:spPr>
      </p:pic>
    </p:spTree>
    <p:extLst>
      <p:ext uri="{BB962C8B-B14F-4D97-AF65-F5344CB8AC3E}">
        <p14:creationId xmlns:p14="http://schemas.microsoft.com/office/powerpoint/2010/main" val="321399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3AB16-98EA-833B-4F32-9AEE7FFD65C7}"/>
              </a:ext>
            </a:extLst>
          </p:cNvPr>
          <p:cNvSpPr>
            <a:spLocks noGrp="1"/>
          </p:cNvSpPr>
          <p:nvPr>
            <p:ph type="title"/>
          </p:nvPr>
        </p:nvSpPr>
        <p:spPr>
          <a:xfrm>
            <a:off x="1141413" y="180305"/>
            <a:ext cx="9905998" cy="1121536"/>
          </a:xfrm>
        </p:spPr>
        <p:txBody>
          <a:bodyPr/>
          <a:lstStyle/>
          <a:p>
            <a:r>
              <a:rPr lang="tr-TR" sz="4000" dirty="0">
                <a:solidFill>
                  <a:srgbClr val="FF0000"/>
                </a:solidFill>
                <a:ea typeface="+mj-lt"/>
                <a:cs typeface="+mj-lt"/>
              </a:rPr>
              <a:t>Görüntü ön işleme aşaması </a:t>
            </a:r>
            <a:endParaRPr lang="tr-TR">
              <a:solidFill>
                <a:srgbClr val="FF0000"/>
              </a:solidFill>
            </a:endParaRPr>
          </a:p>
        </p:txBody>
      </p:sp>
      <p:sp>
        <p:nvSpPr>
          <p:cNvPr id="3" name="İçerik Yer Tutucusu 2">
            <a:extLst>
              <a:ext uri="{FF2B5EF4-FFF2-40B4-BE49-F238E27FC236}">
                <a16:creationId xmlns:a16="http://schemas.microsoft.com/office/drawing/2014/main" id="{1CB6C017-32D4-D867-98DF-BFDA1DC30548}"/>
              </a:ext>
            </a:extLst>
          </p:cNvPr>
          <p:cNvSpPr>
            <a:spLocks noGrp="1"/>
          </p:cNvSpPr>
          <p:nvPr>
            <p:ph idx="1"/>
          </p:nvPr>
        </p:nvSpPr>
        <p:spPr>
          <a:xfrm>
            <a:off x="1248737" y="1454239"/>
            <a:ext cx="3799266" cy="5302876"/>
          </a:xfrm>
        </p:spPr>
        <p:txBody>
          <a:bodyPr vert="horz" lIns="91440" tIns="45720" rIns="91440" bIns="45720" rtlCol="0" anchor="ctr">
            <a:noAutofit/>
          </a:bodyPr>
          <a:lstStyle/>
          <a:p>
            <a:r>
              <a:rPr lang="tr-TR" sz="2400" dirty="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a:t>
            </a:r>
            <a:r>
              <a:rPr lang="tr-TR" sz="2400" dirty="0" err="1">
                <a:ea typeface="+mn-lt"/>
                <a:cs typeface="+mn-lt"/>
              </a:rPr>
              <a:t>getirilmektedi</a:t>
            </a:r>
            <a:endParaRPr lang="tr-TR" sz="2400" dirty="0" err="1"/>
          </a:p>
        </p:txBody>
      </p:sp>
      <p:pic>
        <p:nvPicPr>
          <p:cNvPr id="4" name="Resim 4">
            <a:extLst>
              <a:ext uri="{FF2B5EF4-FFF2-40B4-BE49-F238E27FC236}">
                <a16:creationId xmlns:a16="http://schemas.microsoft.com/office/drawing/2014/main" id="{9857343B-1522-62A0-AA39-963FB2F718EB}"/>
              </a:ext>
            </a:extLst>
          </p:cNvPr>
          <p:cNvPicPr>
            <a:picLocks noChangeAspect="1"/>
          </p:cNvPicPr>
          <p:nvPr/>
        </p:nvPicPr>
        <p:blipFill>
          <a:blip r:embed="rId2"/>
          <a:stretch>
            <a:fillRect/>
          </a:stretch>
        </p:blipFill>
        <p:spPr>
          <a:xfrm>
            <a:off x="6962312" y="2176530"/>
            <a:ext cx="4095066" cy="4468969"/>
          </a:xfrm>
          <a:prstGeom prst="rect">
            <a:avLst/>
          </a:prstGeom>
        </p:spPr>
      </p:pic>
    </p:spTree>
    <p:extLst>
      <p:ext uri="{BB962C8B-B14F-4D97-AF65-F5344CB8AC3E}">
        <p14:creationId xmlns:p14="http://schemas.microsoft.com/office/powerpoint/2010/main" val="54388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0554EC8-21D4-B835-009B-1AE30A402D73}"/>
              </a:ext>
            </a:extLst>
          </p:cNvPr>
          <p:cNvSpPr>
            <a:spLocks noGrp="1"/>
          </p:cNvSpPr>
          <p:nvPr>
            <p:ph idx="1"/>
          </p:nvPr>
        </p:nvSpPr>
        <p:spPr>
          <a:xfrm>
            <a:off x="1141413" y="670774"/>
            <a:ext cx="9905998" cy="5120426"/>
          </a:xfrm>
        </p:spPr>
        <p:txBody>
          <a:bodyPr/>
          <a:lstStyle/>
          <a:p>
            <a:r>
              <a:rPr lang="tr-TR" dirty="0">
                <a:ea typeface="+mn-lt"/>
                <a:cs typeface="+mn-lt"/>
              </a:rPr>
              <a:t>Filtre uygulama adımında, görüntü üzerinde yer alan tuz biber gürültülerinin giderilmesi ve resimde yer alan gereksiz ayrıntıların azaltılması sağlanmaktadır. Kameradan alınan görüntü matrisi üzerinde, 3x3, 5x5 </a:t>
            </a:r>
            <a:r>
              <a:rPr lang="tr-TR" dirty="0" err="1">
                <a:ea typeface="+mn-lt"/>
                <a:cs typeface="+mn-lt"/>
              </a:rPr>
              <a:t>vb</a:t>
            </a:r>
            <a:r>
              <a:rPr lang="tr-TR" dirty="0">
                <a:ea typeface="+mn-lt"/>
                <a:cs typeface="+mn-lt"/>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a:t>
            </a:r>
            <a:endParaRPr lang="tr-TR">
              <a:ea typeface="+mn-lt"/>
              <a:cs typeface="+mn-lt"/>
            </a:endParaRPr>
          </a:p>
          <a:p>
            <a:pPr>
              <a:buClr>
                <a:srgbClr val="FFFFFF"/>
              </a:buClr>
            </a:pPr>
            <a:r>
              <a:rPr lang="tr-TR" dirty="0">
                <a:ea typeface="+mn-lt"/>
                <a:cs typeface="+mn-lt"/>
              </a:rPr>
              <a:t>Çekirdek matrisi, görüntü üzerinde kayan pencere yöntemi kullanılarak gezdirilmekte ve her bir piksel için, yeni değerler hesaplanmaktadır. </a:t>
            </a:r>
            <a:endParaRPr lang="tr-TR" dirty="0"/>
          </a:p>
        </p:txBody>
      </p:sp>
    </p:spTree>
    <p:extLst>
      <p:ext uri="{BB962C8B-B14F-4D97-AF65-F5344CB8AC3E}">
        <p14:creationId xmlns:p14="http://schemas.microsoft.com/office/powerpoint/2010/main" val="22371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FE0E58-F85D-DA69-C004-313EC3336011}"/>
              </a:ext>
            </a:extLst>
          </p:cNvPr>
          <p:cNvSpPr>
            <a:spLocks noGrp="1"/>
          </p:cNvSpPr>
          <p:nvPr>
            <p:ph idx="1"/>
          </p:nvPr>
        </p:nvSpPr>
        <p:spPr>
          <a:xfrm>
            <a:off x="1141413" y="606380"/>
            <a:ext cx="9905998" cy="5184820"/>
          </a:xfrm>
        </p:spPr>
        <p:txBody>
          <a:bodyPr/>
          <a:lstStyle/>
          <a:p>
            <a:r>
              <a:rPr lang="tr-TR" dirty="0">
                <a:ea typeface="+mn-lt"/>
                <a:cs typeface="+mn-lt"/>
              </a:rPr>
              <a:t>Filtreleme işleminden sonra renkli görüntünün, grileştirilmesi adımı gerçekleştirilmektedir. </a:t>
            </a:r>
          </a:p>
          <a:p>
            <a:pPr>
              <a:buClr>
                <a:srgbClr val="FFFFFF"/>
              </a:buClr>
            </a:pPr>
            <a:r>
              <a:rPr lang="tr-TR" dirty="0">
                <a:ea typeface="+mn-lt"/>
                <a:cs typeface="+mn-lt"/>
              </a:rPr>
              <a:t>Gri olarak elde edilen görüntü üzerinde, eşikleme işlemi uygulanarak sadece ilgili nesnelere ait yer alan bölümler kullanılmaktadır. Eşikleme işleminde kullanılan en küçük (</a:t>
            </a:r>
            <a:r>
              <a:rPr lang="tr-TR" dirty="0" err="1">
                <a:ea typeface="+mn-lt"/>
                <a:cs typeface="+mn-lt"/>
              </a:rPr>
              <a:t>min</a:t>
            </a:r>
            <a:r>
              <a:rPr lang="tr-TR" dirty="0">
                <a:ea typeface="+mn-lt"/>
                <a:cs typeface="+mn-lt"/>
              </a:rPr>
              <a:t>) ve en büyük değerler (</a:t>
            </a:r>
            <a:r>
              <a:rPr lang="tr-TR" dirty="0" err="1">
                <a:ea typeface="+mn-lt"/>
                <a:cs typeface="+mn-lt"/>
              </a:rPr>
              <a:t>max</a:t>
            </a:r>
            <a:r>
              <a:rPr lang="tr-TR" dirty="0">
                <a:ea typeface="+mn-lt"/>
                <a:cs typeface="+mn-lt"/>
              </a:rPr>
              <a:t>) deneysel çalışmalar sonucunda belirlenmektedir. Gri görüntü içerisinde yer alan piksel değerleri </a:t>
            </a:r>
            <a:r>
              <a:rPr lang="tr-TR" dirty="0" err="1">
                <a:ea typeface="+mn-lt"/>
                <a:cs typeface="+mn-lt"/>
              </a:rPr>
              <a:t>min</a:t>
            </a:r>
            <a:r>
              <a:rPr lang="tr-TR" dirty="0">
                <a:ea typeface="+mn-lt"/>
                <a:cs typeface="+mn-lt"/>
              </a:rPr>
              <a:t> ve </a:t>
            </a:r>
            <a:r>
              <a:rPr lang="tr-TR" dirty="0" err="1">
                <a:ea typeface="+mn-lt"/>
                <a:cs typeface="+mn-lt"/>
              </a:rPr>
              <a:t>max</a:t>
            </a:r>
            <a:r>
              <a:rPr lang="tr-TR" dirty="0">
                <a:ea typeface="+mn-lt"/>
                <a:cs typeface="+mn-lt"/>
              </a:rPr>
              <a:t> değerleri arasında bulunup bulunmadığı karşılaştırılarak, ikili görüntü için yeni değer ataması gerçekleştirilmektedir.</a:t>
            </a:r>
            <a:endParaRPr lang="tr-TR" dirty="0"/>
          </a:p>
        </p:txBody>
      </p:sp>
    </p:spTree>
    <p:extLst>
      <p:ext uri="{BB962C8B-B14F-4D97-AF65-F5344CB8AC3E}">
        <p14:creationId xmlns:p14="http://schemas.microsoft.com/office/powerpoint/2010/main" val="313277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59C67E-D7CE-0109-E4EA-4D8727217810}"/>
              </a:ext>
            </a:extLst>
          </p:cNvPr>
          <p:cNvSpPr>
            <a:spLocks noGrp="1"/>
          </p:cNvSpPr>
          <p:nvPr>
            <p:ph idx="1"/>
          </p:nvPr>
        </p:nvSpPr>
        <p:spPr>
          <a:xfrm>
            <a:off x="1141413" y="466858"/>
            <a:ext cx="9905998" cy="5689243"/>
          </a:xfrm>
        </p:spPr>
        <p:txBody>
          <a:bodyPr>
            <a:normAutofit/>
          </a:bodyPr>
          <a:lstStyle/>
          <a:p>
            <a:r>
              <a:rPr lang="tr-TR" dirty="0">
                <a:ea typeface="+mn-lt"/>
                <a:cs typeface="+mn-lt"/>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dirty="0" err="1">
                <a:ea typeface="+mn-lt"/>
                <a:cs typeface="+mn-lt"/>
              </a:rPr>
              <a:t>erosion</a:t>
            </a:r>
            <a:r>
              <a:rPr lang="tr-TR" dirty="0">
                <a:ea typeface="+mn-lt"/>
                <a:cs typeface="+mn-lt"/>
              </a:rPr>
              <a:t>) ve genişleme (</a:t>
            </a:r>
            <a:r>
              <a:rPr lang="tr-TR" dirty="0" err="1">
                <a:ea typeface="+mn-lt"/>
                <a:cs typeface="+mn-lt"/>
              </a:rPr>
              <a:t>dilation</a:t>
            </a:r>
            <a:r>
              <a:rPr lang="tr-TR" dirty="0">
                <a:ea typeface="+mn-lt"/>
                <a:cs typeface="+mn-lt"/>
              </a:rPr>
              <a:t>) morfolojik işlemleri uygulanmaktadır. </a:t>
            </a:r>
          </a:p>
          <a:p>
            <a:pPr>
              <a:buClr>
                <a:srgbClr val="FFFFFF"/>
              </a:buClr>
            </a:pPr>
            <a:r>
              <a:rPr lang="tr-TR" dirty="0">
                <a:ea typeface="+mn-lt"/>
                <a:cs typeface="+mn-lt"/>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a:t>
            </a:r>
          </a:p>
        </p:txBody>
      </p:sp>
    </p:spTree>
    <p:extLst>
      <p:ext uri="{BB962C8B-B14F-4D97-AF65-F5344CB8AC3E}">
        <p14:creationId xmlns:p14="http://schemas.microsoft.com/office/powerpoint/2010/main" val="33483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19084674-A7AF-84A2-F9BD-27109B2143F0}"/>
              </a:ext>
            </a:extLst>
          </p:cNvPr>
          <p:cNvPicPr>
            <a:picLocks noGrp="1" noChangeAspect="1"/>
          </p:cNvPicPr>
          <p:nvPr>
            <p:ph idx="1"/>
          </p:nvPr>
        </p:nvPicPr>
        <p:blipFill>
          <a:blip r:embed="rId2"/>
          <a:stretch>
            <a:fillRect/>
          </a:stretch>
        </p:blipFill>
        <p:spPr>
          <a:xfrm>
            <a:off x="172260" y="713702"/>
            <a:ext cx="3923797" cy="5764369"/>
          </a:xfrm>
        </p:spPr>
      </p:pic>
      <p:sp>
        <p:nvSpPr>
          <p:cNvPr id="5" name="Metin kutusu 4">
            <a:extLst>
              <a:ext uri="{FF2B5EF4-FFF2-40B4-BE49-F238E27FC236}">
                <a16:creationId xmlns:a16="http://schemas.microsoft.com/office/drawing/2014/main" id="{5C2D5D23-837A-BF26-BAF9-E30935B2D834}"/>
              </a:ext>
            </a:extLst>
          </p:cNvPr>
          <p:cNvSpPr txBox="1"/>
          <p:nvPr/>
        </p:nvSpPr>
        <p:spPr>
          <a:xfrm>
            <a:off x="4348766" y="603160"/>
            <a:ext cx="3483735"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Filtreleme</a:t>
            </a:r>
            <a:r>
              <a:rPr lang="en-US" sz="2400" dirty="0"/>
              <a:t>, </a:t>
            </a:r>
            <a:r>
              <a:rPr lang="en-US" sz="2400" dirty="0" err="1"/>
              <a:t>grileştirme</a:t>
            </a:r>
            <a:r>
              <a:rPr lang="en-US" sz="2400" dirty="0"/>
              <a:t>, </a:t>
            </a:r>
            <a:r>
              <a:rPr lang="en-US" sz="2400" dirty="0" err="1"/>
              <a:t>eşikleme</a:t>
            </a:r>
            <a:r>
              <a:rPr lang="en-US" sz="2400" dirty="0"/>
              <a:t> </a:t>
            </a:r>
            <a:r>
              <a:rPr lang="en-US" sz="2400" dirty="0" err="1"/>
              <a:t>ve</a:t>
            </a:r>
            <a:r>
              <a:rPr lang="en-US" sz="2400" dirty="0"/>
              <a:t> </a:t>
            </a:r>
            <a:r>
              <a:rPr lang="en-US" sz="2400" dirty="0" err="1"/>
              <a:t>morfolojik</a:t>
            </a:r>
            <a:r>
              <a:rPr lang="en-US" sz="2400" dirty="0"/>
              <a:t> </a:t>
            </a:r>
            <a:r>
              <a:rPr lang="en-US" sz="2400" dirty="0" err="1"/>
              <a:t>işlemlerin</a:t>
            </a:r>
            <a:r>
              <a:rPr lang="en-US" sz="2400" dirty="0"/>
              <a:t> </a:t>
            </a:r>
            <a:r>
              <a:rPr lang="en-US" sz="2400" dirty="0" err="1"/>
              <a:t>kameradan</a:t>
            </a:r>
            <a:r>
              <a:rPr lang="en-US" sz="2400" dirty="0"/>
              <a:t> </a:t>
            </a:r>
            <a:r>
              <a:rPr lang="en-US" sz="2400" dirty="0" err="1"/>
              <a:t>alınan</a:t>
            </a:r>
            <a:r>
              <a:rPr lang="en-US" sz="2400" dirty="0"/>
              <a:t> ham </a:t>
            </a:r>
            <a:r>
              <a:rPr lang="en-US" sz="2400" dirty="0" err="1"/>
              <a:t>görüntüye</a:t>
            </a:r>
            <a:r>
              <a:rPr lang="en-US" sz="2400" dirty="0"/>
              <a:t> </a:t>
            </a:r>
            <a:r>
              <a:rPr lang="en-US" sz="2400" dirty="0" err="1"/>
              <a:t>uygulanması</a:t>
            </a:r>
            <a:r>
              <a:rPr lang="en-US" sz="2400" dirty="0"/>
              <a:t> </a:t>
            </a:r>
            <a:r>
              <a:rPr lang="en-US" sz="2400" dirty="0" err="1"/>
              <a:t>sonucunda</a:t>
            </a:r>
            <a:r>
              <a:rPr lang="en-US" sz="2400" dirty="0"/>
              <a:t> </a:t>
            </a:r>
            <a:r>
              <a:rPr lang="en-US" sz="2400" dirty="0" err="1"/>
              <a:t>oluşan</a:t>
            </a:r>
            <a:r>
              <a:rPr lang="en-US" sz="2400" dirty="0"/>
              <a:t> </a:t>
            </a:r>
            <a:r>
              <a:rPr lang="en-US" sz="2400" dirty="0" err="1"/>
              <a:t>görüntü</a:t>
            </a:r>
            <a:r>
              <a:rPr lang="en-US" sz="2400" dirty="0"/>
              <a:t> </a:t>
            </a:r>
            <a:r>
              <a:rPr lang="en-US" sz="2400" dirty="0" err="1"/>
              <a:t>sunulmaktadır</a:t>
            </a:r>
            <a:r>
              <a:rPr lang="en-US" sz="2400" dirty="0"/>
              <a:t>. Elde </a:t>
            </a:r>
            <a:r>
              <a:rPr lang="en-US" sz="2400" dirty="0" err="1"/>
              <a:t>edilen</a:t>
            </a:r>
            <a:r>
              <a:rPr lang="en-US" sz="2400" dirty="0"/>
              <a:t> </a:t>
            </a:r>
            <a:r>
              <a:rPr lang="en-US" sz="2400" dirty="0" err="1"/>
              <a:t>görüntü</a:t>
            </a:r>
            <a:r>
              <a:rPr lang="en-US" sz="2400" dirty="0"/>
              <a:t> </a:t>
            </a:r>
            <a:r>
              <a:rPr lang="en-US" sz="2400" dirty="0" err="1"/>
              <a:t>ile</a:t>
            </a:r>
            <a:r>
              <a:rPr lang="en-US" sz="2400" dirty="0"/>
              <a:t> </a:t>
            </a:r>
            <a:r>
              <a:rPr lang="en-US" sz="2400" dirty="0" err="1"/>
              <a:t>ortam</a:t>
            </a:r>
            <a:r>
              <a:rPr lang="en-US" sz="2400" dirty="0"/>
              <a:t> da </a:t>
            </a:r>
            <a:r>
              <a:rPr lang="en-US" sz="2400" dirty="0" err="1"/>
              <a:t>bulunan</a:t>
            </a:r>
            <a:r>
              <a:rPr lang="en-US" sz="2400" dirty="0"/>
              <a:t> </a:t>
            </a:r>
            <a:r>
              <a:rPr lang="en-US" sz="2400" dirty="0" err="1"/>
              <a:t>nesnelere</a:t>
            </a:r>
            <a:r>
              <a:rPr lang="en-US" sz="2400" dirty="0"/>
              <a:t> </a:t>
            </a:r>
            <a:r>
              <a:rPr lang="en-US" sz="2400" dirty="0" err="1"/>
              <a:t>ait</a:t>
            </a:r>
            <a:r>
              <a:rPr lang="en-US" sz="2400" dirty="0"/>
              <a:t> </a:t>
            </a:r>
            <a:r>
              <a:rPr lang="en-US" sz="2400" dirty="0" err="1"/>
              <a:t>kenarların</a:t>
            </a:r>
            <a:r>
              <a:rPr lang="en-US" sz="2400" dirty="0"/>
              <a:t> </a:t>
            </a:r>
            <a:r>
              <a:rPr lang="en-US" sz="2400" dirty="0" err="1"/>
              <a:t>belirlenmekte</a:t>
            </a:r>
            <a:r>
              <a:rPr lang="en-US" sz="2400" dirty="0"/>
              <a:t> </a:t>
            </a:r>
            <a:r>
              <a:rPr lang="en-US" sz="2400" dirty="0" err="1"/>
              <a:t>ve</a:t>
            </a:r>
            <a:r>
              <a:rPr lang="en-US" sz="2400" dirty="0"/>
              <a:t> </a:t>
            </a:r>
            <a:r>
              <a:rPr lang="en-US" sz="2400" dirty="0" err="1"/>
              <a:t>özellik</a:t>
            </a:r>
            <a:r>
              <a:rPr lang="en-US" sz="2400" dirty="0"/>
              <a:t> </a:t>
            </a:r>
            <a:r>
              <a:rPr lang="en-US" sz="2400" dirty="0" err="1"/>
              <a:t>çıkarımı</a:t>
            </a:r>
            <a:r>
              <a:rPr lang="en-US" sz="2400" dirty="0"/>
              <a:t> </a:t>
            </a:r>
            <a:r>
              <a:rPr lang="en-US" sz="2400" dirty="0" err="1"/>
              <a:t>için</a:t>
            </a:r>
            <a:r>
              <a:rPr lang="en-US" sz="2400" dirty="0"/>
              <a:t> </a:t>
            </a:r>
            <a:r>
              <a:rPr lang="en-US" sz="2400" dirty="0" err="1"/>
              <a:t>hazır</a:t>
            </a:r>
            <a:r>
              <a:rPr lang="en-US" sz="2400" dirty="0"/>
              <a:t> </a:t>
            </a:r>
            <a:r>
              <a:rPr lang="en-US" sz="2400" dirty="0" err="1"/>
              <a:t>duruma</a:t>
            </a:r>
            <a:r>
              <a:rPr lang="en-US" sz="2400" dirty="0"/>
              <a:t> </a:t>
            </a:r>
            <a:r>
              <a:rPr lang="en-US" sz="2400" dirty="0" err="1"/>
              <a:t>getirilmektedir</a:t>
            </a:r>
            <a:r>
              <a:rPr lang="en-US" sz="2400" dirty="0"/>
              <a:t>.</a:t>
            </a:r>
          </a:p>
        </p:txBody>
      </p:sp>
      <p:pic>
        <p:nvPicPr>
          <p:cNvPr id="6" name="Resim 6">
            <a:extLst>
              <a:ext uri="{FF2B5EF4-FFF2-40B4-BE49-F238E27FC236}">
                <a16:creationId xmlns:a16="http://schemas.microsoft.com/office/drawing/2014/main" id="{0DA0AAD8-6AE8-4D8B-DD46-804D4728DA01}"/>
              </a:ext>
            </a:extLst>
          </p:cNvPr>
          <p:cNvPicPr>
            <a:picLocks noChangeAspect="1"/>
          </p:cNvPicPr>
          <p:nvPr/>
        </p:nvPicPr>
        <p:blipFill>
          <a:blip r:embed="rId3"/>
          <a:stretch>
            <a:fillRect/>
          </a:stretch>
        </p:blipFill>
        <p:spPr>
          <a:xfrm>
            <a:off x="7976315" y="722693"/>
            <a:ext cx="4159875" cy="5756051"/>
          </a:xfrm>
          <a:prstGeom prst="rect">
            <a:avLst/>
          </a:prstGeom>
        </p:spPr>
      </p:pic>
    </p:spTree>
    <p:extLst>
      <p:ext uri="{BB962C8B-B14F-4D97-AF65-F5344CB8AC3E}">
        <p14:creationId xmlns:p14="http://schemas.microsoft.com/office/powerpoint/2010/main" val="1342076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Mesh</vt:lpstr>
      <vt:lpstr>Görüntü işleme</vt:lpstr>
      <vt:lpstr>  Özet</vt:lpstr>
      <vt:lpstr>GİRİŞ</vt:lpstr>
      <vt:lpstr>ÖNERİLEN YÖNTEM</vt:lpstr>
      <vt:lpstr>Görüntü ön işleme aşaması </vt:lpstr>
      <vt:lpstr>PowerPoint Sunusu</vt:lpstr>
      <vt:lpstr>PowerPoint Sunusu</vt:lpstr>
      <vt:lpstr>PowerPoint Sunusu</vt:lpstr>
      <vt:lpstr>PowerPoint Sunusu</vt:lpstr>
      <vt:lpstr>Nesne bulma ve özellik çıkarımı işlemi aşaması</vt:lpstr>
      <vt:lpstr>Sınıflandırma işlemi aşamasına ait adımlar</vt:lpstr>
      <vt:lpstr>Ortalama tabanlı sınıflandırma</vt:lpstr>
      <vt:lpstr>K-means kümeleme yöntemi</vt:lpstr>
      <vt:lpstr>K-means algoritmasının çalışma sürecini maddeler halinde sunulan 4 aşamada ifade edilmektedir.</vt:lpstr>
      <vt:lpstr>PowerPoint Sunusu</vt:lpstr>
      <vt:lpstr>SONUÇLAR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125</cp:revision>
  <dcterms:created xsi:type="dcterms:W3CDTF">2022-12-12T15:34:45Z</dcterms:created>
  <dcterms:modified xsi:type="dcterms:W3CDTF">2022-12-12T16:06:29Z</dcterms:modified>
</cp:coreProperties>
</file>