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62" r:id="rId3"/>
    <p:sldId id="265" r:id="rId4"/>
    <p:sldId id="264" r:id="rId5"/>
    <p:sldId id="266" r:id="rId6"/>
    <p:sldId id="267" r:id="rId7"/>
    <p:sldId id="268" r:id="rId8"/>
    <p:sldId id="269" r:id="rId9"/>
    <p:sldId id="27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3B30C-A9FD-4A08-BFEC-9DC7D04DD6DF}" v="9" dt="2022-11-15T09:46:51.330"/>
    <p1510:client id="{846F6AF8-0065-4994-8DA8-671E21ADCB70}" v="468" dt="2022-11-15T10:27:45.329"/>
    <p1510:client id="{8EF1AABF-F1DA-4830-AB84-6F62AB1B0F03}" v="31" dt="2022-11-15T09:41:39.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624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096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422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91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764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193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09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724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343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157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424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95586947"/>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descr="Dalgalı 3B resim">
            <a:extLst>
              <a:ext uri="{FF2B5EF4-FFF2-40B4-BE49-F238E27FC236}">
                <a16:creationId xmlns:a16="http://schemas.microsoft.com/office/drawing/2014/main" id="{FD3BDF9C-F957-19B5-6454-5F4A0307F093}"/>
              </a:ext>
            </a:extLst>
          </p:cNvPr>
          <p:cNvPicPr>
            <a:picLocks noChangeAspect="1"/>
          </p:cNvPicPr>
          <p:nvPr/>
        </p:nvPicPr>
        <p:blipFill rotWithShape="1">
          <a:blip r:embed="rId2"/>
          <a:srcRect t="13150" b="14270"/>
          <a:stretch/>
        </p:blipFill>
        <p:spPr>
          <a:xfrm>
            <a:off x="20" y="10"/>
            <a:ext cx="12191980" cy="6857990"/>
          </a:xfrm>
          <a:prstGeom prst="rect">
            <a:avLst/>
          </a:prstGeom>
        </p:spPr>
      </p:pic>
      <p:sp>
        <p:nvSpPr>
          <p:cNvPr id="2" name="Başlık 1"/>
          <p:cNvSpPr>
            <a:spLocks noGrp="1"/>
          </p:cNvSpPr>
          <p:nvPr>
            <p:ph type="ctrTitle"/>
          </p:nvPr>
        </p:nvSpPr>
        <p:spPr>
          <a:xfrm>
            <a:off x="1358528" y="466106"/>
            <a:ext cx="5619054" cy="4849091"/>
          </a:xfrm>
        </p:spPr>
        <p:txBody>
          <a:bodyPr anchor="ctr">
            <a:normAutofit/>
          </a:bodyPr>
          <a:lstStyle/>
          <a:p>
            <a:pPr algn="r"/>
            <a:r>
              <a:rPr lang="tr-TR" sz="4400" b="1" dirty="0">
                <a:solidFill>
                  <a:schemeClr val="tx1"/>
                </a:solidFill>
                <a:ea typeface="+mj-lt"/>
                <a:cs typeface="+mj-lt"/>
              </a:rPr>
              <a:t>GÖRÜNTÜ İŞLEME YÖNTEMLERİ KULLANILARAK KİRAZ MEYVESİNİN SINIFLANDIRMASI</a:t>
            </a:r>
            <a:endParaRPr lang="tr-TR" sz="4400" b="1">
              <a:solidFill>
                <a:schemeClr val="tx1"/>
              </a:solidFill>
              <a:cs typeface="Calibri Light"/>
            </a:endParaRPr>
          </a:p>
        </p:txBody>
      </p:sp>
      <p:sp>
        <p:nvSpPr>
          <p:cNvPr id="3" name="Alt Başlık 2"/>
          <p:cNvSpPr>
            <a:spLocks noGrp="1"/>
          </p:cNvSpPr>
          <p:nvPr>
            <p:ph type="subTitle" idx="1"/>
          </p:nvPr>
        </p:nvSpPr>
        <p:spPr>
          <a:xfrm>
            <a:off x="8712865" y="1447799"/>
            <a:ext cx="2368905" cy="4076699"/>
          </a:xfrm>
        </p:spPr>
        <p:txBody>
          <a:bodyPr anchor="ctr">
            <a:normAutofit/>
          </a:bodyPr>
          <a:lstStyle/>
          <a:p>
            <a:r>
              <a:rPr lang="tr-TR" sz="2800" b="1" dirty="0">
                <a:solidFill>
                  <a:schemeClr val="tx1"/>
                </a:solidFill>
              </a:rPr>
              <a:t>Burak Kutluk</a:t>
            </a: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91F654E-C82A-26DF-3E4B-3C76E83CDD08}"/>
              </a:ext>
            </a:extLst>
          </p:cNvPr>
          <p:cNvSpPr>
            <a:spLocks noGrp="1"/>
          </p:cNvSpPr>
          <p:nvPr>
            <p:ph type="title"/>
          </p:nvPr>
        </p:nvSpPr>
        <p:spPr>
          <a:xfrm>
            <a:off x="804672" y="640263"/>
            <a:ext cx="5157216" cy="1344975"/>
          </a:xfrm>
        </p:spPr>
        <p:txBody>
          <a:bodyPr>
            <a:normAutofit/>
          </a:bodyPr>
          <a:lstStyle/>
          <a:p>
            <a:r>
              <a:rPr lang="tr-TR" sz="4000" dirty="0">
                <a:ea typeface="+mj-lt"/>
                <a:cs typeface="+mj-lt"/>
              </a:rPr>
              <a:t>         </a:t>
            </a:r>
            <a:r>
              <a:rPr lang="tr-TR" sz="4000" b="1" dirty="0">
                <a:ea typeface="+mj-lt"/>
                <a:cs typeface="+mj-lt"/>
              </a:rPr>
              <a:t>Görüntü İşleme </a:t>
            </a:r>
            <a:endParaRPr lang="tr-TR" sz="4000" b="1">
              <a:cs typeface="Calibri Light"/>
            </a:endParaRPr>
          </a:p>
        </p:txBody>
      </p:sp>
      <p:sp>
        <p:nvSpPr>
          <p:cNvPr id="3" name="İçerik Yer Tutucusu 2">
            <a:extLst>
              <a:ext uri="{FF2B5EF4-FFF2-40B4-BE49-F238E27FC236}">
                <a16:creationId xmlns:a16="http://schemas.microsoft.com/office/drawing/2014/main" id="{2D5C63B7-958E-7AA5-5017-A0F1A150A09B}"/>
              </a:ext>
            </a:extLst>
          </p:cNvPr>
          <p:cNvSpPr>
            <a:spLocks noGrp="1"/>
          </p:cNvSpPr>
          <p:nvPr>
            <p:ph idx="1"/>
          </p:nvPr>
        </p:nvSpPr>
        <p:spPr>
          <a:xfrm>
            <a:off x="429039" y="2121763"/>
            <a:ext cx="5532849" cy="4266700"/>
          </a:xfrm>
        </p:spPr>
        <p:txBody>
          <a:bodyPr vert="horz" lIns="91440" tIns="45720" rIns="91440" bIns="45720" rtlCol="0" anchor="t">
            <a:noAutofit/>
          </a:bodyPr>
          <a:lstStyle/>
          <a:p>
            <a:r>
              <a:rPr lang="tr-TR" sz="2200" dirty="0">
                <a:ea typeface="+mn-lt"/>
                <a:cs typeface="+mn-lt"/>
              </a:rPr>
              <a:t>Görüntü işleme, görüntüyü dijital form haline getirerek spesifik görüntü elde etmek yada yazılımsal olarak görüntü üzerinde istenilen sonucu elde etmek için kullanılan bir yöntemdir.</a:t>
            </a:r>
          </a:p>
          <a:p>
            <a:r>
              <a:rPr lang="tr-TR" sz="2200" dirty="0">
                <a:ea typeface="+mn-lt"/>
                <a:cs typeface="+mn-lt"/>
              </a:rPr>
              <a:t>Görüntü işlemeyi matrisler üzerinde yapılan işlemler bütünü şeklinde de tanımlayabiliriz. Resimler çeşitli renklerin bir araya geldiği karelerden oluşmaktadır. Halbuki </a:t>
            </a:r>
            <a:r>
              <a:rPr lang="tr-TR" sz="2200" dirty="0" err="1">
                <a:ea typeface="+mn-lt"/>
                <a:cs typeface="+mn-lt"/>
              </a:rPr>
              <a:t>resimi</a:t>
            </a:r>
            <a:r>
              <a:rPr lang="tr-TR" sz="2200" dirty="0">
                <a:ea typeface="+mn-lt"/>
                <a:cs typeface="+mn-lt"/>
              </a:rPr>
              <a:t> en küçük parçalarına böldüğümüzde </a:t>
            </a:r>
            <a:r>
              <a:rPr lang="tr-TR" sz="2200" dirty="0" err="1">
                <a:ea typeface="+mn-lt"/>
                <a:cs typeface="+mn-lt"/>
              </a:rPr>
              <a:t>pixsel</a:t>
            </a:r>
            <a:r>
              <a:rPr lang="tr-TR" sz="2200" dirty="0">
                <a:ea typeface="+mn-lt"/>
                <a:cs typeface="+mn-lt"/>
              </a:rPr>
              <a:t> adını verdiğimiz matrislerden oluştuğunu görmekteyiz. Görüntü işleme yöntemlerinde pikseli oluşturan matris hücrelerinin üzerinden işlemler yapılmaktadır. </a:t>
            </a:r>
            <a:endParaRPr lang="tr-TR" sz="2200">
              <a:cs typeface="Calibri"/>
            </a:endParaRPr>
          </a:p>
        </p:txBody>
      </p:sp>
      <p:pic>
        <p:nvPicPr>
          <p:cNvPr id="4" name="Resim 4" descr="metin, çapraz bulmaca içeren bir resim&#10;&#10;Açıklama otomatik olarak oluşturuldu">
            <a:extLst>
              <a:ext uri="{FF2B5EF4-FFF2-40B4-BE49-F238E27FC236}">
                <a16:creationId xmlns:a16="http://schemas.microsoft.com/office/drawing/2014/main" id="{BA1C199A-6D0E-A299-E9D3-DBFE449776A4}"/>
              </a:ext>
            </a:extLst>
          </p:cNvPr>
          <p:cNvPicPr>
            <a:picLocks noChangeAspect="1"/>
          </p:cNvPicPr>
          <p:nvPr/>
        </p:nvPicPr>
        <p:blipFill>
          <a:blip r:embed="rId2"/>
          <a:stretch>
            <a:fillRect/>
          </a:stretch>
        </p:blipFill>
        <p:spPr>
          <a:xfrm>
            <a:off x="6465220" y="1456099"/>
            <a:ext cx="5659948" cy="3264465"/>
          </a:xfrm>
          <a:prstGeom prst="rect">
            <a:avLst/>
          </a:prstGeom>
        </p:spPr>
      </p:pic>
    </p:spTree>
    <p:extLst>
      <p:ext uri="{BB962C8B-B14F-4D97-AF65-F5344CB8AC3E}">
        <p14:creationId xmlns:p14="http://schemas.microsoft.com/office/powerpoint/2010/main" val="23178746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48E7AB1-306A-11CA-EEC9-56EEE167DFDC}"/>
              </a:ext>
            </a:extLst>
          </p:cNvPr>
          <p:cNvSpPr>
            <a:spLocks noGrp="1"/>
          </p:cNvSpPr>
          <p:nvPr>
            <p:ph type="title"/>
          </p:nvPr>
        </p:nvSpPr>
        <p:spPr>
          <a:xfrm>
            <a:off x="833002" y="222873"/>
            <a:ext cx="10520702" cy="1325563"/>
          </a:xfrm>
        </p:spPr>
        <p:txBody>
          <a:bodyPr>
            <a:normAutofit/>
          </a:bodyPr>
          <a:lstStyle/>
          <a:p>
            <a:r>
              <a:rPr lang="tr-TR" dirty="0">
                <a:ea typeface="+mj-lt"/>
                <a:cs typeface="+mj-lt"/>
              </a:rPr>
              <a:t>                                Uygulama</a:t>
            </a:r>
            <a:endParaRPr lang="tr-TR" dirty="0"/>
          </a:p>
        </p:txBody>
      </p:sp>
      <p:sp>
        <p:nvSpPr>
          <p:cNvPr id="3" name="İçerik Yer Tutucusu 2">
            <a:extLst>
              <a:ext uri="{FF2B5EF4-FFF2-40B4-BE49-F238E27FC236}">
                <a16:creationId xmlns:a16="http://schemas.microsoft.com/office/drawing/2014/main" id="{2A092680-00D5-4C5B-F282-9741DF7F9ED8}"/>
              </a:ext>
            </a:extLst>
          </p:cNvPr>
          <p:cNvSpPr>
            <a:spLocks noGrp="1"/>
          </p:cNvSpPr>
          <p:nvPr>
            <p:ph idx="1"/>
          </p:nvPr>
        </p:nvSpPr>
        <p:spPr>
          <a:xfrm>
            <a:off x="194257" y="1644455"/>
            <a:ext cx="6481530" cy="4811549"/>
          </a:xfrm>
        </p:spPr>
        <p:txBody>
          <a:bodyPr vert="horz" lIns="91440" tIns="45720" rIns="91440" bIns="45720" rtlCol="0" anchor="t">
            <a:normAutofit/>
          </a:bodyPr>
          <a:lstStyle/>
          <a:p>
            <a:r>
              <a:rPr lang="tr-TR" sz="2000" dirty="0">
                <a:ea typeface="+mn-lt"/>
                <a:cs typeface="+mn-lt"/>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p>
          <a:p>
            <a:pPr marL="0" indent="0">
              <a:buNone/>
            </a:pPr>
            <a:endParaRPr lang="tr-TR" sz="2000" dirty="0">
              <a:ea typeface="+mn-lt"/>
              <a:cs typeface="+mn-lt"/>
            </a:endParaRPr>
          </a:p>
          <a:p>
            <a:r>
              <a:rPr lang="tr-TR" sz="2000" dirty="0">
                <a:ea typeface="+mn-lt"/>
                <a:cs typeface="+mn-lt"/>
              </a:rPr>
              <a:t>Tabloda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tabloda belirlenen standartlara göre Matlab programı ile sınıflandırılması yapılmıştır.</a:t>
            </a:r>
            <a:endParaRPr lang="tr-TR" sz="2000" dirty="0">
              <a:cs typeface="Calibri"/>
            </a:endParaRPr>
          </a:p>
        </p:txBody>
      </p:sp>
      <p:pic>
        <p:nvPicPr>
          <p:cNvPr id="4" name="Resim 4" descr="tablo içeren bir resim&#10;&#10;Açıklama otomatik olarak oluşturuldu">
            <a:extLst>
              <a:ext uri="{FF2B5EF4-FFF2-40B4-BE49-F238E27FC236}">
                <a16:creationId xmlns:a16="http://schemas.microsoft.com/office/drawing/2014/main" id="{01D44E56-F3FC-EA3F-9628-7133D29C3480}"/>
              </a:ext>
            </a:extLst>
          </p:cNvPr>
          <p:cNvPicPr>
            <a:picLocks noChangeAspect="1"/>
          </p:cNvPicPr>
          <p:nvPr/>
        </p:nvPicPr>
        <p:blipFill>
          <a:blip r:embed="rId2"/>
          <a:stretch>
            <a:fillRect/>
          </a:stretch>
        </p:blipFill>
        <p:spPr>
          <a:xfrm>
            <a:off x="6911424" y="2708324"/>
            <a:ext cx="4935970" cy="1900348"/>
          </a:xfrm>
          <a:prstGeom prst="rect">
            <a:avLst/>
          </a:prstGeom>
        </p:spPr>
      </p:pic>
    </p:spTree>
    <p:extLst>
      <p:ext uri="{BB962C8B-B14F-4D97-AF65-F5344CB8AC3E}">
        <p14:creationId xmlns:p14="http://schemas.microsoft.com/office/powerpoint/2010/main" val="41663725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A4625A35-EBF4-CA7F-2781-90D332E07FDB}"/>
              </a:ext>
            </a:extLst>
          </p:cNvPr>
          <p:cNvPicPr>
            <a:picLocks noChangeAspect="1"/>
          </p:cNvPicPr>
          <p:nvPr/>
        </p:nvPicPr>
        <p:blipFill>
          <a:blip r:embed="rId2"/>
          <a:stretch>
            <a:fillRect/>
          </a:stretch>
        </p:blipFill>
        <p:spPr>
          <a:xfrm>
            <a:off x="300032" y="852861"/>
            <a:ext cx="11763656" cy="4873235"/>
          </a:xfrm>
          <a:prstGeom prst="rect">
            <a:avLst/>
          </a:prstGeom>
        </p:spPr>
      </p:pic>
    </p:spTree>
    <p:extLst>
      <p:ext uri="{BB962C8B-B14F-4D97-AF65-F5344CB8AC3E}">
        <p14:creationId xmlns:p14="http://schemas.microsoft.com/office/powerpoint/2010/main" val="350244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02A754F0-E5B5-5C9A-4324-5C554CD42705}"/>
              </a:ext>
            </a:extLst>
          </p:cNvPr>
          <p:cNvSpPr>
            <a:spLocks noGrp="1"/>
          </p:cNvSpPr>
          <p:nvPr>
            <p:ph idx="1"/>
          </p:nvPr>
        </p:nvSpPr>
        <p:spPr>
          <a:xfrm>
            <a:off x="804672" y="651425"/>
            <a:ext cx="5235490" cy="5812165"/>
          </a:xfrm>
        </p:spPr>
        <p:txBody>
          <a:bodyPr vert="horz" lIns="91440" tIns="45720" rIns="91440" bIns="45720" rtlCol="0" anchor="t">
            <a:normAutofit fontScale="92500" lnSpcReduction="20000"/>
          </a:bodyPr>
          <a:lstStyle/>
          <a:p>
            <a:endParaRPr lang="tr-TR" sz="2400" dirty="0">
              <a:ea typeface="+mn-lt"/>
              <a:cs typeface="+mn-lt"/>
            </a:endParaRPr>
          </a:p>
          <a:p>
            <a:r>
              <a:rPr lang="tr-TR" sz="2400" dirty="0">
                <a:ea typeface="+mn-lt"/>
                <a:cs typeface="+mn-lt"/>
              </a:rPr>
              <a:t>işlem adımlarına göre sınıflandırma işleminin gerçekleşmesi için işlenmemiş resim programa yüklenmelidir.</a:t>
            </a:r>
            <a:endParaRPr lang="tr-TR" dirty="0"/>
          </a:p>
          <a:p>
            <a:endParaRPr lang="tr-TR" sz="1700">
              <a:cs typeface="Calibri" panose="020F0502020204030204"/>
            </a:endParaRPr>
          </a:p>
          <a:p>
            <a:endParaRPr lang="tr-TR" sz="1700" dirty="0">
              <a:ea typeface="+mn-lt"/>
              <a:cs typeface="+mn-lt"/>
            </a:endParaRPr>
          </a:p>
          <a:p>
            <a:endParaRPr lang="tr-TR" sz="1700" dirty="0">
              <a:ea typeface="+mn-lt"/>
              <a:cs typeface="+mn-lt"/>
            </a:endParaRPr>
          </a:p>
          <a:p>
            <a:endParaRPr lang="tr-TR" sz="1700" dirty="0">
              <a:ea typeface="+mn-lt"/>
              <a:cs typeface="+mn-lt"/>
            </a:endParaRPr>
          </a:p>
          <a:p>
            <a:endParaRPr lang="tr-TR" sz="1700" dirty="0">
              <a:ea typeface="+mn-lt"/>
              <a:cs typeface="+mn-lt"/>
            </a:endParaRPr>
          </a:p>
          <a:p>
            <a:r>
              <a:rPr lang="tr-TR" sz="2400" dirty="0">
                <a:ea typeface="+mn-lt"/>
                <a:cs typeface="+mn-lt"/>
              </a:rPr>
              <a:t>İşlenmiş olarak sisteme yüklenen resim siyah- beyaz piksellere dönüştürülmektedir. Resmin siyah-beyaz piksellere yani </a:t>
            </a:r>
            <a:r>
              <a:rPr lang="tr-TR" sz="2400" dirty="0" err="1">
                <a:ea typeface="+mn-lt"/>
                <a:cs typeface="+mn-lt"/>
              </a:rPr>
              <a:t>binary</a:t>
            </a:r>
            <a:r>
              <a:rPr lang="tr-TR" sz="2400" dirty="0">
                <a:ea typeface="+mn-lt"/>
                <a:cs typeface="+mn-lt"/>
              </a:rPr>
              <a:t> moda dönüştürülmesi iki aşamada gerçekleşmektedir. İlk aşamada resmin arka planı beyaza kirazlar ise siyaha dönüştürülmektedir. İkinci aşamada ise </a:t>
            </a:r>
            <a:r>
              <a:rPr lang="tr-TR" sz="2400" dirty="0" err="1">
                <a:ea typeface="+mn-lt"/>
                <a:cs typeface="+mn-lt"/>
              </a:rPr>
              <a:t>binary</a:t>
            </a:r>
            <a:r>
              <a:rPr lang="tr-TR" sz="2400" dirty="0">
                <a:ea typeface="+mn-lt"/>
                <a:cs typeface="+mn-lt"/>
              </a:rPr>
              <a:t> moddaki resim Matlab </a:t>
            </a:r>
            <a:r>
              <a:rPr lang="tr-TR" sz="2400" dirty="0" err="1">
                <a:ea typeface="+mn-lt"/>
                <a:cs typeface="+mn-lt"/>
              </a:rPr>
              <a:t>bwboundaries</a:t>
            </a:r>
            <a:r>
              <a:rPr lang="tr-TR" sz="2400" dirty="0">
                <a:ea typeface="+mn-lt"/>
                <a:cs typeface="+mn-lt"/>
              </a:rPr>
              <a:t> komutu ile ters çevrilerek arka plan siyaha sınıflandırılacak olan kirazlar beyaza dönüştürülmektedir.</a:t>
            </a:r>
            <a:endParaRPr lang="tr-TR" sz="2400">
              <a:cs typeface="Calibri" panose="020F0502020204030204"/>
            </a:endParaRPr>
          </a:p>
        </p:txBody>
      </p:sp>
      <p:pic>
        <p:nvPicPr>
          <p:cNvPr id="5" name="Resim 5">
            <a:extLst>
              <a:ext uri="{FF2B5EF4-FFF2-40B4-BE49-F238E27FC236}">
                <a16:creationId xmlns:a16="http://schemas.microsoft.com/office/drawing/2014/main" id="{D9EA95C7-0D76-9001-24D1-53F1BAD0607E}"/>
              </a:ext>
            </a:extLst>
          </p:cNvPr>
          <p:cNvPicPr>
            <a:picLocks noChangeAspect="1"/>
          </p:cNvPicPr>
          <p:nvPr/>
        </p:nvPicPr>
        <p:blipFill>
          <a:blip r:embed="rId2"/>
          <a:stretch>
            <a:fillRect/>
          </a:stretch>
        </p:blipFill>
        <p:spPr>
          <a:xfrm>
            <a:off x="7150529" y="3667686"/>
            <a:ext cx="4684864" cy="2436129"/>
          </a:xfrm>
          <a:prstGeom prst="rect">
            <a:avLst/>
          </a:prstGeom>
        </p:spPr>
      </p:pic>
      <p:pic>
        <p:nvPicPr>
          <p:cNvPr id="4" name="Resim 4" descr="iç mekan, kiraz, sebze içeren bir resim&#10;&#10;Açıklama otomatik olarak oluşturuldu">
            <a:extLst>
              <a:ext uri="{FF2B5EF4-FFF2-40B4-BE49-F238E27FC236}">
                <a16:creationId xmlns:a16="http://schemas.microsoft.com/office/drawing/2014/main" id="{8680E497-D7AF-8B41-2B08-5782F90A62AA}"/>
              </a:ext>
            </a:extLst>
          </p:cNvPr>
          <p:cNvPicPr>
            <a:picLocks noChangeAspect="1"/>
          </p:cNvPicPr>
          <p:nvPr/>
        </p:nvPicPr>
        <p:blipFill>
          <a:blip r:embed="rId3"/>
          <a:stretch>
            <a:fillRect/>
          </a:stretch>
        </p:blipFill>
        <p:spPr>
          <a:xfrm>
            <a:off x="7150529" y="367567"/>
            <a:ext cx="4684864" cy="2061340"/>
          </a:xfrm>
          <a:prstGeom prst="rect">
            <a:avLst/>
          </a:prstGeom>
        </p:spPr>
      </p:pic>
    </p:spTree>
    <p:extLst>
      <p:ext uri="{BB962C8B-B14F-4D97-AF65-F5344CB8AC3E}">
        <p14:creationId xmlns:p14="http://schemas.microsoft.com/office/powerpoint/2010/main" val="41882331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68BDD59-95BD-BE16-452F-22A194EFA6AF}"/>
              </a:ext>
            </a:extLst>
          </p:cNvPr>
          <p:cNvSpPr>
            <a:spLocks noGrp="1"/>
          </p:cNvSpPr>
          <p:nvPr>
            <p:ph idx="1"/>
          </p:nvPr>
        </p:nvSpPr>
        <p:spPr>
          <a:xfrm>
            <a:off x="804672" y="705087"/>
            <a:ext cx="5157216" cy="5490193"/>
          </a:xfrm>
        </p:spPr>
        <p:txBody>
          <a:bodyPr vert="horz" lIns="91440" tIns="45720" rIns="91440" bIns="45720" rtlCol="0" anchor="t">
            <a:normAutofit/>
          </a:bodyPr>
          <a:lstStyle/>
          <a:p>
            <a:r>
              <a:rPr lang="tr-TR" dirty="0">
                <a:ea typeface="+mn-lt"/>
                <a:cs typeface="+mn-lt"/>
              </a:rPr>
              <a:t>Resim siyah-beyaz piksellere dönüştürülüp ters çevirme işlemi uygulandıktan sonra resimde bulunan belirli boyutun altındaki gürültü olarak tabir edilen nesneler Matlab </a:t>
            </a:r>
            <a:r>
              <a:rPr lang="tr-TR" dirty="0" err="1">
                <a:ea typeface="+mn-lt"/>
                <a:cs typeface="+mn-lt"/>
              </a:rPr>
              <a:t>bwareaopen</a:t>
            </a:r>
            <a:r>
              <a:rPr lang="tr-TR" dirty="0">
                <a:ea typeface="+mn-lt"/>
                <a:cs typeface="+mn-lt"/>
              </a:rPr>
              <a:t> komutu ile kaldırılmıştır. Daha sonra program tarafından tespit edilen kirazların sınırları eşikleme yöntemi kullanılarak mavi renk ile belirlenmiş ve resimde bulunan nesne sayısı ekrana yansıtılmıştır. </a:t>
            </a:r>
            <a:endParaRPr lang="tr-TR">
              <a:cs typeface="Calibri"/>
            </a:endParaRPr>
          </a:p>
        </p:txBody>
      </p:sp>
      <p:pic>
        <p:nvPicPr>
          <p:cNvPr id="4" name="Resim 4" descr="metin, ekran, ekran görüntüsü içeren bir resim&#10;&#10;Açıklama otomatik olarak oluşturuldu">
            <a:extLst>
              <a:ext uri="{FF2B5EF4-FFF2-40B4-BE49-F238E27FC236}">
                <a16:creationId xmlns:a16="http://schemas.microsoft.com/office/drawing/2014/main" id="{7E3136BA-FDA1-7BC8-5457-4BD57172503B}"/>
              </a:ext>
            </a:extLst>
          </p:cNvPr>
          <p:cNvPicPr>
            <a:picLocks noChangeAspect="1"/>
          </p:cNvPicPr>
          <p:nvPr/>
        </p:nvPicPr>
        <p:blipFill>
          <a:blip r:embed="rId2"/>
          <a:stretch>
            <a:fillRect/>
          </a:stretch>
        </p:blipFill>
        <p:spPr>
          <a:xfrm>
            <a:off x="6583276" y="1177435"/>
            <a:ext cx="5477498" cy="3843258"/>
          </a:xfrm>
          <a:prstGeom prst="rect">
            <a:avLst/>
          </a:prstGeom>
        </p:spPr>
      </p:pic>
    </p:spTree>
    <p:extLst>
      <p:ext uri="{BB962C8B-B14F-4D97-AF65-F5344CB8AC3E}">
        <p14:creationId xmlns:p14="http://schemas.microsoft.com/office/powerpoint/2010/main" val="38538797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447FA4-5DB0-DD0E-02BC-25B2CEFFEB2D}"/>
              </a:ext>
            </a:extLst>
          </p:cNvPr>
          <p:cNvSpPr>
            <a:spLocks noGrp="1"/>
          </p:cNvSpPr>
          <p:nvPr>
            <p:ph type="title"/>
          </p:nvPr>
        </p:nvSpPr>
        <p:spPr/>
        <p:txBody>
          <a:bodyPr/>
          <a:lstStyle/>
          <a:p>
            <a:r>
              <a:rPr lang="tr-TR" dirty="0">
                <a:ea typeface="+mj-lt"/>
                <a:cs typeface="+mj-lt"/>
              </a:rPr>
              <a:t>                        </a:t>
            </a:r>
            <a:r>
              <a:rPr lang="tr-TR" sz="4800" b="1" dirty="0">
                <a:ea typeface="+mj-lt"/>
                <a:cs typeface="+mj-lt"/>
              </a:rPr>
              <a:t>Araştırma Sonuçları </a:t>
            </a:r>
            <a:endParaRPr lang="tr-TR" sz="4800" b="1">
              <a:cs typeface="Calibri Light"/>
            </a:endParaRPr>
          </a:p>
        </p:txBody>
      </p:sp>
      <p:sp>
        <p:nvSpPr>
          <p:cNvPr id="3" name="İçerik Yer Tutucusu 2">
            <a:extLst>
              <a:ext uri="{FF2B5EF4-FFF2-40B4-BE49-F238E27FC236}">
                <a16:creationId xmlns:a16="http://schemas.microsoft.com/office/drawing/2014/main" id="{353C4720-BE67-0796-C691-4AD207B27A06}"/>
              </a:ext>
            </a:extLst>
          </p:cNvPr>
          <p:cNvSpPr>
            <a:spLocks noGrp="1"/>
          </p:cNvSpPr>
          <p:nvPr>
            <p:ph idx="1"/>
          </p:nvPr>
        </p:nvSpPr>
        <p:spPr>
          <a:xfrm>
            <a:off x="838200" y="1825625"/>
            <a:ext cx="5417713" cy="4351338"/>
          </a:xfrm>
        </p:spPr>
        <p:txBody>
          <a:bodyPr vert="horz" lIns="91440" tIns="45720" rIns="91440" bIns="45720" rtlCol="0" anchor="t">
            <a:normAutofit fontScale="85000" lnSpcReduction="20000"/>
          </a:bodyPr>
          <a:lstStyle/>
          <a:p>
            <a:r>
              <a:rPr lang="tr-TR" dirty="0">
                <a:ea typeface="+mn-lt"/>
                <a:cs typeface="+mn-lt"/>
              </a:rPr>
              <a:t>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a:t>
            </a:r>
          </a:p>
          <a:p>
            <a:r>
              <a:rPr lang="tr-TR" dirty="0">
                <a:ea typeface="+mn-lt"/>
                <a:cs typeface="+mn-lt"/>
              </a:rPr>
              <a:t>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pic>
        <p:nvPicPr>
          <p:cNvPr id="4" name="Resim 4">
            <a:extLst>
              <a:ext uri="{FF2B5EF4-FFF2-40B4-BE49-F238E27FC236}">
                <a16:creationId xmlns:a16="http://schemas.microsoft.com/office/drawing/2014/main" id="{12E6A204-08EB-A429-3682-9F612368A8CC}"/>
              </a:ext>
            </a:extLst>
          </p:cNvPr>
          <p:cNvPicPr>
            <a:picLocks noChangeAspect="1"/>
          </p:cNvPicPr>
          <p:nvPr/>
        </p:nvPicPr>
        <p:blipFill>
          <a:blip r:embed="rId2"/>
          <a:stretch>
            <a:fillRect/>
          </a:stretch>
        </p:blipFill>
        <p:spPr>
          <a:xfrm>
            <a:off x="6602570" y="1886777"/>
            <a:ext cx="5329706" cy="3985966"/>
          </a:xfrm>
          <a:prstGeom prst="rect">
            <a:avLst/>
          </a:prstGeom>
        </p:spPr>
      </p:pic>
    </p:spTree>
    <p:extLst>
      <p:ext uri="{BB962C8B-B14F-4D97-AF65-F5344CB8AC3E}">
        <p14:creationId xmlns:p14="http://schemas.microsoft.com/office/powerpoint/2010/main" val="239877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4" descr="Koyu kılı vişneler">
            <a:extLst>
              <a:ext uri="{FF2B5EF4-FFF2-40B4-BE49-F238E27FC236}">
                <a16:creationId xmlns:a16="http://schemas.microsoft.com/office/drawing/2014/main" id="{C7632C86-AB78-9372-D4FE-3038D9F39F1C}"/>
              </a:ext>
            </a:extLst>
          </p:cNvPr>
          <p:cNvPicPr>
            <a:picLocks noChangeAspect="1"/>
          </p:cNvPicPr>
          <p:nvPr/>
        </p:nvPicPr>
        <p:blipFill rotWithShape="1">
          <a:blip r:embed="rId2">
            <a:alphaModFix amt="60000"/>
          </a:blip>
          <a:srcRect t="8078" r="-2" b="7648"/>
          <a:stretch/>
        </p:blipFill>
        <p:spPr>
          <a:xfrm>
            <a:off x="-1" y="10"/>
            <a:ext cx="12192001" cy="6857990"/>
          </a:xfrm>
          <a:prstGeom prst="rect">
            <a:avLst/>
          </a:prstGeom>
        </p:spPr>
      </p:pic>
      <p:sp>
        <p:nvSpPr>
          <p:cNvPr id="3" name="İçerik Yer Tutucusu 2">
            <a:extLst>
              <a:ext uri="{FF2B5EF4-FFF2-40B4-BE49-F238E27FC236}">
                <a16:creationId xmlns:a16="http://schemas.microsoft.com/office/drawing/2014/main" id="{F04245B3-011B-372D-554D-193E5D8FD32A}"/>
              </a:ext>
            </a:extLst>
          </p:cNvPr>
          <p:cNvSpPr>
            <a:spLocks noGrp="1"/>
          </p:cNvSpPr>
          <p:nvPr>
            <p:ph idx="1"/>
          </p:nvPr>
        </p:nvSpPr>
        <p:spPr>
          <a:xfrm>
            <a:off x="5057742" y="557189"/>
            <a:ext cx="6296057" cy="5571899"/>
          </a:xfrm>
        </p:spPr>
        <p:txBody>
          <a:bodyPr vert="horz" lIns="91440" tIns="45720" rIns="91440" bIns="45720" rtlCol="0" anchor="ctr">
            <a:noAutofit/>
          </a:bodyPr>
          <a:lstStyle/>
          <a:p>
            <a:r>
              <a:rPr lang="tr-TR" dirty="0">
                <a:solidFill>
                  <a:srgbClr val="FFFFFF"/>
                </a:solidFill>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a:t>
            </a:r>
          </a:p>
          <a:p>
            <a:r>
              <a:rPr lang="tr-TR" dirty="0">
                <a:solidFill>
                  <a:srgbClr val="FFFFFF"/>
                </a:solidFill>
                <a:ea typeface="+mn-lt"/>
                <a:cs typeface="+mn-lt"/>
              </a:rPr>
              <a:t>Yapılan çalışma ile farklı büyüklükteki meyveler sistem tarafından başarılı bir şekilde değerlendirilerek sınıflandırılmıştır. Bu sayede kalite ve pazarlama için önemli bir etken olan sınıflandırma işlemi gerçekleştirilmiştir.</a:t>
            </a:r>
            <a:endParaRPr lang="tr-TR">
              <a:solidFill>
                <a:srgbClr val="FFFFFF"/>
              </a:solidFill>
              <a:cs typeface="Calibri"/>
            </a:endParaRPr>
          </a:p>
        </p:txBody>
      </p:sp>
    </p:spTree>
    <p:extLst>
      <p:ext uri="{BB962C8B-B14F-4D97-AF65-F5344CB8AC3E}">
        <p14:creationId xmlns:p14="http://schemas.microsoft.com/office/powerpoint/2010/main" val="4194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Başlık 1">
            <a:extLst>
              <a:ext uri="{FF2B5EF4-FFF2-40B4-BE49-F238E27FC236}">
                <a16:creationId xmlns:a16="http://schemas.microsoft.com/office/drawing/2014/main" id="{4A3E82CC-A574-4A0D-EBEF-DD2A4BA0A1C2}"/>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b="1" kern="1200">
                <a:solidFill>
                  <a:schemeClr val="bg1"/>
                </a:solidFill>
                <a:latin typeface="+mj-lt"/>
                <a:ea typeface="+mj-ea"/>
                <a:cs typeface="+mj-cs"/>
              </a:rPr>
              <a:t>    DİNLEDİĞİNİZ İÇİN TEŞEKKÜRLER</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653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Office Theme</vt:lpstr>
      <vt:lpstr>GÖRÜNTÜ İŞLEME YÖNTEMLERİ KULLANILARAK KİRAZ MEYVESİNİN SINIFLANDIRMASI</vt:lpstr>
      <vt:lpstr>         Görüntü İşleme </vt:lpstr>
      <vt:lpstr>                                Uygulama</vt:lpstr>
      <vt:lpstr>PowerPoint Sunusu</vt:lpstr>
      <vt:lpstr>PowerPoint Sunusu</vt:lpstr>
      <vt:lpstr>PowerPoint Sunusu</vt:lpstr>
      <vt:lpstr>                        Araştırma Sonuçları </vt:lpstr>
      <vt:lpstr>PowerPoint Sunusu</vt:lpstr>
      <vt:lpstr>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212</cp:revision>
  <dcterms:created xsi:type="dcterms:W3CDTF">2022-11-15T09:35:54Z</dcterms:created>
  <dcterms:modified xsi:type="dcterms:W3CDTF">2022-11-15T10:28:08Z</dcterms:modified>
</cp:coreProperties>
</file>