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 id="2147483749" r:id="rId2"/>
  </p:sldMasterIdLst>
  <p:sldIdLst>
    <p:sldId id="264" r:id="rId3"/>
    <p:sldId id="257" r:id="rId4"/>
    <p:sldId id="260" r:id="rId5"/>
    <p:sldId id="262" r:id="rId6"/>
    <p:sldId id="261" r:id="rId7"/>
    <p:sldId id="263" r:id="rId8"/>
    <p:sldId id="259" r:id="rId9"/>
    <p:sldId id="258" r:id="rId10"/>
    <p:sldId id="266" r:id="rId11"/>
    <p:sldId id="267" r:id="rId12"/>
    <p:sldId id="265" r:id="rId13"/>
    <p:sldId id="272" r:id="rId14"/>
    <p:sldId id="271"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6DB6F6-46B5-4343-AE54-B02C7C5B8388}" v="522" dt="2022-11-08T19:39:48.747"/>
    <p1510:client id="{F0E28E18-A7F1-49FE-B57F-EEDFC7295297}" v="26" dt="2022-11-09T09:38:50.3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7019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66221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45828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3412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57124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0510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1248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71345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11/9/2022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438365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11/9/2022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384080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11/9/2022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91832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1780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11/9/2022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927797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11/9/2022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125619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11/9/2022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334648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11/9/2022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13767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11/9/2022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024383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11/9/2022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875513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11/9/2022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887411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11/9/2022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590961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11/9/2022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86064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02984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609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08444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382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87973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124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88904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11/9/2022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8617230"/>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11/9/2022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74552481"/>
      </p:ext>
    </p:extLst>
  </p:cSld>
  <p:clrMap bg1="lt1" tx1="dk1" bg2="lt2" tx2="dk2" accent1="accent1" accent2="accent2" accent3="accent3" accent4="accent4" accent5="accent5" accent6="accent6" hlink="hlink" folHlink="folHlink"/>
  <p:sldLayoutIdLst>
    <p:sldLayoutId id="2147483761" r:id="rId1"/>
    <p:sldLayoutId id="2147483760" r:id="rId2"/>
    <p:sldLayoutId id="2147483759" r:id="rId3"/>
    <p:sldLayoutId id="2147483758" r:id="rId4"/>
    <p:sldLayoutId id="2147483757" r:id="rId5"/>
    <p:sldLayoutId id="2147483756" r:id="rId6"/>
    <p:sldLayoutId id="2147483755" r:id="rId7"/>
    <p:sldLayoutId id="2147483754" r:id="rId8"/>
    <p:sldLayoutId id="2147483753" r:id="rId9"/>
    <p:sldLayoutId id="2147483752" r:id="rId10"/>
    <p:sldLayoutId id="2147483750" r:id="rId11"/>
    <p:sldLayoutId id="2147483751"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1" name="Group 130">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2"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3"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4"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5"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6"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7"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38"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39"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40"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41"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42"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43"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45" name="Group 144">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46"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47"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48"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9"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0"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51"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52"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53"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54"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55"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56"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57"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59" name="Rectangle 158">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1"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63" name="Rectangle 162">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67" name="Straight Connector 166">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70"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71"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2"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73"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4"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75"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6"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77"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78"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79"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80"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81"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Başlık 1">
            <a:extLst>
              <a:ext uri="{FF2B5EF4-FFF2-40B4-BE49-F238E27FC236}">
                <a16:creationId xmlns:a16="http://schemas.microsoft.com/office/drawing/2014/main" id="{0C3E3521-E65C-F2B2-C723-5CAA225B06D3}"/>
              </a:ext>
            </a:extLst>
          </p:cNvPr>
          <p:cNvSpPr>
            <a:spLocks noGrp="1"/>
          </p:cNvSpPr>
          <p:nvPr>
            <p:ph type="title"/>
          </p:nvPr>
        </p:nvSpPr>
        <p:spPr>
          <a:xfrm>
            <a:off x="5021326" y="1318591"/>
            <a:ext cx="5882201" cy="4220820"/>
          </a:xfrm>
        </p:spPr>
        <p:txBody>
          <a:bodyPr vert="horz" lIns="91440" tIns="45720" rIns="91440" bIns="45720" rtlCol="0" anchor="ctr">
            <a:normAutofit/>
          </a:bodyPr>
          <a:lstStyle/>
          <a:p>
            <a:pPr>
              <a:lnSpc>
                <a:spcPct val="90000"/>
              </a:lnSpc>
            </a:pPr>
            <a:r>
              <a:rPr lang="en-US" sz="5000" i="1" dirty="0">
                <a:solidFill>
                  <a:schemeClr val="tx2">
                    <a:lumMod val="75000"/>
                  </a:schemeClr>
                </a:solidFill>
              </a:rPr>
              <a:t>GÖRÜNTÜ İŞLEME</a:t>
            </a:r>
            <a:br>
              <a:rPr lang="en-US" sz="5000" i="1" dirty="0"/>
            </a:br>
            <a:br>
              <a:rPr lang="en-US" sz="5000" i="1" dirty="0"/>
            </a:br>
            <a:r>
              <a:rPr lang="en-US" sz="5000" i="1" dirty="0" err="1">
                <a:solidFill>
                  <a:schemeClr val="tx2">
                    <a:lumMod val="75000"/>
                  </a:schemeClr>
                </a:solidFill>
              </a:rPr>
              <a:t>Ekmek</a:t>
            </a:r>
            <a:r>
              <a:rPr lang="en-US" sz="5000" i="1" dirty="0">
                <a:solidFill>
                  <a:schemeClr val="tx2">
                    <a:lumMod val="75000"/>
                  </a:schemeClr>
                </a:solidFill>
              </a:rPr>
              <a:t> Doku </a:t>
            </a:r>
            <a:r>
              <a:rPr lang="en-US" sz="5000" i="1" dirty="0" err="1">
                <a:solidFill>
                  <a:schemeClr val="tx2">
                    <a:lumMod val="75000"/>
                  </a:schemeClr>
                </a:solidFill>
              </a:rPr>
              <a:t>Analizi</a:t>
            </a:r>
            <a:br>
              <a:rPr lang="en-US" sz="5000" i="1" dirty="0"/>
            </a:br>
            <a:br>
              <a:rPr lang="en-US" sz="5000" i="1" dirty="0"/>
            </a:br>
            <a:r>
              <a:rPr lang="en-US" sz="2800" i="1" dirty="0">
                <a:solidFill>
                  <a:schemeClr val="tx2">
                    <a:lumMod val="75000"/>
                  </a:schemeClr>
                </a:solidFill>
              </a:rPr>
              <a:t>Burak </a:t>
            </a:r>
            <a:r>
              <a:rPr lang="en-US" sz="2800" i="1" dirty="0" err="1">
                <a:solidFill>
                  <a:schemeClr val="tx2">
                    <a:lumMod val="75000"/>
                  </a:schemeClr>
                </a:solidFill>
              </a:rPr>
              <a:t>Kutluk</a:t>
            </a:r>
            <a:endParaRPr lang="en-US" sz="2800" i="1">
              <a:solidFill>
                <a:schemeClr val="tx2">
                  <a:lumMod val="75000"/>
                </a:schemeClr>
              </a:solidFill>
            </a:endParaRPr>
          </a:p>
        </p:txBody>
      </p:sp>
    </p:spTree>
    <p:extLst>
      <p:ext uri="{BB962C8B-B14F-4D97-AF65-F5344CB8AC3E}">
        <p14:creationId xmlns:p14="http://schemas.microsoft.com/office/powerpoint/2010/main" val="352118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3CB80DA-E61B-44F8-93B9-8F8E14598FF2}"/>
              </a:ext>
            </a:extLst>
          </p:cNvPr>
          <p:cNvSpPr>
            <a:spLocks noGrp="1"/>
          </p:cNvSpPr>
          <p:nvPr>
            <p:ph idx="1"/>
          </p:nvPr>
        </p:nvSpPr>
        <p:spPr>
          <a:xfrm>
            <a:off x="1669557" y="557049"/>
            <a:ext cx="5368159" cy="5774587"/>
          </a:xfrm>
        </p:spPr>
        <p:txBody>
          <a:bodyPr vert="horz" lIns="91440" tIns="45720" rIns="91440" bIns="45720" rtlCol="0" anchor="t">
            <a:normAutofit/>
          </a:bodyPr>
          <a:lstStyle/>
          <a:p>
            <a:r>
              <a:rPr lang="tr-TR" sz="2400" dirty="0">
                <a:ea typeface="+mn-lt"/>
                <a:cs typeface="+mn-lt"/>
              </a:rPr>
              <a:t>BBE sayesinde şekilce, büyüklükçe birbirinden ayrı olan gözeneklerin ortak özelliği olan birbirine bağlı aynı renk piksellerden oluşmasıdır. Böylelikle bağlı olan her bir piksel grubu bir değeri ile etiketlenmiş ve bu grubu oluşturan piksellerin koordinatları kaydedilmiştir. Bu sayede her bir gözenek ayrı bir nesne olarak algılanmakta ve bu gözeneklere ait sayı, alan, yoğunluk yuvarlaklık, şekil faktörü gibi sayısal verilere ulaşmak kolay olmaktadır</a:t>
            </a:r>
          </a:p>
          <a:p>
            <a:endParaRPr lang="tr-TR" sz="2400" dirty="0"/>
          </a:p>
        </p:txBody>
      </p:sp>
      <p:pic>
        <p:nvPicPr>
          <p:cNvPr id="4" name="Resim 4">
            <a:extLst>
              <a:ext uri="{FF2B5EF4-FFF2-40B4-BE49-F238E27FC236}">
                <a16:creationId xmlns:a16="http://schemas.microsoft.com/office/drawing/2014/main" id="{E98FA51C-482A-905D-7E74-0B2913DC8C8F}"/>
              </a:ext>
            </a:extLst>
          </p:cNvPr>
          <p:cNvPicPr>
            <a:picLocks noChangeAspect="1"/>
          </p:cNvPicPr>
          <p:nvPr/>
        </p:nvPicPr>
        <p:blipFill>
          <a:blip r:embed="rId2"/>
          <a:stretch>
            <a:fillRect/>
          </a:stretch>
        </p:blipFill>
        <p:spPr>
          <a:xfrm>
            <a:off x="7837596" y="559511"/>
            <a:ext cx="4097392" cy="5476218"/>
          </a:xfrm>
          <a:prstGeom prst="rect">
            <a:avLst/>
          </a:prstGeom>
        </p:spPr>
      </p:pic>
    </p:spTree>
    <p:extLst>
      <p:ext uri="{BB962C8B-B14F-4D97-AF65-F5344CB8AC3E}">
        <p14:creationId xmlns:p14="http://schemas.microsoft.com/office/powerpoint/2010/main" val="87357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8E0FA8-9236-4C25-1914-F6D386282BE0}"/>
              </a:ext>
            </a:extLst>
          </p:cNvPr>
          <p:cNvSpPr>
            <a:spLocks noGrp="1"/>
          </p:cNvSpPr>
          <p:nvPr>
            <p:ph type="title"/>
          </p:nvPr>
        </p:nvSpPr>
        <p:spPr>
          <a:xfrm>
            <a:off x="2592925" y="624110"/>
            <a:ext cx="8911687" cy="1280890"/>
          </a:xfrm>
        </p:spPr>
        <p:txBody>
          <a:bodyPr>
            <a:normAutofit/>
          </a:bodyPr>
          <a:lstStyle/>
          <a:p>
            <a:r>
              <a:rPr lang="tr-TR" dirty="0">
                <a:ea typeface="+mj-lt"/>
                <a:cs typeface="+mj-lt"/>
              </a:rPr>
              <a:t>Gözeneklerin Büyüklüklerine Göre Sınıflandırılması</a:t>
            </a:r>
            <a:endParaRPr lang="tr-TR" dirty="0"/>
          </a:p>
        </p:txBody>
      </p:sp>
      <p:sp>
        <p:nvSpPr>
          <p:cNvPr id="3" name="İçerik Yer Tutucusu 2">
            <a:extLst>
              <a:ext uri="{FF2B5EF4-FFF2-40B4-BE49-F238E27FC236}">
                <a16:creationId xmlns:a16="http://schemas.microsoft.com/office/drawing/2014/main" id="{D0D91823-2B93-0D11-F012-1E17532DBF04}"/>
              </a:ext>
            </a:extLst>
          </p:cNvPr>
          <p:cNvSpPr>
            <a:spLocks noGrp="1"/>
          </p:cNvSpPr>
          <p:nvPr>
            <p:ph idx="1"/>
          </p:nvPr>
        </p:nvSpPr>
        <p:spPr>
          <a:xfrm>
            <a:off x="2589212" y="2125362"/>
            <a:ext cx="5835121" cy="3785860"/>
          </a:xfrm>
        </p:spPr>
        <p:txBody>
          <a:bodyPr vert="horz" lIns="91440" tIns="45720" rIns="91440" bIns="45720" rtlCol="0">
            <a:normAutofit/>
          </a:bodyPr>
          <a:lstStyle/>
          <a:p>
            <a:r>
              <a:rPr lang="tr-TR" dirty="0">
                <a:ea typeface="+mn-lt"/>
                <a:cs typeface="+mn-lt"/>
              </a:rPr>
              <a:t>Yapılan çalışmada farklı büyüklükteki gözeneklerin sayılarındaki değişimlerin gözlenmesi amacıyla gözenekler 0,002mm2 -1mm2 , 1mm2 -3mm2 , 3mm2 -5mm2 ve 5mm2 - 7mm2 olmak üzere 4 sınıfa </a:t>
            </a:r>
            <a:r>
              <a:rPr lang="tr-TR" dirty="0" err="1">
                <a:ea typeface="+mn-lt"/>
                <a:cs typeface="+mn-lt"/>
              </a:rPr>
              <a:t>ayrılmıştır.Her</a:t>
            </a:r>
            <a:r>
              <a:rPr lang="tr-TR" dirty="0">
                <a:ea typeface="+mn-lt"/>
                <a:cs typeface="+mn-lt"/>
              </a:rPr>
              <a:t> bir sınıf, bir etiket grubuna dâhil edilmiştir. Böylelikle her bir gruptaki gözeneklerin önce sınırları belirlenmiş sonra da bu sınırlara etiket grubuna </a:t>
            </a:r>
            <a:r>
              <a:rPr lang="tr-TR" dirty="0" err="1">
                <a:ea typeface="+mn-lt"/>
                <a:cs typeface="+mn-lt"/>
              </a:rPr>
              <a:t>göre,bir</a:t>
            </a:r>
            <a:r>
              <a:rPr lang="tr-TR" dirty="0">
                <a:ea typeface="+mn-lt"/>
                <a:cs typeface="+mn-lt"/>
              </a:rPr>
              <a:t> renk değeri atanarak otomatik olarak renklendirilmesi yapılmıştır. Bu hem bize gözeneklerin sınıflandırılması imkânı vermekte hem de görsel analiz imkânı sunmaktadır</a:t>
            </a:r>
          </a:p>
        </p:txBody>
      </p:sp>
      <p:pic>
        <p:nvPicPr>
          <p:cNvPr id="4" name="Resim 4">
            <a:extLst>
              <a:ext uri="{FF2B5EF4-FFF2-40B4-BE49-F238E27FC236}">
                <a16:creationId xmlns:a16="http://schemas.microsoft.com/office/drawing/2014/main" id="{87DF35CC-FAB4-509C-FBE5-66596AF1FFDD}"/>
              </a:ext>
            </a:extLst>
          </p:cNvPr>
          <p:cNvPicPr>
            <a:picLocks noChangeAspect="1"/>
          </p:cNvPicPr>
          <p:nvPr/>
        </p:nvPicPr>
        <p:blipFill rotWithShape="1">
          <a:blip r:embed="rId2"/>
          <a:srcRect l="3951" r="915" b="-2"/>
          <a:stretch/>
        </p:blipFill>
        <p:spPr>
          <a:xfrm>
            <a:off x="8631452" y="2129586"/>
            <a:ext cx="2873159" cy="3737814"/>
          </a:xfrm>
          <a:prstGeom prst="rect">
            <a:avLst/>
          </a:prstGeom>
        </p:spPr>
      </p:pic>
    </p:spTree>
    <p:extLst>
      <p:ext uri="{BB962C8B-B14F-4D97-AF65-F5344CB8AC3E}">
        <p14:creationId xmlns:p14="http://schemas.microsoft.com/office/powerpoint/2010/main" val="3245599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3A1234-CA7F-2AA7-0B6E-A4A96D9522E9}"/>
              </a:ext>
            </a:extLst>
          </p:cNvPr>
          <p:cNvSpPr>
            <a:spLocks noGrp="1"/>
          </p:cNvSpPr>
          <p:nvPr>
            <p:ph type="title"/>
          </p:nvPr>
        </p:nvSpPr>
        <p:spPr/>
        <p:txBody>
          <a:bodyPr/>
          <a:lstStyle/>
          <a:p>
            <a:r>
              <a:rPr lang="tr-TR" dirty="0"/>
              <a:t>SONUÇ</a:t>
            </a:r>
          </a:p>
        </p:txBody>
      </p:sp>
      <p:sp>
        <p:nvSpPr>
          <p:cNvPr id="3" name="İçerik Yer Tutucusu 2">
            <a:extLst>
              <a:ext uri="{FF2B5EF4-FFF2-40B4-BE49-F238E27FC236}">
                <a16:creationId xmlns:a16="http://schemas.microsoft.com/office/drawing/2014/main" id="{A2148EE1-9106-C61A-6E3A-E24BA1ED35A2}"/>
              </a:ext>
            </a:extLst>
          </p:cNvPr>
          <p:cNvSpPr>
            <a:spLocks noGrp="1"/>
          </p:cNvSpPr>
          <p:nvPr>
            <p:ph idx="1"/>
          </p:nvPr>
        </p:nvSpPr>
        <p:spPr>
          <a:xfrm>
            <a:off x="1091488" y="2133600"/>
            <a:ext cx="10413124" cy="4171759"/>
          </a:xfrm>
        </p:spPr>
        <p:txBody>
          <a:bodyPr vert="horz" lIns="91440" tIns="45720" rIns="91440" bIns="45720" rtlCol="0" anchor="t">
            <a:noAutofit/>
          </a:bodyPr>
          <a:lstStyle/>
          <a:p>
            <a:r>
              <a:rPr lang="tr-TR" sz="2400" dirty="0">
                <a:ea typeface="+mn-lt"/>
                <a:cs typeface="+mn-lt"/>
              </a:rPr>
              <a:t>Çalışmada elde edilen sonuçlar, görüntü işleme teknikleri kullanılarak ekmek gözeneklerinin morfolojik yapısının incelenmesine dayalı bir ekmek kalitesi analizinin yapılabileceğini ortaya koymaktadır. Fakat yapılan analize ilave olarak ekmeğin renginde meydana gelen değişimin gözlenmesi veya kabuk yapısının incelenmesine yönelik yapılacak bir analizin de faydalı olacağı düşünülmektedir. Çalışmada iki adet enzimin ekmek kalitesine etkileri değerlendirilmiş ve şuan da kullanılan DATEM katkı maddesine alternatif olarak kullanılıp kullanılamayacağı araştırılmıştır. Ayrıca oluşturulan yazılım ile bu alanda çalışan kimselerin farklı katkı maddelerinin ekmek kalitesi üzerindeki etkilerinin kolaylıkla incelenmesinin önü açılmış olmaktadır. </a:t>
            </a:r>
            <a:endParaRPr lang="tr-TR" sz="2400"/>
          </a:p>
        </p:txBody>
      </p:sp>
    </p:spTree>
    <p:extLst>
      <p:ext uri="{BB962C8B-B14F-4D97-AF65-F5344CB8AC3E}">
        <p14:creationId xmlns:p14="http://schemas.microsoft.com/office/powerpoint/2010/main" val="1553675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1B704B-E42D-ADE6-6081-8BB4CC770FE7}"/>
              </a:ext>
            </a:extLst>
          </p:cNvPr>
          <p:cNvSpPr>
            <a:spLocks noGrp="1"/>
          </p:cNvSpPr>
          <p:nvPr>
            <p:ph type="title"/>
          </p:nvPr>
        </p:nvSpPr>
        <p:spPr>
          <a:xfrm>
            <a:off x="2909601" y="2613227"/>
            <a:ext cx="6962155" cy="1280890"/>
          </a:xfrm>
        </p:spPr>
        <p:txBody>
          <a:bodyPr/>
          <a:lstStyle/>
          <a:p>
            <a:r>
              <a:rPr lang="tr-TR" dirty="0"/>
              <a:t>DİNLEDİĞİNİZ İÇİN TEŞEKKÜRLER</a:t>
            </a:r>
          </a:p>
        </p:txBody>
      </p:sp>
    </p:spTree>
    <p:extLst>
      <p:ext uri="{BB962C8B-B14F-4D97-AF65-F5344CB8AC3E}">
        <p14:creationId xmlns:p14="http://schemas.microsoft.com/office/powerpoint/2010/main" val="2432614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803022-EEF6-A5B0-DCDE-6E322113145F}"/>
              </a:ext>
            </a:extLst>
          </p:cNvPr>
          <p:cNvSpPr>
            <a:spLocks noGrp="1"/>
          </p:cNvSpPr>
          <p:nvPr>
            <p:ph type="title"/>
          </p:nvPr>
        </p:nvSpPr>
        <p:spPr/>
        <p:txBody>
          <a:bodyPr/>
          <a:lstStyle/>
          <a:p>
            <a:r>
              <a:rPr lang="tr-TR" dirty="0"/>
              <a:t>AMAÇ</a:t>
            </a:r>
          </a:p>
        </p:txBody>
      </p:sp>
      <p:sp>
        <p:nvSpPr>
          <p:cNvPr id="3" name="İçerik Yer Tutucusu 2">
            <a:extLst>
              <a:ext uri="{FF2B5EF4-FFF2-40B4-BE49-F238E27FC236}">
                <a16:creationId xmlns:a16="http://schemas.microsoft.com/office/drawing/2014/main" id="{A8261127-7BCB-5F67-95CA-AACF3D780287}"/>
              </a:ext>
            </a:extLst>
          </p:cNvPr>
          <p:cNvSpPr>
            <a:spLocks noGrp="1"/>
          </p:cNvSpPr>
          <p:nvPr>
            <p:ph idx="1"/>
          </p:nvPr>
        </p:nvSpPr>
        <p:spPr/>
        <p:txBody>
          <a:bodyPr vert="horz" lIns="91440" tIns="45720" rIns="91440" bIns="45720" rtlCol="0" anchor="t">
            <a:noAutofit/>
          </a:bodyPr>
          <a:lstStyle/>
          <a:p>
            <a:r>
              <a:rPr lang="tr-TR" sz="2000" dirty="0">
                <a:ea typeface="+mn-lt"/>
                <a:cs typeface="+mn-lt"/>
              </a:rPr>
              <a:t>Ekmek, içerisine konulan maddelerin miktarı ve cinsine bağlı olarak farklı kalitede üretilebilmektedir. Ekmek dokusundaki gözeneklerin, sayısı, yoğunluğu, alanı gibi yapısal özellikler ekmeğin kalitesi açısından önemli bilgiler </a:t>
            </a:r>
            <a:r>
              <a:rPr lang="tr-TR" sz="2000" err="1">
                <a:ea typeface="+mn-lt"/>
                <a:cs typeface="+mn-lt"/>
              </a:rPr>
              <a:t>içermektedir.Bu</a:t>
            </a:r>
            <a:r>
              <a:rPr lang="tr-TR" sz="2000" dirty="0">
                <a:ea typeface="+mn-lt"/>
                <a:cs typeface="+mn-lt"/>
              </a:rPr>
              <a:t> çalışmada DATEM (</a:t>
            </a:r>
            <a:r>
              <a:rPr lang="tr-TR" sz="2000" err="1">
                <a:ea typeface="+mn-lt"/>
                <a:cs typeface="+mn-lt"/>
              </a:rPr>
              <a:t>Diacetil</a:t>
            </a:r>
            <a:r>
              <a:rPr lang="tr-TR" sz="2000" dirty="0">
                <a:ea typeface="+mn-lt"/>
                <a:cs typeface="+mn-lt"/>
              </a:rPr>
              <a:t> </a:t>
            </a:r>
            <a:r>
              <a:rPr lang="tr-TR" sz="2000" err="1">
                <a:ea typeface="+mn-lt"/>
                <a:cs typeface="+mn-lt"/>
              </a:rPr>
              <a:t>tartaric</a:t>
            </a:r>
            <a:r>
              <a:rPr lang="tr-TR" sz="2000" dirty="0">
                <a:ea typeface="+mn-lt"/>
                <a:cs typeface="+mn-lt"/>
              </a:rPr>
              <a:t> </a:t>
            </a:r>
            <a:r>
              <a:rPr lang="tr-TR" sz="2000" err="1">
                <a:ea typeface="+mn-lt"/>
                <a:cs typeface="+mn-lt"/>
              </a:rPr>
              <a:t>esters</a:t>
            </a:r>
            <a:r>
              <a:rPr lang="tr-TR" sz="2000" dirty="0">
                <a:ea typeface="+mn-lt"/>
                <a:cs typeface="+mn-lt"/>
              </a:rPr>
              <a:t> of </a:t>
            </a:r>
            <a:r>
              <a:rPr lang="tr-TR" sz="2000" err="1">
                <a:ea typeface="+mn-lt"/>
                <a:cs typeface="+mn-lt"/>
              </a:rPr>
              <a:t>monogliserid</a:t>
            </a:r>
            <a:r>
              <a:rPr lang="tr-TR" sz="2000" dirty="0">
                <a:ea typeface="+mn-lt"/>
                <a:cs typeface="+mn-lt"/>
              </a:rPr>
              <a:t>) katkı maddesinin, fosfolipaz (FL) enziminin ve </a:t>
            </a:r>
            <a:r>
              <a:rPr lang="tr-TR" sz="2000" err="1">
                <a:ea typeface="+mn-lt"/>
                <a:cs typeface="+mn-lt"/>
              </a:rPr>
              <a:t>glikolipaz</a:t>
            </a:r>
            <a:r>
              <a:rPr lang="tr-TR" sz="2000" dirty="0">
                <a:ea typeface="+mn-lt"/>
                <a:cs typeface="+mn-lt"/>
              </a:rPr>
              <a:t> (GL) enziminin doğrudan ekmek yapım yöntemiyle üretilmiş ekmeklerdeki kaliteye olan etkisi belirlenmiştir. Bu amaçla, </a:t>
            </a:r>
            <a:r>
              <a:rPr lang="tr-TR" sz="2000" err="1">
                <a:ea typeface="+mn-lt"/>
                <a:cs typeface="+mn-lt"/>
              </a:rPr>
              <a:t>Matlab’te</a:t>
            </a:r>
            <a:r>
              <a:rPr lang="tr-TR" sz="2000" dirty="0">
                <a:ea typeface="+mn-lt"/>
                <a:cs typeface="+mn-lt"/>
              </a:rPr>
              <a:t> görüntü işleme teknikleri kullanılmış ve ekmek gözeneklerinin bölütlenmesi temelli bir yazılım oluşturulmuştur.</a:t>
            </a:r>
            <a:r>
              <a:rPr lang="tr-TR" sz="2000" dirty="0"/>
              <a:t> Bu yazılımla ekmek kalite analizi yapılır. </a:t>
            </a:r>
          </a:p>
        </p:txBody>
      </p:sp>
    </p:spTree>
    <p:extLst>
      <p:ext uri="{BB962C8B-B14F-4D97-AF65-F5344CB8AC3E}">
        <p14:creationId xmlns:p14="http://schemas.microsoft.com/office/powerpoint/2010/main" val="1469698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9C3A0E-851E-542D-F44E-99D15063C8EB}"/>
              </a:ext>
            </a:extLst>
          </p:cNvPr>
          <p:cNvSpPr>
            <a:spLocks noGrp="1"/>
          </p:cNvSpPr>
          <p:nvPr>
            <p:ph type="title"/>
          </p:nvPr>
        </p:nvSpPr>
        <p:spPr/>
        <p:txBody>
          <a:bodyPr/>
          <a:lstStyle/>
          <a:p>
            <a:r>
              <a:rPr lang="tr-TR" dirty="0"/>
              <a:t>DENEY</a:t>
            </a:r>
          </a:p>
        </p:txBody>
      </p:sp>
      <p:sp>
        <p:nvSpPr>
          <p:cNvPr id="3" name="İçerik Yer Tutucusu 2">
            <a:extLst>
              <a:ext uri="{FF2B5EF4-FFF2-40B4-BE49-F238E27FC236}">
                <a16:creationId xmlns:a16="http://schemas.microsoft.com/office/drawing/2014/main" id="{39DE9585-5829-5EB8-01EF-F2B279A45034}"/>
              </a:ext>
            </a:extLst>
          </p:cNvPr>
          <p:cNvSpPr>
            <a:spLocks noGrp="1"/>
          </p:cNvSpPr>
          <p:nvPr>
            <p:ph idx="1"/>
          </p:nvPr>
        </p:nvSpPr>
        <p:spPr>
          <a:xfrm>
            <a:off x="838200" y="2011680"/>
            <a:ext cx="10753008" cy="4160520"/>
          </a:xfrm>
        </p:spPr>
        <p:txBody>
          <a:bodyPr vert="horz" lIns="91440" tIns="45720" rIns="91440" bIns="45720" rtlCol="0" anchor="t">
            <a:normAutofit/>
          </a:bodyPr>
          <a:lstStyle/>
          <a:p>
            <a:r>
              <a:rPr lang="tr-TR" sz="2400" dirty="0">
                <a:ea typeface="+mn-lt"/>
                <a:cs typeface="+mn-lt"/>
              </a:rPr>
              <a:t>Analiz edilecek ekmekler önce, dilimleme makinesinde 25 mm kalınlıkta kesilmiş ve her bir ekmeğin ortasındaki/merkezindeki iki dilim analizlerde kullanılmak üzere ayrılmıştır. Görüntü işleme için belirlenen bu iki dilimin bir tarayıcı  aracılığı ile görüntüsü bilgisayara aktarılmıştır. Tarayıcının parlaklık ve kontrast parametreleri, tüm görüntüler için sıfıra ayarlanmıştır. Görüntüler, 300 </a:t>
            </a:r>
            <a:r>
              <a:rPr lang="tr-TR" sz="2400" dirty="0" err="1">
                <a:ea typeface="+mn-lt"/>
                <a:cs typeface="+mn-lt"/>
              </a:rPr>
              <a:t>DPI’da</a:t>
            </a:r>
            <a:r>
              <a:rPr lang="tr-TR" sz="2400" dirty="0">
                <a:ea typeface="+mn-lt"/>
                <a:cs typeface="+mn-lt"/>
              </a:rPr>
              <a:t> ve RGB renkli olarak BMP formatında 3508*2552 piksel olarak bilgisayara kaydedilmiştir. </a:t>
            </a:r>
            <a:endParaRPr lang="tr-TR" sz="2400"/>
          </a:p>
        </p:txBody>
      </p:sp>
    </p:spTree>
    <p:extLst>
      <p:ext uri="{BB962C8B-B14F-4D97-AF65-F5344CB8AC3E}">
        <p14:creationId xmlns:p14="http://schemas.microsoft.com/office/powerpoint/2010/main" val="3407204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9DE9585-5829-5EB8-01EF-F2B279A45034}"/>
              </a:ext>
            </a:extLst>
          </p:cNvPr>
          <p:cNvSpPr>
            <a:spLocks noGrp="1"/>
          </p:cNvSpPr>
          <p:nvPr>
            <p:ph idx="1"/>
          </p:nvPr>
        </p:nvSpPr>
        <p:spPr>
          <a:xfrm>
            <a:off x="1061547" y="1309588"/>
            <a:ext cx="4492871" cy="5366615"/>
          </a:xfrm>
        </p:spPr>
        <p:txBody>
          <a:bodyPr vert="horz" lIns="91440" tIns="45720" rIns="91440" bIns="45720" rtlCol="0" anchor="t">
            <a:normAutofit fontScale="77500" lnSpcReduction="20000"/>
          </a:bodyPr>
          <a:lstStyle/>
          <a:p>
            <a:pPr>
              <a:lnSpc>
                <a:spcPct val="90000"/>
              </a:lnSpc>
            </a:pPr>
            <a:r>
              <a:rPr lang="tr-TR" sz="3200" dirty="0"/>
              <a:t>Çalışmada 104 farklı ekmek kullanılıyor bunların 8 tanesi  kontrol grubu yani hiçbirinde katkı maddesi yoktur. 32 tanesinde ise DATEM maddesinin farklı  </a:t>
            </a:r>
            <a:r>
              <a:rPr lang="tr-TR" sz="3200" dirty="0" err="1"/>
              <a:t>konsentrasyonundan</a:t>
            </a:r>
            <a:r>
              <a:rPr lang="tr-TR" sz="3200" dirty="0"/>
              <a:t> </a:t>
            </a:r>
            <a:r>
              <a:rPr lang="tr-TR" sz="3200" dirty="0">
                <a:ea typeface="+mn-lt"/>
                <a:cs typeface="+mn-lt"/>
              </a:rPr>
              <a:t>32 tanesi </a:t>
            </a:r>
            <a:r>
              <a:rPr lang="tr-TR" sz="3200" dirty="0" err="1">
                <a:ea typeface="+mn-lt"/>
                <a:cs typeface="+mn-lt"/>
              </a:rPr>
              <a:t>lipopan</a:t>
            </a:r>
            <a:r>
              <a:rPr lang="tr-TR" sz="3200" dirty="0">
                <a:ea typeface="+mn-lt"/>
                <a:cs typeface="+mn-lt"/>
              </a:rPr>
              <a:t> FBG fosfolipaz (FL) enziminin (10, 20, 30, 40 mg/kg) konsantrasyonlarından ve 32 tanesi ise </a:t>
            </a:r>
            <a:r>
              <a:rPr lang="tr-TR" sz="3200" dirty="0" err="1">
                <a:ea typeface="+mn-lt"/>
                <a:cs typeface="+mn-lt"/>
              </a:rPr>
              <a:t>grindamyl</a:t>
            </a:r>
            <a:r>
              <a:rPr lang="tr-TR" sz="3200" dirty="0">
                <a:ea typeface="+mn-lt"/>
                <a:cs typeface="+mn-lt"/>
              </a:rPr>
              <a:t> </a:t>
            </a:r>
            <a:r>
              <a:rPr lang="tr-TR" sz="3200" dirty="0" err="1">
                <a:ea typeface="+mn-lt"/>
                <a:cs typeface="+mn-lt"/>
              </a:rPr>
              <a:t>glikolipaz</a:t>
            </a:r>
            <a:r>
              <a:rPr lang="tr-TR" sz="3200" dirty="0">
                <a:ea typeface="+mn-lt"/>
                <a:cs typeface="+mn-lt"/>
              </a:rPr>
              <a:t> (GL) enziminin (30, 60, 90, 120 mg/kg) konsantrasyonlarından oluşmaktadır</a:t>
            </a:r>
            <a:r>
              <a:rPr lang="tr-TR" sz="1700" dirty="0">
                <a:ea typeface="+mn-lt"/>
                <a:cs typeface="+mn-lt"/>
              </a:rPr>
              <a:t>. </a:t>
            </a:r>
            <a:endParaRPr lang="tr-TR" sz="1700" dirty="0"/>
          </a:p>
        </p:txBody>
      </p:sp>
      <p:pic>
        <p:nvPicPr>
          <p:cNvPr id="4" name="Resim 4">
            <a:extLst>
              <a:ext uri="{FF2B5EF4-FFF2-40B4-BE49-F238E27FC236}">
                <a16:creationId xmlns:a16="http://schemas.microsoft.com/office/drawing/2014/main" id="{8EB74D41-C79C-32C7-985D-6EB8AC595AE9}"/>
              </a:ext>
            </a:extLst>
          </p:cNvPr>
          <p:cNvPicPr>
            <a:picLocks noChangeAspect="1"/>
          </p:cNvPicPr>
          <p:nvPr/>
        </p:nvPicPr>
        <p:blipFill>
          <a:blip r:embed="rId2"/>
          <a:stretch>
            <a:fillRect/>
          </a:stretch>
        </p:blipFill>
        <p:spPr>
          <a:xfrm>
            <a:off x="6923609" y="643234"/>
            <a:ext cx="4502300" cy="5599876"/>
          </a:xfrm>
          <a:prstGeom prst="rect">
            <a:avLst/>
          </a:prstGeom>
        </p:spPr>
      </p:pic>
    </p:spTree>
    <p:extLst>
      <p:ext uri="{BB962C8B-B14F-4D97-AF65-F5344CB8AC3E}">
        <p14:creationId xmlns:p14="http://schemas.microsoft.com/office/powerpoint/2010/main" val="757057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155682C-F51B-DC9E-2907-82DF8DE855FB}"/>
              </a:ext>
            </a:extLst>
          </p:cNvPr>
          <p:cNvSpPr>
            <a:spLocks noGrp="1"/>
          </p:cNvSpPr>
          <p:nvPr>
            <p:ph idx="1"/>
          </p:nvPr>
        </p:nvSpPr>
        <p:spPr>
          <a:xfrm>
            <a:off x="838200" y="2011680"/>
            <a:ext cx="3460532" cy="4160520"/>
          </a:xfrm>
        </p:spPr>
        <p:txBody>
          <a:bodyPr vert="horz" lIns="91440" tIns="45720" rIns="91440" bIns="45720" rtlCol="0" anchor="t">
            <a:normAutofit/>
          </a:bodyPr>
          <a:lstStyle/>
          <a:p>
            <a:r>
              <a:rPr lang="tr-TR" dirty="0">
                <a:ea typeface="+mn-lt"/>
                <a:cs typeface="+mn-lt"/>
              </a:rPr>
              <a:t>104 adet ekmek görüntüsü gri seviye görüntüsüne dönüştürülmüştür.</a:t>
            </a:r>
            <a:endParaRPr lang="tr-TR" dirty="0"/>
          </a:p>
        </p:txBody>
      </p:sp>
      <p:pic>
        <p:nvPicPr>
          <p:cNvPr id="4" name="Resim 4" descr="metin, iç mekan içeren bir resim&#10;&#10;Açıklama otomatik olarak oluşturuldu">
            <a:extLst>
              <a:ext uri="{FF2B5EF4-FFF2-40B4-BE49-F238E27FC236}">
                <a16:creationId xmlns:a16="http://schemas.microsoft.com/office/drawing/2014/main" id="{D18F58A4-FC92-7F0A-9106-C72721941A5F}"/>
              </a:ext>
            </a:extLst>
          </p:cNvPr>
          <p:cNvPicPr>
            <a:picLocks noChangeAspect="1"/>
          </p:cNvPicPr>
          <p:nvPr/>
        </p:nvPicPr>
        <p:blipFill>
          <a:blip r:embed="rId2"/>
          <a:stretch>
            <a:fillRect/>
          </a:stretch>
        </p:blipFill>
        <p:spPr>
          <a:xfrm>
            <a:off x="7311259" y="1348609"/>
            <a:ext cx="3862551" cy="4423541"/>
          </a:xfrm>
          <a:prstGeom prst="rect">
            <a:avLst/>
          </a:prstGeom>
        </p:spPr>
      </p:pic>
    </p:spTree>
    <p:extLst>
      <p:ext uri="{BB962C8B-B14F-4D97-AF65-F5344CB8AC3E}">
        <p14:creationId xmlns:p14="http://schemas.microsoft.com/office/powerpoint/2010/main" val="1216036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ECE645-05A1-9B5F-CCB2-FBEA56FC5E63}"/>
              </a:ext>
            </a:extLst>
          </p:cNvPr>
          <p:cNvSpPr>
            <a:spLocks noGrp="1"/>
          </p:cNvSpPr>
          <p:nvPr>
            <p:ph type="title"/>
          </p:nvPr>
        </p:nvSpPr>
        <p:spPr>
          <a:xfrm>
            <a:off x="1744718" y="459536"/>
            <a:ext cx="3888526" cy="1800526"/>
          </a:xfrm>
        </p:spPr>
        <p:txBody>
          <a:bodyPr>
            <a:normAutofit/>
          </a:bodyPr>
          <a:lstStyle/>
          <a:p>
            <a:r>
              <a:rPr lang="tr-TR" dirty="0"/>
              <a:t>HİSTOGRAM GERME</a:t>
            </a:r>
          </a:p>
        </p:txBody>
      </p:sp>
      <p:sp>
        <p:nvSpPr>
          <p:cNvPr id="3" name="İçerik Yer Tutucusu 2">
            <a:extLst>
              <a:ext uri="{FF2B5EF4-FFF2-40B4-BE49-F238E27FC236}">
                <a16:creationId xmlns:a16="http://schemas.microsoft.com/office/drawing/2014/main" id="{4155682C-F51B-DC9E-2907-82DF8DE855FB}"/>
              </a:ext>
            </a:extLst>
          </p:cNvPr>
          <p:cNvSpPr>
            <a:spLocks noGrp="1"/>
          </p:cNvSpPr>
          <p:nvPr>
            <p:ph idx="1"/>
          </p:nvPr>
        </p:nvSpPr>
        <p:spPr>
          <a:xfrm>
            <a:off x="1271753" y="2478864"/>
            <a:ext cx="5044665" cy="3921443"/>
          </a:xfrm>
        </p:spPr>
        <p:txBody>
          <a:bodyPr vert="horz" lIns="91440" tIns="45720" rIns="91440" bIns="45720" rtlCol="0" anchor="t">
            <a:noAutofit/>
          </a:bodyPr>
          <a:lstStyle/>
          <a:p>
            <a:pPr>
              <a:lnSpc>
                <a:spcPct val="90000"/>
              </a:lnSpc>
            </a:pPr>
            <a:r>
              <a:rPr lang="tr-TR" sz="2400" dirty="0">
                <a:ea typeface="+mn-lt"/>
                <a:cs typeface="+mn-lt"/>
              </a:rPr>
              <a:t>Adaptif histogram eşitleme olarak da bilinen histogram germe işlemi düşük kontrastlı resimlere uygulanan bir yöntem olup histogramı geniş bir bölgeye yayma mantığına dayanmaktadır. Ön işlemenin ilk basamağını oluşturan bu yöntem sayesinde gri seviye görüntülerinin kontrastı iyileştirilmiştir.</a:t>
            </a:r>
            <a:endParaRPr lang="tr-TR" sz="2400"/>
          </a:p>
        </p:txBody>
      </p:sp>
      <p:pic>
        <p:nvPicPr>
          <p:cNvPr id="4" name="Resim 4" descr="ekmek içeren bir resim&#10;&#10;Açıklama otomatik olarak oluşturuldu">
            <a:extLst>
              <a:ext uri="{FF2B5EF4-FFF2-40B4-BE49-F238E27FC236}">
                <a16:creationId xmlns:a16="http://schemas.microsoft.com/office/drawing/2014/main" id="{01D0DB68-35DB-22A6-61F7-ACA8C6DD97DE}"/>
              </a:ext>
            </a:extLst>
          </p:cNvPr>
          <p:cNvPicPr>
            <a:picLocks noChangeAspect="1"/>
          </p:cNvPicPr>
          <p:nvPr/>
        </p:nvPicPr>
        <p:blipFill>
          <a:blip r:embed="rId2"/>
          <a:stretch>
            <a:fillRect/>
          </a:stretch>
        </p:blipFill>
        <p:spPr>
          <a:xfrm>
            <a:off x="6841478" y="643234"/>
            <a:ext cx="4666563" cy="5599876"/>
          </a:xfrm>
          <a:prstGeom prst="rect">
            <a:avLst/>
          </a:prstGeom>
        </p:spPr>
      </p:pic>
    </p:spTree>
    <p:extLst>
      <p:ext uri="{BB962C8B-B14F-4D97-AF65-F5344CB8AC3E}">
        <p14:creationId xmlns:p14="http://schemas.microsoft.com/office/powerpoint/2010/main" val="825057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1EEEAB-D2EB-A9AA-63F2-C02E20E42DBE}"/>
              </a:ext>
            </a:extLst>
          </p:cNvPr>
          <p:cNvSpPr>
            <a:spLocks noGrp="1"/>
          </p:cNvSpPr>
          <p:nvPr>
            <p:ph type="title"/>
          </p:nvPr>
        </p:nvSpPr>
        <p:spPr>
          <a:xfrm>
            <a:off x="1560787" y="472674"/>
            <a:ext cx="3888526" cy="1800526"/>
          </a:xfrm>
        </p:spPr>
        <p:txBody>
          <a:bodyPr>
            <a:normAutofit/>
          </a:bodyPr>
          <a:lstStyle/>
          <a:p>
            <a:r>
              <a:rPr lang="tr-TR" dirty="0"/>
              <a:t>HİSTOGRAM EŞİTLEME</a:t>
            </a:r>
          </a:p>
        </p:txBody>
      </p:sp>
      <p:sp>
        <p:nvSpPr>
          <p:cNvPr id="3" name="İçerik Yer Tutucusu 2">
            <a:extLst>
              <a:ext uri="{FF2B5EF4-FFF2-40B4-BE49-F238E27FC236}">
                <a16:creationId xmlns:a16="http://schemas.microsoft.com/office/drawing/2014/main" id="{4041C33B-AF4B-D37E-E85B-67D6110C0570}"/>
              </a:ext>
            </a:extLst>
          </p:cNvPr>
          <p:cNvSpPr>
            <a:spLocks noGrp="1"/>
          </p:cNvSpPr>
          <p:nvPr>
            <p:ph idx="1"/>
          </p:nvPr>
        </p:nvSpPr>
        <p:spPr>
          <a:xfrm>
            <a:off x="1153511" y="1953346"/>
            <a:ext cx="5084080" cy="4827960"/>
          </a:xfrm>
        </p:spPr>
        <p:txBody>
          <a:bodyPr vert="horz" lIns="91440" tIns="45720" rIns="91440" bIns="45720" rtlCol="0" anchor="t">
            <a:noAutofit/>
          </a:bodyPr>
          <a:lstStyle/>
          <a:p>
            <a:pPr>
              <a:lnSpc>
                <a:spcPct val="90000"/>
              </a:lnSpc>
            </a:pPr>
            <a:r>
              <a:rPr lang="tr-TR" sz="2400" dirty="0">
                <a:ea typeface="+mn-lt"/>
                <a:cs typeface="+mn-lt"/>
              </a:rPr>
              <a:t>Histogram eşitleme renk değerleri düzgün dağılımlı olmayan görüntüler için uygun bir görüntü iyileştirme metodudur. Ekmek dokularının açık renkte, gözeneklerin ise koyu renkte olduğu görülmektedir. Histogram eşitleme işleminden sonra ön işleme aşaması bitmiş olup, gözeneklerin bölütlenmesiyle görüntü işleme aşamasına geçilecektir. </a:t>
            </a:r>
            <a:endParaRPr lang="tr-TR" sz="2400" dirty="0"/>
          </a:p>
        </p:txBody>
      </p:sp>
      <p:pic>
        <p:nvPicPr>
          <p:cNvPr id="4" name="Resim 4" descr="yiyecek içeren bir resim&#10;&#10;Açıklama otomatik olarak oluşturuldu">
            <a:extLst>
              <a:ext uri="{FF2B5EF4-FFF2-40B4-BE49-F238E27FC236}">
                <a16:creationId xmlns:a16="http://schemas.microsoft.com/office/drawing/2014/main" id="{2113C4CE-DB24-A7D4-7F43-0315696C6D33}"/>
              </a:ext>
            </a:extLst>
          </p:cNvPr>
          <p:cNvPicPr>
            <a:picLocks noChangeAspect="1"/>
          </p:cNvPicPr>
          <p:nvPr/>
        </p:nvPicPr>
        <p:blipFill>
          <a:blip r:embed="rId2"/>
          <a:stretch>
            <a:fillRect/>
          </a:stretch>
        </p:blipFill>
        <p:spPr>
          <a:xfrm>
            <a:off x="6841478" y="643234"/>
            <a:ext cx="4666563" cy="5599876"/>
          </a:xfrm>
          <a:prstGeom prst="rect">
            <a:avLst/>
          </a:prstGeom>
        </p:spPr>
      </p:pic>
    </p:spTree>
    <p:extLst>
      <p:ext uri="{BB962C8B-B14F-4D97-AF65-F5344CB8AC3E}">
        <p14:creationId xmlns:p14="http://schemas.microsoft.com/office/powerpoint/2010/main" val="2365751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3E3521-E65C-F2B2-C723-5CAA225B06D3}"/>
              </a:ext>
            </a:extLst>
          </p:cNvPr>
          <p:cNvSpPr>
            <a:spLocks noGrp="1"/>
          </p:cNvSpPr>
          <p:nvPr>
            <p:ph type="title"/>
          </p:nvPr>
        </p:nvSpPr>
        <p:spPr/>
        <p:txBody>
          <a:bodyPr/>
          <a:lstStyle/>
          <a:p>
            <a:r>
              <a:rPr lang="tr-TR" dirty="0"/>
              <a:t>GÖZENEKLERİ OTOMATİK OLARAK BÖLÜTLEMESİ</a:t>
            </a:r>
          </a:p>
        </p:txBody>
      </p:sp>
      <p:sp>
        <p:nvSpPr>
          <p:cNvPr id="3" name="İçerik Yer Tutucusu 2">
            <a:extLst>
              <a:ext uri="{FF2B5EF4-FFF2-40B4-BE49-F238E27FC236}">
                <a16:creationId xmlns:a16="http://schemas.microsoft.com/office/drawing/2014/main" id="{297A4B25-4CC3-A0AB-EFC6-999943FD8CB7}"/>
              </a:ext>
            </a:extLst>
          </p:cNvPr>
          <p:cNvSpPr>
            <a:spLocks noGrp="1"/>
          </p:cNvSpPr>
          <p:nvPr>
            <p:ph idx="1"/>
          </p:nvPr>
        </p:nvSpPr>
        <p:spPr>
          <a:xfrm>
            <a:off x="2536660" y="2383221"/>
            <a:ext cx="3896710" cy="3777622"/>
          </a:xfrm>
        </p:spPr>
        <p:txBody>
          <a:bodyPr vert="horz" lIns="91440" tIns="45720" rIns="91440" bIns="45720" rtlCol="0" anchor="t">
            <a:normAutofit/>
          </a:bodyPr>
          <a:lstStyle/>
          <a:p>
            <a:r>
              <a:rPr lang="tr-TR" dirty="0">
                <a:ea typeface="+mn-lt"/>
                <a:cs typeface="+mn-lt"/>
              </a:rPr>
              <a:t>Bu kısımda ön işlemeden geçip, işlemeye hazır hale gelen görüntüler öncelikle otsu yöntemiyle </a:t>
            </a:r>
            <a:r>
              <a:rPr lang="tr-TR" dirty="0" err="1">
                <a:ea typeface="+mn-lt"/>
                <a:cs typeface="+mn-lt"/>
              </a:rPr>
              <a:t>eşiklenerek</a:t>
            </a:r>
            <a:r>
              <a:rPr lang="tr-TR" dirty="0">
                <a:ea typeface="+mn-lt"/>
                <a:cs typeface="+mn-lt"/>
              </a:rPr>
              <a:t> ikili görüntü haline dönüştürülmüştür.</a:t>
            </a:r>
          </a:p>
          <a:p>
            <a:r>
              <a:rPr lang="tr-TR" dirty="0">
                <a:ea typeface="+mn-lt"/>
                <a:cs typeface="+mn-lt"/>
              </a:rPr>
              <a:t>Otsu yöntemi, gri seviye görüntüler üzerinde uygulanabilen bir eşik belirleme yöntemidir. </a:t>
            </a:r>
            <a:endParaRPr lang="tr-TR" dirty="0"/>
          </a:p>
        </p:txBody>
      </p:sp>
      <p:pic>
        <p:nvPicPr>
          <p:cNvPr id="4" name="Resim 4">
            <a:extLst>
              <a:ext uri="{FF2B5EF4-FFF2-40B4-BE49-F238E27FC236}">
                <a16:creationId xmlns:a16="http://schemas.microsoft.com/office/drawing/2014/main" id="{C5E81A67-500B-C3E6-1DBF-20E8C2F40096}"/>
              </a:ext>
            </a:extLst>
          </p:cNvPr>
          <p:cNvPicPr>
            <a:picLocks noChangeAspect="1"/>
          </p:cNvPicPr>
          <p:nvPr/>
        </p:nvPicPr>
        <p:blipFill>
          <a:blip r:embed="rId2"/>
          <a:stretch>
            <a:fillRect/>
          </a:stretch>
        </p:blipFill>
        <p:spPr>
          <a:xfrm>
            <a:off x="7796212" y="1901551"/>
            <a:ext cx="3483850" cy="4381827"/>
          </a:xfrm>
          <a:prstGeom prst="rect">
            <a:avLst/>
          </a:prstGeom>
        </p:spPr>
      </p:pic>
    </p:spTree>
    <p:extLst>
      <p:ext uri="{BB962C8B-B14F-4D97-AF65-F5344CB8AC3E}">
        <p14:creationId xmlns:p14="http://schemas.microsoft.com/office/powerpoint/2010/main" val="2212756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E423FE-D2BC-36B5-0785-49AC9AA2DEC6}"/>
              </a:ext>
            </a:extLst>
          </p:cNvPr>
          <p:cNvSpPr>
            <a:spLocks noGrp="1"/>
          </p:cNvSpPr>
          <p:nvPr>
            <p:ph type="title"/>
          </p:nvPr>
        </p:nvSpPr>
        <p:spPr/>
        <p:txBody>
          <a:bodyPr/>
          <a:lstStyle/>
          <a:p>
            <a:r>
              <a:rPr lang="tr-TR" dirty="0">
                <a:ea typeface="+mj-lt"/>
                <a:cs typeface="+mj-lt"/>
              </a:rPr>
              <a:t>Bağlantılı Bileşen Etiketleme İle Gözenek Etiketleme </a:t>
            </a:r>
            <a:endParaRPr lang="tr-TR" dirty="0"/>
          </a:p>
        </p:txBody>
      </p:sp>
      <p:sp>
        <p:nvSpPr>
          <p:cNvPr id="3" name="İçerik Yer Tutucusu 2">
            <a:extLst>
              <a:ext uri="{FF2B5EF4-FFF2-40B4-BE49-F238E27FC236}">
                <a16:creationId xmlns:a16="http://schemas.microsoft.com/office/drawing/2014/main" id="{630483BA-90D9-FD3A-33C3-3DE00163FF4E}"/>
              </a:ext>
            </a:extLst>
          </p:cNvPr>
          <p:cNvSpPr>
            <a:spLocks noGrp="1"/>
          </p:cNvSpPr>
          <p:nvPr>
            <p:ph idx="1"/>
          </p:nvPr>
        </p:nvSpPr>
        <p:spPr>
          <a:xfrm>
            <a:off x="2589212" y="2133600"/>
            <a:ext cx="8915400" cy="4500208"/>
          </a:xfrm>
        </p:spPr>
        <p:txBody>
          <a:bodyPr vert="horz" lIns="91440" tIns="45720" rIns="91440" bIns="45720" rtlCol="0" anchor="t">
            <a:normAutofit/>
          </a:bodyPr>
          <a:lstStyle/>
          <a:p>
            <a:r>
              <a:rPr lang="tr-TR" dirty="0">
                <a:ea typeface="+mn-lt"/>
                <a:cs typeface="+mn-lt"/>
              </a:rPr>
              <a:t>İkili görüntü haline gelen bölütlenmiş gözenek görüntülerine Bağlantılı Bileşen Etiketleme (BBE) yöntemi uygulanmıştır. BBE siyah-beyaz görüntüler üzerine uygulanmakta olup birbiri ile 4’lü ya da 8’li komşuluğa sahip piksellerin bir grup içerisinde toplanmasını sağlayan bir işlemdir. Bu gruplama sonucunda, resim üzerindeki her bir grup bir nesneyi temsil edecek şekilde numaralandırılmaktadır.</a:t>
            </a:r>
          </a:p>
          <a:p>
            <a:endParaRPr lang="tr-TR" dirty="0"/>
          </a:p>
        </p:txBody>
      </p:sp>
    </p:spTree>
    <p:extLst>
      <p:ext uri="{BB962C8B-B14F-4D97-AF65-F5344CB8AC3E}">
        <p14:creationId xmlns:p14="http://schemas.microsoft.com/office/powerpoint/2010/main" val="247625994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BrushVTI">
  <a:themeElements>
    <a:clrScheme name="AnalogousFromRegularSeedRightStep">
      <a:dk1>
        <a:srgbClr val="000000"/>
      </a:dk1>
      <a:lt1>
        <a:srgbClr val="FFFFFF"/>
      </a:lt1>
      <a:dk2>
        <a:srgbClr val="1B2130"/>
      </a:dk2>
      <a:lt2>
        <a:srgbClr val="F3F0F0"/>
      </a:lt2>
      <a:accent1>
        <a:srgbClr val="20B4A9"/>
      </a:accent1>
      <a:accent2>
        <a:srgbClr val="1794D5"/>
      </a:accent2>
      <a:accent3>
        <a:srgbClr val="2957E7"/>
      </a:accent3>
      <a:accent4>
        <a:srgbClr val="4B2CD9"/>
      </a:accent4>
      <a:accent5>
        <a:srgbClr val="9929E7"/>
      </a:accent5>
      <a:accent6>
        <a:srgbClr val="D517D3"/>
      </a:accent6>
      <a:hlink>
        <a:srgbClr val="BF3F49"/>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13</Slides>
  <Notes>0</Notes>
  <HiddenSlides>0</HiddenSlides>
  <MMClips>0</MMClips>
  <ScaleCrop>false</ScaleCrop>
  <HeadingPairs>
    <vt:vector size="4" baseType="variant">
      <vt:variant>
        <vt:lpstr>Tema</vt:lpstr>
      </vt:variant>
      <vt:variant>
        <vt:i4>2</vt:i4>
      </vt:variant>
      <vt:variant>
        <vt:lpstr>Slayt Başlıkları</vt:lpstr>
      </vt:variant>
      <vt:variant>
        <vt:i4>13</vt:i4>
      </vt:variant>
    </vt:vector>
  </HeadingPairs>
  <TitlesOfParts>
    <vt:vector size="15" baseType="lpstr">
      <vt:lpstr>Wisp</vt:lpstr>
      <vt:lpstr>BrushVTI</vt:lpstr>
      <vt:lpstr>GÖRÜNTÜ İŞLEME  Ekmek Doku Analizi  Burak Kutluk</vt:lpstr>
      <vt:lpstr>AMAÇ</vt:lpstr>
      <vt:lpstr>DENEY</vt:lpstr>
      <vt:lpstr>PowerPoint Sunusu</vt:lpstr>
      <vt:lpstr>PowerPoint Sunusu</vt:lpstr>
      <vt:lpstr>HİSTOGRAM GERME</vt:lpstr>
      <vt:lpstr>HİSTOGRAM EŞİTLEME</vt:lpstr>
      <vt:lpstr>GÖZENEKLERİ OTOMATİK OLARAK BÖLÜTLEMESİ</vt:lpstr>
      <vt:lpstr>Bağlantılı Bileşen Etiketleme İle Gözenek Etiketleme </vt:lpstr>
      <vt:lpstr>PowerPoint Sunusu</vt:lpstr>
      <vt:lpstr>Gözeneklerin Büyüklüklerine Göre Sınıflandırılması</vt:lpstr>
      <vt:lpstr>SONUÇ</vt:lpstr>
      <vt:lpstr>DİNLEDİĞİNİZ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233</cp:revision>
  <dcterms:created xsi:type="dcterms:W3CDTF">2022-11-08T18:11:31Z</dcterms:created>
  <dcterms:modified xsi:type="dcterms:W3CDTF">2022-11-09T09:40:58Z</dcterms:modified>
</cp:coreProperties>
</file>