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4" r:id="rId6"/>
    <p:sldId id="266" r:id="rId7"/>
    <p:sldId id="261" r:id="rId8"/>
    <p:sldId id="265" r:id="rId9"/>
    <p:sldId id="267" r:id="rId10"/>
    <p:sldId id="268" r:id="rId11"/>
    <p:sldId id="269" r:id="rId12"/>
    <p:sldId id="260" r:id="rId13"/>
    <p:sldId id="262"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DBF4A7-DF2A-42C4-95F7-67EFEB531BDC}"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225607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DBF4A7-DF2A-42C4-95F7-67EFEB531BDC}"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413441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DBF4A7-DF2A-42C4-95F7-67EFEB531BDC}"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175218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DBF4A7-DF2A-42C4-95F7-67EFEB531BDC}"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391317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BF4A7-DF2A-42C4-95F7-67EFEB531BDC}"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36082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DBF4A7-DF2A-42C4-95F7-67EFEB531BDC}"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195275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DBF4A7-DF2A-42C4-95F7-67EFEB531BDC}" type="datetimeFigureOut">
              <a:rPr lang="en-US" smtClean="0"/>
              <a:t>3/9/20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402434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DBF4A7-DF2A-42C4-95F7-67EFEB531BDC}" type="datetimeFigureOut">
              <a:rPr lang="en-US" smtClean="0"/>
              <a:t>3/9/20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256978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BF4A7-DF2A-42C4-95F7-67EFEB531BDC}" type="datetimeFigureOut">
              <a:rPr lang="en-US" smtClean="0"/>
              <a:t>3/9/20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12104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BF4A7-DF2A-42C4-95F7-67EFEB531BDC}"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384379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BF4A7-DF2A-42C4-95F7-67EFEB531BDC}"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40B7E-7ADF-4456-A5B9-F02FEFD20FA4}" type="slidenum">
              <a:rPr lang="en-US" smtClean="0"/>
              <a:t>‹N°›</a:t>
            </a:fld>
            <a:endParaRPr lang="en-US"/>
          </a:p>
        </p:txBody>
      </p:sp>
    </p:spTree>
    <p:extLst>
      <p:ext uri="{BB962C8B-B14F-4D97-AF65-F5344CB8AC3E}">
        <p14:creationId xmlns:p14="http://schemas.microsoft.com/office/powerpoint/2010/main" val="196836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BF4A7-DF2A-42C4-95F7-67EFEB531BDC}" type="datetimeFigureOut">
              <a:rPr lang="en-US" smtClean="0"/>
              <a:t>3/9/20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40B7E-7ADF-4456-A5B9-F02FEFD20FA4}" type="slidenum">
              <a:rPr lang="en-US" smtClean="0"/>
              <a:t>‹N°›</a:t>
            </a:fld>
            <a:endParaRPr lang="en-US"/>
          </a:p>
        </p:txBody>
      </p:sp>
    </p:spTree>
    <p:extLst>
      <p:ext uri="{BB962C8B-B14F-4D97-AF65-F5344CB8AC3E}">
        <p14:creationId xmlns:p14="http://schemas.microsoft.com/office/powerpoint/2010/main" val="302305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47960"/>
            <a:ext cx="8305800" cy="1477328"/>
          </a:xfrm>
          <a:prstGeom prst="rect">
            <a:avLst/>
          </a:prstGeom>
          <a:noFill/>
        </p:spPr>
        <p:txBody>
          <a:bodyPr wrap="square" rtlCol="0">
            <a:spAutoFit/>
          </a:bodyPr>
          <a:lstStyle/>
          <a:p>
            <a:r>
              <a:rPr lang="en-US" dirty="0"/>
              <a:t>Surface: </a:t>
            </a:r>
          </a:p>
          <a:p>
            <a:r>
              <a:rPr lang="en-US" dirty="0"/>
              <a:t>Au(111) - 9 layers with </a:t>
            </a:r>
            <a:r>
              <a:rPr lang="en-US" dirty="0" err="1"/>
              <a:t>supercell</a:t>
            </a:r>
            <a:r>
              <a:rPr lang="en-US" dirty="0"/>
              <a:t> 2√3 x 3 (1/12 ML, 9 layers, 12 Au atoms)</a:t>
            </a:r>
          </a:p>
          <a:p>
            <a:r>
              <a:rPr lang="en-US" dirty="0"/>
              <a:t>Au(110) @ 13 layers with </a:t>
            </a:r>
            <a:r>
              <a:rPr lang="en-US" dirty="0" err="1"/>
              <a:t>supercell</a:t>
            </a:r>
            <a:r>
              <a:rPr lang="en-US" dirty="0"/>
              <a:t> surface 3 x 4</a:t>
            </a:r>
          </a:p>
          <a:p>
            <a:r>
              <a:rPr lang="en-US" dirty="0"/>
              <a:t>A </a:t>
            </a:r>
            <a:r>
              <a:rPr lang="en-US" dirty="0" err="1"/>
              <a:t>supercell</a:t>
            </a:r>
            <a:r>
              <a:rPr lang="en-US" dirty="0"/>
              <a:t> of a gold slab with two water molecules on the surfaces at each side was used to maintain symmetry. Largest slab after Schnur2009.</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a:t>
            </a:r>
          </a:p>
        </p:txBody>
      </p:sp>
      <p:sp>
        <p:nvSpPr>
          <p:cNvPr id="6" name="TextBox 5"/>
          <p:cNvSpPr txBox="1"/>
          <p:nvPr/>
        </p:nvSpPr>
        <p:spPr>
          <a:xfrm>
            <a:off x="152400" y="3528536"/>
            <a:ext cx="8305800" cy="3693319"/>
          </a:xfrm>
          <a:prstGeom prst="rect">
            <a:avLst/>
          </a:prstGeom>
          <a:noFill/>
        </p:spPr>
        <p:txBody>
          <a:bodyPr wrap="square" rtlCol="0">
            <a:spAutoFit/>
          </a:bodyPr>
          <a:lstStyle/>
          <a:p>
            <a:r>
              <a:rPr lang="en-US" dirty="0"/>
              <a:t>Details: DFT – SIESTA – GGA (PBE) – DZP basis set – No </a:t>
            </a:r>
            <a:r>
              <a:rPr lang="en-US" dirty="0" err="1"/>
              <a:t>vdW</a:t>
            </a:r>
            <a:endParaRPr lang="en-US" dirty="0"/>
          </a:p>
          <a:p>
            <a:endParaRPr lang="en-US" dirty="0"/>
          </a:p>
          <a:p>
            <a:r>
              <a:rPr lang="en-US" u="sng" dirty="0"/>
              <a:t>Constant electric ﬁeld </a:t>
            </a:r>
            <a:r>
              <a:rPr lang="en-US" dirty="0"/>
              <a:t>is used for this work with the direction of the electric ﬁeld oriented normal to the electrode surface with a maximum magnitude of 5 × 10</a:t>
            </a:r>
            <a:r>
              <a:rPr lang="en-US" baseline="30000" dirty="0"/>
              <a:t>9</a:t>
            </a:r>
            <a:r>
              <a:rPr lang="en-US" dirty="0"/>
              <a:t> V/m.</a:t>
            </a:r>
          </a:p>
          <a:p>
            <a:endParaRPr lang="en-US" dirty="0"/>
          </a:p>
          <a:p>
            <a:r>
              <a:rPr lang="en-US" dirty="0"/>
              <a:t>The electrostatic energy suggests that a hydrogen up orientation is energetically more favorable than a ﬂat or a hydrogen down orientation. </a:t>
            </a:r>
            <a:r>
              <a:rPr lang="fr-FR" dirty="0"/>
              <a:t>In the absence of the </a:t>
            </a:r>
            <a:r>
              <a:rPr lang="fr-FR" dirty="0" err="1"/>
              <a:t>electric</a:t>
            </a:r>
            <a:r>
              <a:rPr lang="fr-FR" dirty="0"/>
              <a:t> </a:t>
            </a:r>
            <a:r>
              <a:rPr lang="fr-FR" dirty="0" err="1"/>
              <a:t>field</a:t>
            </a:r>
            <a:r>
              <a:rPr lang="fr-FR" dirty="0"/>
              <a:t>, the H</a:t>
            </a:r>
            <a:r>
              <a:rPr lang="fr-FR" baseline="-25000" dirty="0"/>
              <a:t>2</a:t>
            </a:r>
            <a:r>
              <a:rPr lang="fr-FR" dirty="0"/>
              <a:t>O/Au interaction </a:t>
            </a:r>
            <a:r>
              <a:rPr lang="fr-FR" dirty="0" err="1"/>
              <a:t>is</a:t>
            </a:r>
            <a:r>
              <a:rPr lang="fr-FR" dirty="0"/>
              <a:t> </a:t>
            </a:r>
            <a:r>
              <a:rPr lang="fr-FR" dirty="0" err="1"/>
              <a:t>dominated</a:t>
            </a:r>
            <a:r>
              <a:rPr lang="fr-FR" dirty="0"/>
              <a:t> by Au−O and Au−OH interactions. </a:t>
            </a:r>
            <a:r>
              <a:rPr lang="en-US" dirty="0"/>
              <a:t>Water molecules tend to lie virtually parallel to the electrode on atop sites but they lie almost perpendicular to the electrode with hydrogen down on bridge sites without E-field.</a:t>
            </a:r>
            <a:r>
              <a:rPr lang="fr-FR" dirty="0"/>
              <a:t> </a:t>
            </a:r>
          </a:p>
          <a:p>
            <a:endParaRPr lang="en-US" dirty="0"/>
          </a:p>
          <a:p>
            <a:endParaRPr lang="en-US" dirty="0"/>
          </a:p>
          <a:p>
            <a:endParaRPr lang="en-US" dirty="0"/>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Huzayyin2014: Interaction of Water Molecule with Au(111) and Au(110) Surfaces under the Inﬂuence of an External Electric Field</a:t>
            </a:r>
            <a:endParaRPr lang="en-US" dirty="0"/>
          </a:p>
        </p:txBody>
      </p:sp>
    </p:spTree>
    <p:extLst>
      <p:ext uri="{BB962C8B-B14F-4D97-AF65-F5344CB8AC3E}">
        <p14:creationId xmlns:p14="http://schemas.microsoft.com/office/powerpoint/2010/main" val="2609342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752600"/>
            <a:ext cx="8305800" cy="923330"/>
          </a:xfrm>
          <a:prstGeom prst="rect">
            <a:avLst/>
          </a:prstGeom>
          <a:noFill/>
        </p:spPr>
        <p:txBody>
          <a:bodyPr wrap="square" rtlCol="0">
            <a:spAutoFit/>
          </a:bodyPr>
          <a:lstStyle/>
          <a:p>
            <a:r>
              <a:rPr lang="en-US" dirty="0"/>
              <a:t>Surface: </a:t>
            </a:r>
          </a:p>
          <a:p>
            <a:r>
              <a:rPr lang="en-US" dirty="0"/>
              <a:t>Au(111)–water interfaces. The adsorptions of 1 BL, 2 BLs, and 3 BLs of water were each explored.</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 &amp; Ex. </a:t>
            </a:r>
          </a:p>
        </p:txBody>
      </p:sp>
      <p:sp>
        <p:nvSpPr>
          <p:cNvPr id="6" name="TextBox 5"/>
          <p:cNvSpPr txBox="1"/>
          <p:nvPr/>
        </p:nvSpPr>
        <p:spPr>
          <a:xfrm>
            <a:off x="152400" y="2819400"/>
            <a:ext cx="8305800" cy="3816429"/>
          </a:xfrm>
          <a:prstGeom prst="rect">
            <a:avLst/>
          </a:prstGeom>
          <a:noFill/>
        </p:spPr>
        <p:txBody>
          <a:bodyPr wrap="square" rtlCol="0">
            <a:spAutoFit/>
          </a:bodyPr>
          <a:lstStyle/>
          <a:p>
            <a:r>
              <a:rPr lang="en-US" dirty="0"/>
              <a:t>Details: DFT –</a:t>
            </a:r>
            <a:r>
              <a:rPr lang="en-US" dirty="0" err="1"/>
              <a:t>DMol</a:t>
            </a:r>
            <a:r>
              <a:rPr lang="en-US" dirty="0"/>
              <a:t> –PW91- 6-31G @ 5 Å cutoff</a:t>
            </a:r>
          </a:p>
          <a:p>
            <a:r>
              <a:rPr lang="en-US" sz="1600" dirty="0"/>
              <a:t>The results show that gold is, in effect, hydrophobic and that through the formation of </a:t>
            </a:r>
            <a:r>
              <a:rPr lang="en-US" sz="1600" dirty="0" err="1"/>
              <a:t>intrahydrogen</a:t>
            </a:r>
            <a:r>
              <a:rPr lang="en-US" sz="1600" dirty="0"/>
              <a:t> bonding inside of water clusters and as a result of the weak interaction of water with gold, unique double bilayer structures are formed as precursors to the formation of 3D ice clusters.</a:t>
            </a:r>
          </a:p>
          <a:p>
            <a:r>
              <a:rPr lang="en-US" sz="1600" dirty="0"/>
              <a:t>For 1 BL water adsorption on Au(111), there are two possibilities, having hydrogen atoms pointing up (H-up) or down (H-down). In agreement with previous calculations, our results show that the two structures are very close in energy, with the H-down conﬁguration slightly more stable than the H-up conﬁguration by 0.04 </a:t>
            </a:r>
            <a:r>
              <a:rPr lang="en-US" sz="1600" dirty="0" err="1"/>
              <a:t>eV</a:t>
            </a:r>
            <a:r>
              <a:rPr lang="en-US" sz="1600" dirty="0"/>
              <a:t>/H</a:t>
            </a:r>
            <a:r>
              <a:rPr lang="en-US" sz="1600" baseline="-25000" dirty="0"/>
              <a:t>2</a:t>
            </a:r>
            <a:r>
              <a:rPr lang="en-US" sz="1600" dirty="0"/>
              <a:t>O. Overall, our DFT calculations demonstrate that when</a:t>
            </a:r>
          </a:p>
          <a:p>
            <a:r>
              <a:rPr lang="en-US" sz="1600" dirty="0"/>
              <a:t>increasing the water coverage from 1 BL to 3 BL, the 2 BL structure (</a:t>
            </a:r>
            <a:r>
              <a:rPr lang="en-US" sz="1600" dirty="0" err="1"/>
              <a:t>H-up|H-down</a:t>
            </a:r>
            <a:r>
              <a:rPr lang="en-US" sz="1600" dirty="0"/>
              <a:t>) is energetically favored on Au(111), in agreement with the STM observations/</a:t>
            </a:r>
          </a:p>
          <a:p>
            <a:r>
              <a:rPr lang="en-US" sz="1600" dirty="0"/>
              <a:t>Investigation presented here support both the original proposal by Smith et al. and later theoretical results that Au(111) is hydrophobic in character. Weak interaction of water with Au that leads to a unique double bilayer formation, which itself is hydrophobic due to the internal locking of hydrogen bonds in the water clusters.</a:t>
            </a:r>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Stacchiola2009 : Water Nucleation on Gold: Existence of a Unique Double Bilayer</a:t>
            </a:r>
          </a:p>
        </p:txBody>
      </p:sp>
    </p:spTree>
    <p:extLst>
      <p:ext uri="{BB962C8B-B14F-4D97-AF65-F5344CB8AC3E}">
        <p14:creationId xmlns:p14="http://schemas.microsoft.com/office/powerpoint/2010/main" val="359289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752600"/>
            <a:ext cx="8305800" cy="1200329"/>
          </a:xfrm>
          <a:prstGeom prst="rect">
            <a:avLst/>
          </a:prstGeom>
          <a:noFill/>
        </p:spPr>
        <p:txBody>
          <a:bodyPr wrap="square" rtlCol="0">
            <a:spAutoFit/>
          </a:bodyPr>
          <a:lstStyle/>
          <a:p>
            <a:r>
              <a:rPr lang="en-US" dirty="0"/>
              <a:t>Surface: </a:t>
            </a:r>
          </a:p>
          <a:p>
            <a:r>
              <a:rPr lang="en-US" dirty="0"/>
              <a:t>Au(111) and Au(001)–water interfaces @ 300K. CMD </a:t>
            </a:r>
            <a:r>
              <a:rPr lang="en-US" dirty="0" err="1"/>
              <a:t>vs</a:t>
            </a:r>
            <a:r>
              <a:rPr lang="en-US" dirty="0"/>
              <a:t> AIMD comparison. 4 layers, Au(001):3 × 3 super cell, 72 gold atoms, Au(111): 4 × 4 super cell, 64 atoms @ 4.88</a:t>
            </a:r>
          </a:p>
          <a:p>
            <a:r>
              <a:rPr lang="en-US" dirty="0"/>
              <a:t>nm × 4.88 nm and 5.20 nm × 5.20 nm</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a:t>
            </a:r>
          </a:p>
        </p:txBody>
      </p:sp>
      <p:sp>
        <p:nvSpPr>
          <p:cNvPr id="6" name="TextBox 5"/>
          <p:cNvSpPr txBox="1"/>
          <p:nvPr/>
        </p:nvSpPr>
        <p:spPr>
          <a:xfrm>
            <a:off x="152400" y="2819400"/>
            <a:ext cx="8305800" cy="3170099"/>
          </a:xfrm>
          <a:prstGeom prst="rect">
            <a:avLst/>
          </a:prstGeom>
          <a:noFill/>
        </p:spPr>
        <p:txBody>
          <a:bodyPr wrap="square" rtlCol="0">
            <a:spAutoFit/>
          </a:bodyPr>
          <a:lstStyle/>
          <a:p>
            <a:r>
              <a:rPr lang="en-US" dirty="0"/>
              <a:t>Details: CMD – DFT – PBE - </a:t>
            </a:r>
            <a:r>
              <a:rPr lang="en-US" dirty="0" err="1"/>
              <a:t>vdW</a:t>
            </a:r>
            <a:r>
              <a:rPr lang="en-US" dirty="0"/>
              <a:t>-DF </a:t>
            </a:r>
          </a:p>
          <a:p>
            <a:r>
              <a:rPr lang="en-US" dirty="0"/>
              <a:t>For both (111) and (001) surfaces, the lowest energy conformation was a nearly ﬂat water molecule with the oxygen atom on top of a gold atom.</a:t>
            </a:r>
          </a:p>
          <a:p>
            <a:endParaRPr lang="en-US" dirty="0"/>
          </a:p>
          <a:p>
            <a:r>
              <a:rPr lang="en-US" sz="1600" dirty="0"/>
              <a:t>We ran MD simulations of water confined between two gold surfaces for the nine different force ﬁelds. These simulations showed that the force ﬁeld choice has a major effect on the quantitative outcome. By comparing the structural and dynamic properties of water on the Au(111) and Au(001) surfaces, we observed that the water structure is more ordered and dynamics is slower on Au(001) than on Au(111). This distinction is reduced in simulations with softer Buckingham</a:t>
            </a:r>
          </a:p>
          <a:p>
            <a:r>
              <a:rPr lang="en-US" sz="1600" dirty="0"/>
              <a:t>and Morse potentials compared to LJ simulations. Simulations with ﬁtted Buckingham and Morse potentials were able to yield structural ensembles which are in better agreement with AIMD</a:t>
            </a:r>
          </a:p>
          <a:p>
            <a:r>
              <a:rPr lang="en-US" sz="1600" dirty="0"/>
              <a:t>results than any of the LJ force ﬁelds.</a:t>
            </a:r>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Berg2017: Evaluation and Optimization of Interface Force Fields for Water on Gold Surfaces</a:t>
            </a:r>
          </a:p>
        </p:txBody>
      </p:sp>
    </p:spTree>
    <p:extLst>
      <p:ext uri="{BB962C8B-B14F-4D97-AF65-F5344CB8AC3E}">
        <p14:creationId xmlns:p14="http://schemas.microsoft.com/office/powerpoint/2010/main" val="283918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47960"/>
            <a:ext cx="8305800" cy="646331"/>
          </a:xfrm>
          <a:prstGeom prst="rect">
            <a:avLst/>
          </a:prstGeom>
          <a:noFill/>
        </p:spPr>
        <p:txBody>
          <a:bodyPr wrap="square" rtlCol="0">
            <a:spAutoFit/>
          </a:bodyPr>
          <a:lstStyle/>
          <a:p>
            <a:r>
              <a:rPr lang="en-US" dirty="0"/>
              <a:t>Surface: </a:t>
            </a:r>
          </a:p>
          <a:p>
            <a:r>
              <a:rPr lang="de-DE" dirty="0"/>
              <a:t>Au(310) :</a:t>
            </a:r>
            <a:r>
              <a:rPr lang="en-US" dirty="0"/>
              <a:t> 3-atom wide (100) terraces with monoatomic (110) steps.</a:t>
            </a:r>
            <a:endParaRPr lang="de-DE" dirty="0"/>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Exp.</a:t>
            </a:r>
          </a:p>
        </p:txBody>
      </p:sp>
      <p:sp>
        <p:nvSpPr>
          <p:cNvPr id="6" name="TextBox 5"/>
          <p:cNvSpPr txBox="1"/>
          <p:nvPr/>
        </p:nvSpPr>
        <p:spPr>
          <a:xfrm>
            <a:off x="152400" y="2895600"/>
            <a:ext cx="8305800" cy="3847207"/>
          </a:xfrm>
          <a:prstGeom prst="rect">
            <a:avLst/>
          </a:prstGeom>
          <a:noFill/>
        </p:spPr>
        <p:txBody>
          <a:bodyPr wrap="square" rtlCol="0">
            <a:spAutoFit/>
          </a:bodyPr>
          <a:lstStyle/>
          <a:p>
            <a:r>
              <a:rPr lang="en-US" dirty="0"/>
              <a:t>Details: -</a:t>
            </a:r>
          </a:p>
          <a:p>
            <a:endParaRPr lang="en-US" dirty="0"/>
          </a:p>
          <a:p>
            <a:r>
              <a:rPr lang="en-US" sz="1600" dirty="0" err="1"/>
              <a:t>Falsig</a:t>
            </a:r>
            <a:r>
              <a:rPr lang="en-US" sz="1600" dirty="0"/>
              <a:t> et al. have used DFT calculations to investigate CO oxidation on Au(111) and 12-atom Au clusters. They ﬁnd no barrier for the CO+O reaction at the Au(111) terrace. When using Au</a:t>
            </a:r>
          </a:p>
          <a:p>
            <a:r>
              <a:rPr lang="en-US" sz="1600" dirty="0"/>
              <a:t>clusters, both the adsorption energy and transition state energy for CO+O drop by ~1 </a:t>
            </a:r>
            <a:r>
              <a:rPr lang="en-US" sz="1600" dirty="0" err="1"/>
              <a:t>eV</a:t>
            </a:r>
            <a:r>
              <a:rPr lang="en-US" sz="1600" dirty="0"/>
              <a:t>, thus yielding no </a:t>
            </a:r>
            <a:r>
              <a:rPr lang="en-US" sz="1600" dirty="0" err="1"/>
              <a:t>signi</a:t>
            </a:r>
            <a:r>
              <a:rPr lang="en-US" sz="1600" dirty="0"/>
              <a:t> ﬁ cant activation barrier for CO oxidation at low coordinated Au atoms. Unless the stronger CO–Au bond on Au(310) entirely prohibits CO diffusion below ~160 K and both reactants are fully segregated at the surface, the reaction temperature difference cannot be explained by the variations in adsorption energies and activation barriers. Cited: For Au(111), a single desorption feature appears near 150 K which exhibits </a:t>
            </a:r>
            <a:r>
              <a:rPr lang="en-US" sz="1600" dirty="0" err="1"/>
              <a:t>zeroth</a:t>
            </a:r>
            <a:r>
              <a:rPr lang="en-US" sz="1600" dirty="0"/>
              <a:t>-order desorption kinetics. It was interpreted to indicate formation of 3-dimensional clusters at low coverage and, therefore, that this surface is </a:t>
            </a:r>
            <a:r>
              <a:rPr lang="en-US" sz="1600" u="sng" dirty="0"/>
              <a:t>hydrophobic</a:t>
            </a:r>
            <a:r>
              <a:rPr lang="en-US" sz="1600" dirty="0"/>
              <a:t> [12,34]. Water is generally found to initially bind to defects and step edges on other metals that do not dissociate water. A recent DFT study of water adsorption on Au(321), which contains similar 6-fold coordinated Au atoms in the step edge, also ﬁnd these to be the most favorable adsorption sites.</a:t>
            </a:r>
          </a:p>
        </p:txBody>
      </p:sp>
      <p:sp>
        <p:nvSpPr>
          <p:cNvPr id="7" name="TextBox 6"/>
          <p:cNvSpPr txBox="1"/>
          <p:nvPr/>
        </p:nvSpPr>
        <p:spPr>
          <a:xfrm>
            <a:off x="152400" y="174132"/>
            <a:ext cx="8305800" cy="461665"/>
          </a:xfrm>
          <a:prstGeom prst="rect">
            <a:avLst/>
          </a:prstGeom>
          <a:noFill/>
        </p:spPr>
        <p:txBody>
          <a:bodyPr wrap="square" rtlCol="0">
            <a:spAutoFit/>
          </a:bodyPr>
          <a:lstStyle/>
          <a:p>
            <a:r>
              <a:rPr lang="en-US" sz="2400" dirty="0"/>
              <a:t>Vanreijzen2011: CO and H</a:t>
            </a:r>
            <a:r>
              <a:rPr lang="en-US" sz="2400" baseline="-25000" dirty="0"/>
              <a:t>2</a:t>
            </a:r>
            <a:r>
              <a:rPr lang="en-US" sz="2400" dirty="0"/>
              <a:t>O adsorption and reaction on Au(310)</a:t>
            </a:r>
          </a:p>
        </p:txBody>
      </p:sp>
    </p:spTree>
    <p:extLst>
      <p:ext uri="{BB962C8B-B14F-4D97-AF65-F5344CB8AC3E}">
        <p14:creationId xmlns:p14="http://schemas.microsoft.com/office/powerpoint/2010/main" val="93431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47960"/>
            <a:ext cx="8305800" cy="923330"/>
          </a:xfrm>
          <a:prstGeom prst="rect">
            <a:avLst/>
          </a:prstGeom>
          <a:noFill/>
        </p:spPr>
        <p:txBody>
          <a:bodyPr wrap="square" rtlCol="0">
            <a:spAutoFit/>
          </a:bodyPr>
          <a:lstStyle/>
          <a:p>
            <a:r>
              <a:rPr lang="en-US" dirty="0"/>
              <a:t>Surface: </a:t>
            </a:r>
          </a:p>
          <a:p>
            <a:r>
              <a:rPr lang="fr-FR" dirty="0"/>
              <a:t>Au(100), Au(1 11 1), and Au(115)</a:t>
            </a:r>
            <a:r>
              <a:rPr lang="de-DE" dirty="0"/>
              <a:t>:</a:t>
            </a:r>
            <a:r>
              <a:rPr lang="en-US" dirty="0"/>
              <a:t> vibration spectrum of H</a:t>
            </a:r>
            <a:r>
              <a:rPr lang="en-US" baseline="-25000" dirty="0"/>
              <a:t>2</a:t>
            </a:r>
            <a:r>
              <a:rPr lang="en-US" dirty="0"/>
              <a:t>O (ice) adsorbed at low temperatures</a:t>
            </a:r>
            <a:endParaRPr lang="de-DE" dirty="0"/>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Exp.</a:t>
            </a:r>
          </a:p>
        </p:txBody>
      </p:sp>
      <p:sp>
        <p:nvSpPr>
          <p:cNvPr id="6" name="TextBox 5"/>
          <p:cNvSpPr txBox="1"/>
          <p:nvPr/>
        </p:nvSpPr>
        <p:spPr>
          <a:xfrm>
            <a:off x="152400" y="2895600"/>
            <a:ext cx="8305800" cy="3570208"/>
          </a:xfrm>
          <a:prstGeom prst="rect">
            <a:avLst/>
          </a:prstGeom>
          <a:noFill/>
        </p:spPr>
        <p:txBody>
          <a:bodyPr wrap="square" rtlCol="0">
            <a:spAutoFit/>
          </a:bodyPr>
          <a:lstStyle/>
          <a:p>
            <a:r>
              <a:rPr lang="en-US" dirty="0"/>
              <a:t>Details: -</a:t>
            </a:r>
          </a:p>
          <a:p>
            <a:r>
              <a:rPr lang="en-US" sz="1600" dirty="0"/>
              <a:t>On the Au(1 0 0) surface, the spectra show the presence of the typical H-bonded network of water molecules for all </a:t>
            </a:r>
            <a:r>
              <a:rPr lang="en-US" sz="1600" dirty="0" err="1"/>
              <a:t>coverages</a:t>
            </a:r>
            <a:r>
              <a:rPr lang="en-US" sz="1600" dirty="0"/>
              <a:t> from the </a:t>
            </a:r>
            <a:r>
              <a:rPr lang="en-US" sz="1600" dirty="0" err="1"/>
              <a:t>submonolayer</a:t>
            </a:r>
            <a:r>
              <a:rPr lang="en-US" sz="1600" dirty="0"/>
              <a:t> into the multilayer range. The absence of a non-H-bonded OH-stretching mode is indicative for the ‘‘H-down bilayer”. On stepped surfaces, on the other hand, a considerable fraction of the H-atoms remains in the non-H-bonded state; surprisingly even in the multilayer range, and even after annealing. The fraction of non-H-bonded hydrogen atoms scales with the step density. </a:t>
            </a:r>
          </a:p>
          <a:p>
            <a:r>
              <a:rPr lang="en-US" sz="1600" dirty="0"/>
              <a:t>Spectra of water on stepped gold surfaces show that the bonding of solid water on stepped surfaces differs from Au(1 0 0) and other ﬂat surfaces. A considerable fraction of hydrogen atoms cannot engage in H-bonding, neither in the ﬁrst layer nor in the following layers.</a:t>
            </a:r>
          </a:p>
          <a:p>
            <a:r>
              <a:rPr lang="en-US" sz="1600" dirty="0"/>
              <a:t>On the other hand, </a:t>
            </a:r>
            <a:r>
              <a:rPr lang="en-US" sz="1600" dirty="0" err="1"/>
              <a:t>Schnur</a:t>
            </a:r>
            <a:r>
              <a:rPr lang="en-US" sz="1600" dirty="0"/>
              <a:t> and </a:t>
            </a:r>
            <a:r>
              <a:rPr lang="en-US" sz="1600" dirty="0" err="1"/>
              <a:t>Groß</a:t>
            </a:r>
            <a:r>
              <a:rPr lang="en-US" sz="1600" dirty="0"/>
              <a:t> have shown very recently that on Au(1 1 1) and Ag(1 1 1) the surface-oxygen distance distribution function of liquid water shows no indication at all for an oxygen-surface bond while such bonds do exist for platinum, palladium and rhodium [8]. The structure of the bilayer is likewise not preserved in liquid water in contact with gold.  </a:t>
            </a:r>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Ibach2010: Vibration spectroscopy of water on stepped gold surfaces</a:t>
            </a:r>
          </a:p>
        </p:txBody>
      </p:sp>
    </p:spTree>
    <p:extLst>
      <p:ext uri="{BB962C8B-B14F-4D97-AF65-F5344CB8AC3E}">
        <p14:creationId xmlns:p14="http://schemas.microsoft.com/office/powerpoint/2010/main" val="3080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534400" cy="4801314"/>
          </a:xfrm>
          <a:prstGeom prst="rect">
            <a:avLst/>
          </a:prstGeom>
          <a:noFill/>
        </p:spPr>
        <p:txBody>
          <a:bodyPr wrap="square" rtlCol="0">
            <a:spAutoFit/>
          </a:bodyPr>
          <a:lstStyle/>
          <a:p>
            <a:r>
              <a:rPr lang="en-US" dirty="0"/>
              <a:t>Au(111): Huzayyin2014, Schnur2009, Gross2014, Pedroza2015, Le2018, Nadler2012, Le2017, Stacchiola2009 (comp. &amp; ex.), Berg2017, Friedl2016 (ex.)</a:t>
            </a:r>
          </a:p>
          <a:p>
            <a:r>
              <a:rPr lang="en-US" dirty="0"/>
              <a:t>Au(110): Huzayyin2014, </a:t>
            </a:r>
          </a:p>
          <a:p>
            <a:r>
              <a:rPr lang="en-US" dirty="0"/>
              <a:t>Au(100): Lin2012, Berg2017, Ibach2010 (ex.)</a:t>
            </a:r>
          </a:p>
          <a:p>
            <a:r>
              <a:rPr lang="en-US" dirty="0"/>
              <a:t>Au(511) (stepped): Gross2014, Lin2012, </a:t>
            </a:r>
          </a:p>
          <a:p>
            <a:r>
              <a:rPr lang="en-US" dirty="0"/>
              <a:t>Au(115): Ibach2010</a:t>
            </a:r>
          </a:p>
          <a:p>
            <a:r>
              <a:rPr lang="fr-FR" dirty="0"/>
              <a:t>Au(1 11 1): Ibach2010</a:t>
            </a:r>
            <a:endParaRPr lang="en-US" dirty="0"/>
          </a:p>
          <a:p>
            <a:r>
              <a:rPr lang="en-US" dirty="0"/>
              <a:t>Au(310): Vanreijzen2011 (ex.) </a:t>
            </a:r>
          </a:p>
          <a:p>
            <a:endParaRPr lang="en-US" dirty="0"/>
          </a:p>
          <a:p>
            <a:r>
              <a:rPr lang="en-US" dirty="0"/>
              <a:t>Ag-</a:t>
            </a:r>
            <a:r>
              <a:rPr lang="en-US" dirty="0" err="1"/>
              <a:t>Pt</a:t>
            </a:r>
            <a:r>
              <a:rPr lang="en-US" dirty="0"/>
              <a:t>-</a:t>
            </a:r>
            <a:r>
              <a:rPr lang="en-US" dirty="0" err="1"/>
              <a:t>Pd</a:t>
            </a:r>
            <a:r>
              <a:rPr lang="en-US" dirty="0"/>
              <a:t>/Au111-Ru(0001): Schnur2009, Gross2014, Le2017</a:t>
            </a:r>
          </a:p>
          <a:p>
            <a:endParaRPr lang="en-US" dirty="0"/>
          </a:p>
          <a:p>
            <a:r>
              <a:rPr lang="en-US" dirty="0" err="1"/>
              <a:t>Pd</a:t>
            </a:r>
            <a:r>
              <a:rPr lang="en-US" dirty="0"/>
              <a:t>(111): Pedroza2015</a:t>
            </a:r>
          </a:p>
          <a:p>
            <a:r>
              <a:rPr lang="en-US" dirty="0"/>
              <a:t>Pt(111): Le2018</a:t>
            </a:r>
          </a:p>
          <a:p>
            <a:r>
              <a:rPr lang="en-US" dirty="0"/>
              <a:t>Pt(211): Nakamura2009 (</a:t>
            </a:r>
            <a:r>
              <a:rPr lang="fr-FR" dirty="0"/>
              <a:t>One-</a:t>
            </a:r>
            <a:r>
              <a:rPr lang="fr-FR" dirty="0" err="1"/>
              <a:t>Dimensional</a:t>
            </a:r>
            <a:r>
              <a:rPr lang="fr-FR" dirty="0"/>
              <a:t> Zigzag Chain of Water </a:t>
            </a:r>
            <a:r>
              <a:rPr lang="fr-FR" dirty="0" err="1"/>
              <a:t>Formed</a:t>
            </a:r>
            <a:r>
              <a:rPr lang="fr-FR" dirty="0"/>
              <a:t> on a </a:t>
            </a:r>
            <a:r>
              <a:rPr lang="fr-FR" dirty="0" err="1"/>
              <a:t>Stepped</a:t>
            </a:r>
            <a:r>
              <a:rPr lang="fr-FR" dirty="0"/>
              <a:t> Surface</a:t>
            </a:r>
            <a:r>
              <a:rPr lang="en-US" dirty="0"/>
              <a:t>)</a:t>
            </a:r>
          </a:p>
          <a:p>
            <a:r>
              <a:rPr lang="en-US"/>
              <a:t>Pt(533): Kolb2014</a:t>
            </a:r>
            <a:endParaRPr lang="en-US" dirty="0"/>
          </a:p>
          <a:p>
            <a:endParaRPr lang="en-US" dirty="0"/>
          </a:p>
        </p:txBody>
      </p:sp>
    </p:spTree>
    <p:extLst>
      <p:ext uri="{BB962C8B-B14F-4D97-AF65-F5344CB8AC3E}">
        <p14:creationId xmlns:p14="http://schemas.microsoft.com/office/powerpoint/2010/main" val="306734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47960"/>
            <a:ext cx="8305800" cy="1477328"/>
          </a:xfrm>
          <a:prstGeom prst="rect">
            <a:avLst/>
          </a:prstGeom>
          <a:noFill/>
        </p:spPr>
        <p:txBody>
          <a:bodyPr wrap="square" rtlCol="0">
            <a:spAutoFit/>
          </a:bodyPr>
          <a:lstStyle/>
          <a:p>
            <a:r>
              <a:rPr lang="en-US" dirty="0"/>
              <a:t>Surface: </a:t>
            </a:r>
          </a:p>
          <a:p>
            <a:r>
              <a:rPr lang="de-DE" dirty="0"/>
              <a:t>Au(111), Ag(111), Pt(111), Pd / Au(111) and Ru(0001) </a:t>
            </a:r>
          </a:p>
          <a:p>
            <a:r>
              <a:rPr lang="en-US" dirty="0"/>
              <a:t>4 layers with </a:t>
            </a:r>
            <a:r>
              <a:rPr lang="en-US" dirty="0" err="1"/>
              <a:t>supercell</a:t>
            </a:r>
            <a:r>
              <a:rPr lang="en-US" dirty="0"/>
              <a:t> √3 x √3R30 (Bilayer of water, 7 layers of 16 Au atoms)</a:t>
            </a:r>
          </a:p>
          <a:p>
            <a:endParaRPr lang="en-US" dirty="0"/>
          </a:p>
          <a:p>
            <a:r>
              <a:rPr lang="en-US" dirty="0"/>
              <a:t>Water bilayers on transition metal surfaces</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a:t>
            </a:r>
          </a:p>
        </p:txBody>
      </p:sp>
      <p:sp>
        <p:nvSpPr>
          <p:cNvPr id="6" name="TextBox 5"/>
          <p:cNvSpPr txBox="1"/>
          <p:nvPr/>
        </p:nvSpPr>
        <p:spPr>
          <a:xfrm>
            <a:off x="152400" y="3505200"/>
            <a:ext cx="8305800" cy="3631763"/>
          </a:xfrm>
          <a:prstGeom prst="rect">
            <a:avLst/>
          </a:prstGeom>
          <a:noFill/>
        </p:spPr>
        <p:txBody>
          <a:bodyPr wrap="square" rtlCol="0">
            <a:spAutoFit/>
          </a:bodyPr>
          <a:lstStyle/>
          <a:p>
            <a:r>
              <a:rPr lang="en-US" dirty="0"/>
              <a:t>Details: DFT – VASP– GGA (PBE) – PW basis set @ 400 </a:t>
            </a:r>
            <a:r>
              <a:rPr lang="en-US" dirty="0" err="1"/>
              <a:t>eV</a:t>
            </a:r>
            <a:endParaRPr lang="en-US" dirty="0"/>
          </a:p>
          <a:p>
            <a:endParaRPr lang="en-US" dirty="0"/>
          </a:p>
          <a:p>
            <a:r>
              <a:rPr lang="en-US" sz="1600" dirty="0"/>
              <a:t>Ice-like hexagonal water bilayers on metal surfaces become strongly polarized which induces a work function reduction at the more strongly interacting transition metal surfaces, irrespective of the orientation of the bilayer. The water bilayers become strongly distorted at room temperature. At the noble metal surfaces Ag(111) and Au(111), the hexagonal water structure is not stable and the water layer becomes disordered. Transitions between H-up and H-down conﬁgurations are well possible and occur frequently so that no distinction between an ordered H-up or an H-down structure can be made.</a:t>
            </a:r>
          </a:p>
          <a:p>
            <a:r>
              <a:rPr lang="en-US" sz="1600" dirty="0"/>
              <a:t>Charging the metal substrates leads to small but characteristic changes. The change in the</a:t>
            </a:r>
          </a:p>
          <a:p>
            <a:r>
              <a:rPr lang="en-US" sz="1600" dirty="0"/>
              <a:t>distance from the charged electrodes can be understood invoking electrostatics. The redshift</a:t>
            </a:r>
          </a:p>
          <a:p>
            <a:r>
              <a:rPr lang="en-US" sz="1600" dirty="0"/>
              <a:t>of the O–H stretch vibrations at the negatively charged electrodes indicates that the addition</a:t>
            </a:r>
          </a:p>
          <a:p>
            <a:r>
              <a:rPr lang="en-US" sz="1600" dirty="0"/>
              <a:t>of electronic charge to the metal–water interface weakens the </a:t>
            </a:r>
            <a:r>
              <a:rPr lang="en-US" sz="1600" dirty="0" err="1"/>
              <a:t>intramolecular</a:t>
            </a:r>
            <a:r>
              <a:rPr lang="en-US" sz="1600" dirty="0"/>
              <a:t> bonds.</a:t>
            </a:r>
          </a:p>
          <a:p>
            <a:endParaRPr lang="en-US" dirty="0"/>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Schnur2009: Properties of metal–water interfaces studied from</a:t>
            </a:r>
          </a:p>
          <a:p>
            <a:r>
              <a:rPr lang="en-US" sz="2400" dirty="0"/>
              <a:t>ﬁrst principles</a:t>
            </a:r>
            <a:endParaRPr lang="en-US" dirty="0"/>
          </a:p>
        </p:txBody>
      </p:sp>
    </p:spTree>
    <p:extLst>
      <p:ext uri="{BB962C8B-B14F-4D97-AF65-F5344CB8AC3E}">
        <p14:creationId xmlns:p14="http://schemas.microsoft.com/office/powerpoint/2010/main" val="223363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47960"/>
            <a:ext cx="8305800" cy="1477328"/>
          </a:xfrm>
          <a:prstGeom prst="rect">
            <a:avLst/>
          </a:prstGeom>
          <a:noFill/>
        </p:spPr>
        <p:txBody>
          <a:bodyPr wrap="square" rtlCol="0">
            <a:spAutoFit/>
          </a:bodyPr>
          <a:lstStyle/>
          <a:p>
            <a:r>
              <a:rPr lang="en-US" dirty="0"/>
              <a:t>Surface: </a:t>
            </a:r>
          </a:p>
          <a:p>
            <a:r>
              <a:rPr lang="de-DE" dirty="0"/>
              <a:t>Au(111), Ag(111), Pt(111), Pd / Au(111) and Ru(0001) </a:t>
            </a:r>
          </a:p>
          <a:p>
            <a:r>
              <a:rPr lang="en-US" dirty="0"/>
              <a:t>4 layers with </a:t>
            </a:r>
            <a:r>
              <a:rPr lang="en-US" dirty="0" err="1"/>
              <a:t>supercell</a:t>
            </a:r>
            <a:r>
              <a:rPr lang="en-US" dirty="0"/>
              <a:t> √3 x √3R30 (Bilayer of water, 7 layers of 16 Au atoms)</a:t>
            </a:r>
          </a:p>
          <a:p>
            <a:r>
              <a:rPr lang="en-US" dirty="0"/>
              <a:t>Au(511) at T = 140 K and T = 300 K</a:t>
            </a:r>
          </a:p>
          <a:p>
            <a:r>
              <a:rPr lang="en-US" dirty="0"/>
              <a:t>Water layer on stepped Au(511) surface</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a:t>
            </a:r>
          </a:p>
        </p:txBody>
      </p:sp>
      <p:sp>
        <p:nvSpPr>
          <p:cNvPr id="6" name="TextBox 5"/>
          <p:cNvSpPr txBox="1"/>
          <p:nvPr/>
        </p:nvSpPr>
        <p:spPr>
          <a:xfrm>
            <a:off x="152400" y="3505200"/>
            <a:ext cx="8305800" cy="3139321"/>
          </a:xfrm>
          <a:prstGeom prst="rect">
            <a:avLst/>
          </a:prstGeom>
          <a:noFill/>
        </p:spPr>
        <p:txBody>
          <a:bodyPr wrap="square" rtlCol="0">
            <a:spAutoFit/>
          </a:bodyPr>
          <a:lstStyle/>
          <a:p>
            <a:r>
              <a:rPr lang="en-US" dirty="0"/>
              <a:t>Details: DFT – VASP– GGA (PBE) – PW basis set @ 500 </a:t>
            </a:r>
            <a:r>
              <a:rPr lang="en-US" dirty="0" err="1"/>
              <a:t>eV</a:t>
            </a:r>
            <a:endParaRPr lang="en-US" dirty="0"/>
          </a:p>
          <a:p>
            <a:endParaRPr lang="en-US" dirty="0"/>
          </a:p>
          <a:p>
            <a:r>
              <a:rPr lang="en-US" sz="1600" dirty="0"/>
              <a:t>Structure of water at close-packed metal surfaces is rather liquid- than ice-like.</a:t>
            </a:r>
          </a:p>
          <a:p>
            <a:r>
              <a:rPr lang="en-US" sz="1600" dirty="0"/>
              <a:t>For Au(511) the oxygen atoms of the water molecules approximately form a ﬂat layer which is only bound through the oxygen atoms above the step atoms. This picture is conﬁrmed by an analysis of the charge density difference upon water adsorption. Thus the water layer is pinned to the metal step atoms whereas the water molecules above the small (100)-like terrace are not directly bound to the metal substrate. This again leads to a stronger water-water interaction which apparently stabilizes the water network. RPBE functional together with semi-empirical dispersion corrections within a RPBE-D approach the wetting behavior of water on close-packed metal surfaces can be correctly reproduced which is not possible using either PBE, PBE-D or pure RPBE calculations. (See tonigold2012)</a:t>
            </a:r>
            <a:endParaRPr lang="en-US" dirty="0"/>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Gross2014: Water Structures at Metal Electrodes Studied by </a:t>
            </a:r>
            <a:r>
              <a:rPr lang="en-US" sz="2400" dirty="0" err="1"/>
              <a:t>Ab</a:t>
            </a:r>
            <a:r>
              <a:rPr lang="en-US" sz="2400" dirty="0"/>
              <a:t> Initio Molecular Dynamics Simulations</a:t>
            </a:r>
          </a:p>
        </p:txBody>
      </p:sp>
    </p:spTree>
    <p:extLst>
      <p:ext uri="{BB962C8B-B14F-4D97-AF65-F5344CB8AC3E}">
        <p14:creationId xmlns:p14="http://schemas.microsoft.com/office/powerpoint/2010/main" val="58145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47960"/>
            <a:ext cx="8305800" cy="923330"/>
          </a:xfrm>
          <a:prstGeom prst="rect">
            <a:avLst/>
          </a:prstGeom>
          <a:noFill/>
        </p:spPr>
        <p:txBody>
          <a:bodyPr wrap="square" rtlCol="0">
            <a:spAutoFit/>
          </a:bodyPr>
          <a:lstStyle/>
          <a:p>
            <a:r>
              <a:rPr lang="en-US" dirty="0"/>
              <a:t>Surface: </a:t>
            </a:r>
          </a:p>
          <a:p>
            <a:r>
              <a:rPr lang="de-DE" dirty="0"/>
              <a:t>Au(511) Au(100): </a:t>
            </a:r>
            <a:r>
              <a:rPr lang="en-US" dirty="0"/>
              <a:t>15 layers, 4 layers, resp. at T = 140 K and T = 300 K</a:t>
            </a:r>
          </a:p>
          <a:p>
            <a:r>
              <a:rPr lang="en-US" dirty="0"/>
              <a:t>Water layer on stepped Au(511) and flat Au(100) surface</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a:t>
            </a:r>
          </a:p>
        </p:txBody>
      </p:sp>
      <p:sp>
        <p:nvSpPr>
          <p:cNvPr id="6" name="TextBox 5"/>
          <p:cNvSpPr txBox="1"/>
          <p:nvPr/>
        </p:nvSpPr>
        <p:spPr>
          <a:xfrm>
            <a:off x="152400" y="2895600"/>
            <a:ext cx="8305800" cy="4247317"/>
          </a:xfrm>
          <a:prstGeom prst="rect">
            <a:avLst/>
          </a:prstGeom>
          <a:noFill/>
        </p:spPr>
        <p:txBody>
          <a:bodyPr wrap="square" rtlCol="0">
            <a:spAutoFit/>
          </a:bodyPr>
          <a:lstStyle/>
          <a:p>
            <a:r>
              <a:rPr lang="en-US" dirty="0"/>
              <a:t>Details: DFT – VASP– GGA (PBE) – PW basis set @ 400 </a:t>
            </a:r>
            <a:r>
              <a:rPr lang="en-US" dirty="0" err="1"/>
              <a:t>eV</a:t>
            </a:r>
            <a:endParaRPr lang="en-US" dirty="0"/>
          </a:p>
          <a:p>
            <a:endParaRPr lang="en-US" dirty="0"/>
          </a:p>
          <a:p>
            <a:r>
              <a:rPr lang="en-US" dirty="0"/>
              <a:t>On Au(100), the rectangular structure obviously dissolves at 140 K. Instead, a more open hydrogen-bonded network of water molecules evolves with almost all water molecules oriented in a plane perpendicular to the (100) surface. At 300 K which is in fact above the desorption temperature of water monolayers from Au surfaces, the resulting structure becomes even more open, reﬂecting the fact that the adsorbed water layer is not thermodynamically stable at room temperature. </a:t>
            </a:r>
          </a:p>
          <a:p>
            <a:endParaRPr lang="en-US" dirty="0"/>
          </a:p>
          <a:p>
            <a:r>
              <a:rPr lang="en-US" dirty="0"/>
              <a:t>The water molecules at the lower step edge are in an H-down conﬁguration. At the lower step edge of the Au(511) surface, we ﬁnd a much larger water monomer adsorption energy of −0.257 </a:t>
            </a:r>
            <a:r>
              <a:rPr lang="en-US" dirty="0" err="1"/>
              <a:t>eV</a:t>
            </a:r>
            <a:r>
              <a:rPr lang="en-US" dirty="0"/>
              <a:t>. Obviously, the water molecules strongly bound to the step edge atoms pin the water structure and lead to a high thermal stability of the water monolayer on Au(511).</a:t>
            </a:r>
          </a:p>
          <a:p>
            <a:endParaRPr lang="en-US" dirty="0"/>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Lin2012: First-principles study of the water structure on ﬂat and stepped gold surfaces</a:t>
            </a:r>
          </a:p>
        </p:txBody>
      </p:sp>
    </p:spTree>
    <p:extLst>
      <p:ext uri="{BB962C8B-B14F-4D97-AF65-F5344CB8AC3E}">
        <p14:creationId xmlns:p14="http://schemas.microsoft.com/office/powerpoint/2010/main" val="313250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47960"/>
            <a:ext cx="8305800" cy="1200329"/>
          </a:xfrm>
          <a:prstGeom prst="rect">
            <a:avLst/>
          </a:prstGeom>
          <a:noFill/>
        </p:spPr>
        <p:txBody>
          <a:bodyPr wrap="square" rtlCol="0">
            <a:spAutoFit/>
          </a:bodyPr>
          <a:lstStyle/>
          <a:p>
            <a:r>
              <a:rPr lang="en-US" dirty="0"/>
              <a:t>Surface: </a:t>
            </a:r>
          </a:p>
          <a:p>
            <a:r>
              <a:rPr lang="de-DE" dirty="0"/>
              <a:t>Pd(111) and Au(111) </a:t>
            </a:r>
            <a:r>
              <a:rPr lang="en-US" dirty="0"/>
              <a:t>4 layers of 24 </a:t>
            </a:r>
            <a:r>
              <a:rPr lang="en-US" dirty="0" err="1"/>
              <a:t>Pd</a:t>
            </a:r>
            <a:r>
              <a:rPr lang="en-US" dirty="0"/>
              <a:t> (96 in tot) + 80 H</a:t>
            </a:r>
            <a:r>
              <a:rPr lang="en-US" baseline="-25000" dirty="0"/>
              <a:t>2</a:t>
            </a:r>
            <a:r>
              <a:rPr lang="en-US" dirty="0"/>
              <a:t>O. Focused on rather Pd.</a:t>
            </a:r>
          </a:p>
          <a:p>
            <a:r>
              <a:rPr lang="en-US" dirty="0"/>
              <a:t>Two different water sampling. 16 </a:t>
            </a:r>
            <a:r>
              <a:rPr lang="en-US" dirty="0" err="1"/>
              <a:t>wat</a:t>
            </a:r>
            <a:r>
              <a:rPr lang="en-US" dirty="0"/>
              <a:t> at each side of slabs, 80 </a:t>
            </a:r>
            <a:r>
              <a:rPr lang="en-US" dirty="0" err="1"/>
              <a:t>wat</a:t>
            </a:r>
            <a:r>
              <a:rPr lang="en-US" dirty="0"/>
              <a:t> btw two slabs </a:t>
            </a:r>
          </a:p>
          <a:p>
            <a:r>
              <a:rPr lang="en-US" dirty="0" err="1"/>
              <a:t>Pd</a:t>
            </a:r>
            <a:r>
              <a:rPr lang="en-US" dirty="0"/>
              <a:t>: 9.715 x 16.826 x 26.968 Å</a:t>
            </a:r>
            <a:r>
              <a:rPr lang="en-US" baseline="30000" dirty="0"/>
              <a:t>3 </a:t>
            </a:r>
            <a:r>
              <a:rPr lang="en-US" dirty="0"/>
              <a:t>/ Au: 9.754 x 9.373 x 27.3008 Å</a:t>
            </a:r>
            <a:r>
              <a:rPr lang="en-US" baseline="30000" dirty="0"/>
              <a:t>3</a:t>
            </a:r>
            <a:r>
              <a:rPr lang="en-US" dirty="0"/>
              <a:t>(Table1)</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 !!!</a:t>
            </a:r>
          </a:p>
        </p:txBody>
      </p:sp>
      <p:sp>
        <p:nvSpPr>
          <p:cNvPr id="6" name="TextBox 5"/>
          <p:cNvSpPr txBox="1"/>
          <p:nvPr/>
        </p:nvSpPr>
        <p:spPr>
          <a:xfrm>
            <a:off x="152400" y="3012281"/>
            <a:ext cx="8305800" cy="3631763"/>
          </a:xfrm>
          <a:prstGeom prst="rect">
            <a:avLst/>
          </a:prstGeom>
          <a:noFill/>
        </p:spPr>
        <p:txBody>
          <a:bodyPr wrap="square" rtlCol="0">
            <a:spAutoFit/>
          </a:bodyPr>
          <a:lstStyle/>
          <a:p>
            <a:r>
              <a:rPr lang="en-US" dirty="0"/>
              <a:t>Details: DFT – VASP– GGA (PBE) – PW basis set @ 400 </a:t>
            </a:r>
            <a:r>
              <a:rPr lang="en-US" dirty="0" err="1"/>
              <a:t>eV</a:t>
            </a:r>
            <a:r>
              <a:rPr lang="en-US" dirty="0"/>
              <a:t>. Two </a:t>
            </a:r>
            <a:r>
              <a:rPr lang="en-US" dirty="0" err="1"/>
              <a:t>vdW</a:t>
            </a:r>
            <a:r>
              <a:rPr lang="en-US" dirty="0"/>
              <a:t> treatment. Charged surface.</a:t>
            </a:r>
          </a:p>
          <a:p>
            <a:endParaRPr lang="en-US" dirty="0"/>
          </a:p>
          <a:p>
            <a:r>
              <a:rPr lang="en-US" sz="1600" dirty="0"/>
              <a:t>Structure of water at the interface of these two metals is very different. </a:t>
            </a:r>
          </a:p>
          <a:p>
            <a:r>
              <a:rPr lang="en-US" sz="1600" dirty="0"/>
              <a:t>Pd111:  on average, water molecules from this interface (bottom) are further away from the metal than the molecules on the other interface (top). </a:t>
            </a:r>
          </a:p>
          <a:p>
            <a:r>
              <a:rPr lang="en-US" sz="1600" dirty="0"/>
              <a:t>Contrary to what has been claimed using classical potentials, the order of water at the interface strongly depends on the metal under consideration and is not always hydrophobic. </a:t>
            </a:r>
          </a:p>
          <a:p>
            <a:r>
              <a:rPr lang="en-US" sz="1600" dirty="0"/>
              <a:t>For the system with a positive net charge, we observe the formation of the double peak in both interfaces, similar to the previously described ordered domain. On the other hand, when the system has a negative net charge, the number of molecules at both interfaces with down orientations increases, and the disordered domain is formed at the two interfaces. For Au, we do not observe the formation of domains, which is related to the lack of charge transfer at the interface. </a:t>
            </a:r>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Pedroza2015: Local order of liquid water at metallic electrode surfaces</a:t>
            </a:r>
          </a:p>
        </p:txBody>
      </p:sp>
    </p:spTree>
    <p:extLst>
      <p:ext uri="{BB962C8B-B14F-4D97-AF65-F5344CB8AC3E}">
        <p14:creationId xmlns:p14="http://schemas.microsoft.com/office/powerpoint/2010/main" val="293598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 !!!</a:t>
            </a:r>
          </a:p>
        </p:txBody>
      </p:sp>
      <p:sp>
        <p:nvSpPr>
          <p:cNvPr id="6" name="TextBox 5"/>
          <p:cNvSpPr txBox="1"/>
          <p:nvPr/>
        </p:nvSpPr>
        <p:spPr>
          <a:xfrm>
            <a:off x="152400" y="3124200"/>
            <a:ext cx="8305800" cy="3139321"/>
          </a:xfrm>
          <a:prstGeom prst="rect">
            <a:avLst/>
          </a:prstGeom>
          <a:noFill/>
        </p:spPr>
        <p:txBody>
          <a:bodyPr wrap="square" rtlCol="0">
            <a:spAutoFit/>
          </a:bodyPr>
          <a:lstStyle/>
          <a:p>
            <a:r>
              <a:rPr lang="en-US" dirty="0"/>
              <a:t>Details: DFT – CP2K/QS – GPW - GGA (PBE) – GTH </a:t>
            </a:r>
            <a:r>
              <a:rPr lang="en-US" dirty="0" err="1"/>
              <a:t>pp</a:t>
            </a:r>
            <a:r>
              <a:rPr lang="en-US" dirty="0"/>
              <a:t> - DZVP – PW@400 </a:t>
            </a:r>
            <a:r>
              <a:rPr lang="en-US" dirty="0" err="1"/>
              <a:t>Ry</a:t>
            </a:r>
            <a:r>
              <a:rPr lang="en-US" dirty="0"/>
              <a:t> – vdWD3</a:t>
            </a:r>
          </a:p>
          <a:p>
            <a:endParaRPr lang="en-US" dirty="0"/>
          </a:p>
          <a:p>
            <a:r>
              <a:rPr lang="en-US" dirty="0"/>
              <a:t> Three water populations with different conﬁgurations, </a:t>
            </a:r>
            <a:r>
              <a:rPr lang="en-US" dirty="0" err="1"/>
              <a:t>watA</a:t>
            </a:r>
            <a:r>
              <a:rPr lang="en-US" dirty="0"/>
              <a:t>, </a:t>
            </a:r>
            <a:r>
              <a:rPr lang="en-US" dirty="0" err="1"/>
              <a:t>watB</a:t>
            </a:r>
            <a:r>
              <a:rPr lang="en-US" dirty="0"/>
              <a:t>-up and </a:t>
            </a:r>
            <a:r>
              <a:rPr lang="en-US" dirty="0" err="1"/>
              <a:t>watB</a:t>
            </a:r>
            <a:r>
              <a:rPr lang="en-US" dirty="0"/>
              <a:t>-down, were </a:t>
            </a:r>
            <a:r>
              <a:rPr lang="en-US" dirty="0" err="1"/>
              <a:t>identi</a:t>
            </a:r>
            <a:r>
              <a:rPr lang="en-US" dirty="0"/>
              <a:t> ﬁ </a:t>
            </a:r>
            <a:r>
              <a:rPr lang="en-US" dirty="0" err="1"/>
              <a:t>ed</a:t>
            </a:r>
            <a:r>
              <a:rPr lang="en-US" dirty="0"/>
              <a:t> within the interfacial water layer. </a:t>
            </a:r>
            <a:r>
              <a:rPr lang="en-US" dirty="0" err="1"/>
              <a:t>WatA</a:t>
            </a:r>
            <a:r>
              <a:rPr lang="en-US" dirty="0"/>
              <a:t> adsorbs on the metal surface via O atom with its H atoms pointing away from the surface. The adjacent </a:t>
            </a:r>
            <a:r>
              <a:rPr lang="en-US" dirty="0" err="1"/>
              <a:t>watB</a:t>
            </a:r>
            <a:r>
              <a:rPr lang="en-US" dirty="0"/>
              <a:t>-up and</a:t>
            </a:r>
          </a:p>
          <a:p>
            <a:r>
              <a:rPr lang="en-US" dirty="0" err="1"/>
              <a:t>watB</a:t>
            </a:r>
            <a:r>
              <a:rPr lang="en-US" dirty="0"/>
              <a:t>-down have one O–H bond parallel to the metal surface, and the other O–H bond points to the liquid water and the metal surface, respectively.</a:t>
            </a:r>
          </a:p>
          <a:p>
            <a:r>
              <a:rPr lang="en-US" dirty="0"/>
              <a:t>There are clear structural differences between two relatively inert surfaces, namely, Au(111) and Ag(111), and two more reactive surfaces, namely, </a:t>
            </a:r>
            <a:r>
              <a:rPr lang="en-US" dirty="0" err="1"/>
              <a:t>Pt</a:t>
            </a:r>
            <a:r>
              <a:rPr lang="en-US" dirty="0"/>
              <a:t>(111) and </a:t>
            </a:r>
            <a:r>
              <a:rPr lang="en-US" dirty="0" err="1"/>
              <a:t>Pd</a:t>
            </a:r>
            <a:r>
              <a:rPr lang="en-US" dirty="0"/>
              <a:t>(111). </a:t>
            </a:r>
            <a:r>
              <a:rPr lang="en-US" dirty="0" err="1"/>
              <a:t>Pt</a:t>
            </a:r>
            <a:r>
              <a:rPr lang="en-US" dirty="0"/>
              <a:t>(111) and </a:t>
            </a:r>
            <a:r>
              <a:rPr lang="en-US" dirty="0" err="1"/>
              <a:t>Pd</a:t>
            </a:r>
            <a:r>
              <a:rPr lang="en-US" dirty="0"/>
              <a:t>(111) show a higher affinity for </a:t>
            </a:r>
            <a:r>
              <a:rPr lang="en-US" dirty="0" err="1"/>
              <a:t>watA</a:t>
            </a:r>
            <a:r>
              <a:rPr lang="en-US" dirty="0"/>
              <a:t> and </a:t>
            </a:r>
            <a:r>
              <a:rPr lang="en-US" dirty="0" err="1"/>
              <a:t>watB</a:t>
            </a:r>
            <a:r>
              <a:rPr lang="en-US" dirty="0"/>
              <a:t>-down than Au(111) and Ag(111).</a:t>
            </a:r>
          </a:p>
        </p:txBody>
      </p:sp>
      <p:sp>
        <p:nvSpPr>
          <p:cNvPr id="7" name="TextBox 6"/>
          <p:cNvSpPr txBox="1"/>
          <p:nvPr/>
        </p:nvSpPr>
        <p:spPr>
          <a:xfrm>
            <a:off x="152400" y="174132"/>
            <a:ext cx="8305800" cy="1200329"/>
          </a:xfrm>
          <a:prstGeom prst="rect">
            <a:avLst/>
          </a:prstGeom>
          <a:noFill/>
        </p:spPr>
        <p:txBody>
          <a:bodyPr wrap="square" rtlCol="0">
            <a:spAutoFit/>
          </a:bodyPr>
          <a:lstStyle/>
          <a:p>
            <a:r>
              <a:rPr lang="en-US" sz="2400" dirty="0"/>
              <a:t>Le2017: The structure of metal-water interface at the potential of zero charge </a:t>
            </a:r>
            <a:r>
              <a:rPr lang="en-US" sz="2400" dirty="0" err="1"/>
              <a:t>fromdensity</a:t>
            </a:r>
            <a:r>
              <a:rPr lang="en-US" sz="2400" dirty="0"/>
              <a:t> functional theory-based molecular dynamics</a:t>
            </a:r>
          </a:p>
        </p:txBody>
      </p:sp>
      <p:sp>
        <p:nvSpPr>
          <p:cNvPr id="8" name="TextBox 7"/>
          <p:cNvSpPr txBox="1"/>
          <p:nvPr/>
        </p:nvSpPr>
        <p:spPr>
          <a:xfrm>
            <a:off x="152400" y="1847960"/>
            <a:ext cx="8305800" cy="923330"/>
          </a:xfrm>
          <a:prstGeom prst="rect">
            <a:avLst/>
          </a:prstGeom>
          <a:noFill/>
        </p:spPr>
        <p:txBody>
          <a:bodyPr wrap="square" rtlCol="0">
            <a:spAutoFit/>
          </a:bodyPr>
          <a:lstStyle/>
          <a:p>
            <a:r>
              <a:rPr lang="en-US" dirty="0"/>
              <a:t>Surface: </a:t>
            </a:r>
          </a:p>
          <a:p>
            <a:r>
              <a:rPr lang="en-US" dirty="0" err="1"/>
              <a:t>Pt</a:t>
            </a:r>
            <a:r>
              <a:rPr lang="en-US" dirty="0"/>
              <a:t>-Ag-</a:t>
            </a:r>
            <a:r>
              <a:rPr lang="en-US" dirty="0" err="1"/>
              <a:t>Pd</a:t>
            </a:r>
            <a:r>
              <a:rPr lang="en-US" dirty="0"/>
              <a:t> and Au(111)–water interfaces @330K. </a:t>
            </a:r>
            <a:r>
              <a:rPr lang="pt-BR" dirty="0"/>
              <a:t>144 Au + 151 H</a:t>
            </a:r>
            <a:r>
              <a:rPr lang="pt-BR" baseline="-25000" dirty="0"/>
              <a:t>2</a:t>
            </a:r>
            <a:r>
              <a:rPr lang="pt-BR" dirty="0"/>
              <a:t>O molecules, </a:t>
            </a:r>
            <a:r>
              <a:rPr lang="en-US" dirty="0"/>
              <a:t>17.607×17.607×28.188 Å</a:t>
            </a:r>
            <a:r>
              <a:rPr lang="en-US" baseline="30000" dirty="0"/>
              <a:t>3</a:t>
            </a:r>
            <a:r>
              <a:rPr lang="en-US" dirty="0"/>
              <a:t> for Au.</a:t>
            </a:r>
          </a:p>
        </p:txBody>
      </p:sp>
    </p:spTree>
    <p:extLst>
      <p:ext uri="{BB962C8B-B14F-4D97-AF65-F5344CB8AC3E}">
        <p14:creationId xmlns:p14="http://schemas.microsoft.com/office/powerpoint/2010/main" val="287020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847960"/>
            <a:ext cx="8305800" cy="1200329"/>
          </a:xfrm>
          <a:prstGeom prst="rect">
            <a:avLst/>
          </a:prstGeom>
          <a:noFill/>
        </p:spPr>
        <p:txBody>
          <a:bodyPr wrap="square" rtlCol="0">
            <a:spAutoFit/>
          </a:bodyPr>
          <a:lstStyle/>
          <a:p>
            <a:r>
              <a:rPr lang="en-US" dirty="0"/>
              <a:t>Surface: </a:t>
            </a:r>
          </a:p>
          <a:p>
            <a:r>
              <a:rPr lang="en-US" dirty="0" err="1"/>
              <a:t>Pt</a:t>
            </a:r>
            <a:r>
              <a:rPr lang="en-US" dirty="0"/>
              <a:t>(111)– and Au(111)–water interfaces.</a:t>
            </a:r>
            <a:r>
              <a:rPr lang="de-DE" dirty="0"/>
              <a:t> </a:t>
            </a:r>
            <a:r>
              <a:rPr lang="en-US" dirty="0"/>
              <a:t>The interface models contain 144 </a:t>
            </a:r>
            <a:r>
              <a:rPr lang="en-US" dirty="0" err="1"/>
              <a:t>Pt</a:t>
            </a:r>
            <a:r>
              <a:rPr lang="en-US" dirty="0"/>
              <a:t> or Au atoms and 151 H</a:t>
            </a:r>
            <a:r>
              <a:rPr lang="en-US" baseline="-25000" dirty="0"/>
              <a:t>2</a:t>
            </a:r>
            <a:r>
              <a:rPr lang="en-US" dirty="0"/>
              <a:t>O molecules in total. </a:t>
            </a:r>
          </a:p>
          <a:p>
            <a:r>
              <a:rPr lang="en-US" dirty="0"/>
              <a:t>16.869 × 16.869 × 27.887 Å</a:t>
            </a:r>
            <a:r>
              <a:rPr lang="en-US" baseline="30000" dirty="0"/>
              <a:t>3</a:t>
            </a:r>
            <a:r>
              <a:rPr lang="en-US" dirty="0"/>
              <a:t> and 17.607 × 17.607 × 28.188 Å</a:t>
            </a:r>
            <a:r>
              <a:rPr lang="en-US" baseline="30000" dirty="0"/>
              <a:t>3</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a:t>
            </a:r>
          </a:p>
        </p:txBody>
      </p:sp>
      <p:sp>
        <p:nvSpPr>
          <p:cNvPr id="6" name="TextBox 5"/>
          <p:cNvSpPr txBox="1"/>
          <p:nvPr/>
        </p:nvSpPr>
        <p:spPr>
          <a:xfrm>
            <a:off x="152400" y="3124200"/>
            <a:ext cx="8305800" cy="3108543"/>
          </a:xfrm>
          <a:prstGeom prst="rect">
            <a:avLst/>
          </a:prstGeom>
          <a:noFill/>
        </p:spPr>
        <p:txBody>
          <a:bodyPr wrap="square" rtlCol="0">
            <a:spAutoFit/>
          </a:bodyPr>
          <a:lstStyle/>
          <a:p>
            <a:r>
              <a:rPr lang="en-US" dirty="0"/>
              <a:t>Details: DFT – CP2K/QS – GPW - GGA (PBE) – GTH </a:t>
            </a:r>
            <a:r>
              <a:rPr lang="en-US" dirty="0" err="1"/>
              <a:t>pp</a:t>
            </a:r>
            <a:r>
              <a:rPr lang="en-US" dirty="0"/>
              <a:t> - DZVP – PW@400 </a:t>
            </a:r>
            <a:r>
              <a:rPr lang="en-US" dirty="0" err="1"/>
              <a:t>Ry</a:t>
            </a:r>
            <a:r>
              <a:rPr lang="en-US" dirty="0"/>
              <a:t> – vdWD3</a:t>
            </a:r>
          </a:p>
          <a:p>
            <a:endParaRPr lang="en-US" dirty="0"/>
          </a:p>
          <a:p>
            <a:r>
              <a:rPr lang="en-US" sz="1600" dirty="0"/>
              <a:t>The </a:t>
            </a:r>
            <a:r>
              <a:rPr lang="en-US" sz="1600" dirty="0" err="1"/>
              <a:t>Pt</a:t>
            </a:r>
            <a:r>
              <a:rPr lang="en-US" sz="1600" dirty="0"/>
              <a:t>(111) and Au(111)-water interfaces were </a:t>
            </a:r>
            <a:r>
              <a:rPr lang="en-US" sz="1600" dirty="0" err="1"/>
              <a:t>modelled</a:t>
            </a:r>
            <a:r>
              <a:rPr lang="en-US" sz="1600" dirty="0"/>
              <a:t> by fully ﬁlling the vacuum space in the metal surface models with water, and the density of the bulk region is set ∼1 g/</a:t>
            </a:r>
            <a:r>
              <a:rPr lang="en-US" sz="1600" dirty="0" err="1"/>
              <a:t>mL.</a:t>
            </a:r>
            <a:r>
              <a:rPr lang="en-US" sz="1600" dirty="0"/>
              <a:t> The initial conﬁgurations of the surface water were computationally </a:t>
            </a:r>
            <a:r>
              <a:rPr lang="en-US" sz="1600" dirty="0" err="1"/>
              <a:t>optimised</a:t>
            </a:r>
            <a:r>
              <a:rPr lang="en-US" sz="1600" dirty="0"/>
              <a:t> to be H-down ice-like bilayer with 2/3 coverage. The rest of the water molecules were pre-equilibrated with classical molecular dynamics (MD) simulations for ∼100 ps. The conditions of these metal-water interfaces correspond to the potentials of zero charge (PZC). </a:t>
            </a:r>
            <a:r>
              <a:rPr lang="en-US" sz="1600" dirty="0" err="1"/>
              <a:t>watA</a:t>
            </a:r>
            <a:r>
              <a:rPr lang="en-US" sz="1600" dirty="0"/>
              <a:t>, </a:t>
            </a:r>
            <a:r>
              <a:rPr lang="en-US" sz="1600" dirty="0" err="1"/>
              <a:t>watB</a:t>
            </a:r>
            <a:r>
              <a:rPr lang="en-US" sz="1600" dirty="0"/>
              <a:t> and </a:t>
            </a:r>
            <a:r>
              <a:rPr lang="en-US" sz="1600" dirty="0" err="1"/>
              <a:t>watC</a:t>
            </a:r>
            <a:r>
              <a:rPr lang="en-US" sz="1600" dirty="0"/>
              <a:t>, based on their distance to the metal surfaces. Each </a:t>
            </a:r>
            <a:r>
              <a:rPr lang="en-US" sz="1600" dirty="0" err="1"/>
              <a:t>watA</a:t>
            </a:r>
            <a:r>
              <a:rPr lang="en-US" sz="1600" dirty="0"/>
              <a:t> molecule donates 0.05 e</a:t>
            </a:r>
            <a:r>
              <a:rPr lang="en-US" sz="1600" baseline="30000" dirty="0"/>
              <a:t>-</a:t>
            </a:r>
            <a:r>
              <a:rPr lang="en-US" sz="1600" dirty="0"/>
              <a:t> to Au(111) at the PZC. The closest to the surfaces are the </a:t>
            </a:r>
            <a:r>
              <a:rPr lang="en-US" sz="1600" dirty="0" err="1"/>
              <a:t>watA</a:t>
            </a:r>
            <a:r>
              <a:rPr lang="en-US" sz="1600" dirty="0"/>
              <a:t> molecules, mainly sitting on the top site of the metal surfaces (</a:t>
            </a:r>
            <a:r>
              <a:rPr lang="en-US" sz="1600" dirty="0" err="1"/>
              <a:t>Pt</a:t>
            </a:r>
            <a:r>
              <a:rPr lang="en-US" sz="1600" dirty="0"/>
              <a:t> and Au); they are chemisorbed on the surfaces via their oxygen atoms with dipoles (water bisector) pointing outwards, resulting in a partial electron transfer from </a:t>
            </a:r>
            <a:r>
              <a:rPr lang="en-US" sz="1600" dirty="0" err="1"/>
              <a:t>watA</a:t>
            </a:r>
            <a:r>
              <a:rPr lang="en-US" sz="1600" dirty="0"/>
              <a:t> to the metal surfaces. </a:t>
            </a:r>
          </a:p>
        </p:txBody>
      </p:sp>
      <p:sp>
        <p:nvSpPr>
          <p:cNvPr id="7" name="TextBox 6"/>
          <p:cNvSpPr txBox="1"/>
          <p:nvPr/>
        </p:nvSpPr>
        <p:spPr>
          <a:xfrm>
            <a:off x="152400" y="174132"/>
            <a:ext cx="8305800" cy="1200329"/>
          </a:xfrm>
          <a:prstGeom prst="rect">
            <a:avLst/>
          </a:prstGeom>
          <a:noFill/>
        </p:spPr>
        <p:txBody>
          <a:bodyPr wrap="square" rtlCol="0">
            <a:spAutoFit/>
          </a:bodyPr>
          <a:lstStyle/>
          <a:p>
            <a:r>
              <a:rPr lang="en-US" sz="2400" dirty="0"/>
              <a:t>Le2018: Theoretical insight into the vibrational spectra of metal–water interfaces from density functional theory based molecular dynamics</a:t>
            </a:r>
          </a:p>
        </p:txBody>
      </p:sp>
    </p:spTree>
    <p:extLst>
      <p:ext uri="{BB962C8B-B14F-4D97-AF65-F5344CB8AC3E}">
        <p14:creationId xmlns:p14="http://schemas.microsoft.com/office/powerpoint/2010/main" val="213806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752600"/>
            <a:ext cx="8305800" cy="1415772"/>
          </a:xfrm>
          <a:prstGeom prst="rect">
            <a:avLst/>
          </a:prstGeom>
          <a:noFill/>
        </p:spPr>
        <p:txBody>
          <a:bodyPr wrap="square" rtlCol="0">
            <a:spAutoFit/>
          </a:bodyPr>
          <a:lstStyle/>
          <a:p>
            <a:r>
              <a:rPr lang="en-US" dirty="0"/>
              <a:t>Surface: </a:t>
            </a:r>
          </a:p>
          <a:p>
            <a:r>
              <a:rPr lang="en-US" dirty="0"/>
              <a:t>Au(111)–water interfaces @ 330K with and without inclusion of dispersion correction.</a:t>
            </a:r>
            <a:r>
              <a:rPr lang="de-DE" dirty="0"/>
              <a:t> 7 layers thick, 12 Au per layer. + 60 H</a:t>
            </a:r>
            <a:r>
              <a:rPr lang="de-DE" baseline="-25000" dirty="0"/>
              <a:t>2</a:t>
            </a:r>
            <a:r>
              <a:rPr lang="de-DE" dirty="0"/>
              <a:t>O. </a:t>
            </a:r>
            <a:r>
              <a:rPr lang="en-US" dirty="0"/>
              <a:t>Water layer was equilibrated by classical force ﬁeld. </a:t>
            </a:r>
            <a:r>
              <a:rPr lang="en-US" sz="1400" dirty="0"/>
              <a:t>“It would be interesting to see how the recent DFT-D3 and TS methods describe the adsorption structure of water on a gold surface.”</a:t>
            </a:r>
            <a:endParaRPr lang="en-US" baseline="30000" dirty="0"/>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 !!!</a:t>
            </a:r>
          </a:p>
        </p:txBody>
      </p:sp>
      <p:sp>
        <p:nvSpPr>
          <p:cNvPr id="6" name="TextBox 5"/>
          <p:cNvSpPr txBox="1"/>
          <p:nvPr/>
        </p:nvSpPr>
        <p:spPr>
          <a:xfrm>
            <a:off x="152400" y="3124200"/>
            <a:ext cx="8305800" cy="3693319"/>
          </a:xfrm>
          <a:prstGeom prst="rect">
            <a:avLst/>
          </a:prstGeom>
          <a:noFill/>
        </p:spPr>
        <p:txBody>
          <a:bodyPr wrap="square" rtlCol="0">
            <a:spAutoFit/>
          </a:bodyPr>
          <a:lstStyle/>
          <a:p>
            <a:r>
              <a:rPr lang="en-US" dirty="0"/>
              <a:t>Details: DFT – VASP - GGA (PBE), PBE-D2, optB86b-vdW – PW@300 </a:t>
            </a:r>
            <a:r>
              <a:rPr lang="en-US" dirty="0" err="1"/>
              <a:t>eV</a:t>
            </a:r>
            <a:r>
              <a:rPr lang="en-US" dirty="0"/>
              <a:t> or 500 </a:t>
            </a:r>
            <a:r>
              <a:rPr lang="en-US" dirty="0" err="1"/>
              <a:t>eV</a:t>
            </a:r>
            <a:r>
              <a:rPr lang="en-US" dirty="0"/>
              <a:t> </a:t>
            </a:r>
          </a:p>
          <a:p>
            <a:endParaRPr lang="en-US" dirty="0"/>
          </a:p>
          <a:p>
            <a:r>
              <a:rPr lang="en-US" dirty="0"/>
              <a:t>When the dispersion corrections are included the Au-H</a:t>
            </a:r>
            <a:r>
              <a:rPr lang="en-US" baseline="-25000" dirty="0"/>
              <a:t>2</a:t>
            </a:r>
            <a:r>
              <a:rPr lang="en-US" dirty="0"/>
              <a:t>O interaction is stronger.  Closest to the surface, H</a:t>
            </a:r>
            <a:r>
              <a:rPr lang="en-US" baseline="-25000" dirty="0"/>
              <a:t>2</a:t>
            </a:r>
            <a:r>
              <a:rPr lang="en-US" dirty="0"/>
              <a:t>O is adsorbed O-down, whereas further away it is oriented with one OH bond pointing to the surface and the molecular plane parallel to the normal direction. For the optB86b-vdW functional a third orientation is found where one H atom points into the bulk water layer and the second OH bond is oriented parallel to the metal surface. As for the water density in the ﬁrst adsorption layer we ﬁnd a very small increase of roughly 8%. From the analysis of vibrational spectra a weakening of the H-bond network is observed upon the inclusion of the Au(111) slab,</a:t>
            </a:r>
          </a:p>
          <a:p>
            <a:r>
              <a:rPr lang="en-US" dirty="0"/>
              <a:t>however, no disruption of H-bonds is observed. While the PBE and PBE-D2 spectra are very similar, the optB86b-vdW spectrum shows that the H-bonds are even more weakened.</a:t>
            </a:r>
          </a:p>
        </p:txBody>
      </p:sp>
      <p:sp>
        <p:nvSpPr>
          <p:cNvPr id="7" name="TextBox 6"/>
          <p:cNvSpPr txBox="1"/>
          <p:nvPr/>
        </p:nvSpPr>
        <p:spPr>
          <a:xfrm>
            <a:off x="152400" y="174132"/>
            <a:ext cx="8305800" cy="830997"/>
          </a:xfrm>
          <a:prstGeom prst="rect">
            <a:avLst/>
          </a:prstGeom>
          <a:noFill/>
        </p:spPr>
        <p:txBody>
          <a:bodyPr wrap="square" rtlCol="0">
            <a:spAutoFit/>
          </a:bodyPr>
          <a:lstStyle/>
          <a:p>
            <a:r>
              <a:rPr lang="en-US" sz="2400" dirty="0"/>
              <a:t>Nadler2012: Effect of dispersion correction on the Au(111)-H</a:t>
            </a:r>
            <a:r>
              <a:rPr lang="en-US" sz="2400" baseline="-25000" dirty="0"/>
              <a:t>2</a:t>
            </a:r>
            <a:r>
              <a:rPr lang="en-US" sz="2400" dirty="0"/>
              <a:t>O interface: A ﬁrst-principles study</a:t>
            </a:r>
          </a:p>
        </p:txBody>
      </p:sp>
    </p:spTree>
    <p:extLst>
      <p:ext uri="{BB962C8B-B14F-4D97-AF65-F5344CB8AC3E}">
        <p14:creationId xmlns:p14="http://schemas.microsoft.com/office/powerpoint/2010/main" val="292945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752600"/>
            <a:ext cx="8305800" cy="923330"/>
          </a:xfrm>
          <a:prstGeom prst="rect">
            <a:avLst/>
          </a:prstGeom>
          <a:noFill/>
        </p:spPr>
        <p:txBody>
          <a:bodyPr wrap="square" rtlCol="0">
            <a:spAutoFit/>
          </a:bodyPr>
          <a:lstStyle/>
          <a:p>
            <a:r>
              <a:rPr lang="en-US" dirty="0"/>
              <a:t>Surface: </a:t>
            </a:r>
          </a:p>
          <a:p>
            <a:r>
              <a:rPr lang="en-US" dirty="0"/>
              <a:t>Au(111)–water interfaces @ 400K. </a:t>
            </a:r>
            <a:r>
              <a:rPr lang="nn-NO" dirty="0"/>
              <a:t>1.5239 nm x 1.4663 nm, </a:t>
            </a:r>
            <a:r>
              <a:rPr lang="en-US" dirty="0"/>
              <a:t>4 atomic layers with 3√3.5 surface. 104 H</a:t>
            </a:r>
            <a:r>
              <a:rPr lang="en-US" baseline="-25000" dirty="0"/>
              <a:t>2</a:t>
            </a:r>
            <a:r>
              <a:rPr lang="en-US" dirty="0"/>
              <a:t>O</a:t>
            </a:r>
          </a:p>
        </p:txBody>
      </p:sp>
      <p:sp>
        <p:nvSpPr>
          <p:cNvPr id="5" name="TextBox 4"/>
          <p:cNvSpPr txBox="1"/>
          <p:nvPr/>
        </p:nvSpPr>
        <p:spPr>
          <a:xfrm>
            <a:off x="152400" y="1230868"/>
            <a:ext cx="8305800" cy="369332"/>
          </a:xfrm>
          <a:prstGeom prst="rect">
            <a:avLst/>
          </a:prstGeom>
          <a:noFill/>
        </p:spPr>
        <p:txBody>
          <a:bodyPr wrap="square" rtlCol="0">
            <a:spAutoFit/>
          </a:bodyPr>
          <a:lstStyle/>
          <a:p>
            <a:r>
              <a:rPr lang="en-US" dirty="0"/>
              <a:t>Kind: </a:t>
            </a:r>
            <a:r>
              <a:rPr lang="en-US" dirty="0" err="1"/>
              <a:t>Comput</a:t>
            </a:r>
            <a:r>
              <a:rPr lang="en-US" dirty="0"/>
              <a:t>. !!!</a:t>
            </a:r>
          </a:p>
        </p:txBody>
      </p:sp>
      <p:sp>
        <p:nvSpPr>
          <p:cNvPr id="6" name="TextBox 5"/>
          <p:cNvSpPr txBox="1"/>
          <p:nvPr/>
        </p:nvSpPr>
        <p:spPr>
          <a:xfrm>
            <a:off x="152400" y="3124200"/>
            <a:ext cx="8305800" cy="3416320"/>
          </a:xfrm>
          <a:prstGeom prst="rect">
            <a:avLst/>
          </a:prstGeom>
          <a:noFill/>
        </p:spPr>
        <p:txBody>
          <a:bodyPr wrap="square" rtlCol="0">
            <a:spAutoFit/>
          </a:bodyPr>
          <a:lstStyle/>
          <a:p>
            <a:r>
              <a:rPr lang="en-US" dirty="0"/>
              <a:t>Details: DFT – CPMD in QE - GGA (PBE), DFT-D – PW@25 </a:t>
            </a:r>
            <a:r>
              <a:rPr lang="en-US" dirty="0" err="1"/>
              <a:t>Ry</a:t>
            </a:r>
            <a:endParaRPr lang="en-US" dirty="0"/>
          </a:p>
          <a:p>
            <a:endParaRPr lang="en-US" dirty="0"/>
          </a:p>
          <a:p>
            <a:r>
              <a:rPr lang="en-US" dirty="0"/>
              <a:t>Gold fails to ﬁt theoretical trends, being supposed to behave as a hydrophobic substrate, in terms of interaction energy. On the other hand, most recently, experiments have evidenced that a clean Au(111) surface at room temperature is</a:t>
            </a:r>
          </a:p>
          <a:p>
            <a:r>
              <a:rPr lang="en-US" u="sng" dirty="0"/>
              <a:t>hydrophilic</a:t>
            </a:r>
            <a:r>
              <a:rPr lang="en-US" dirty="0"/>
              <a:t>. (see Stacchiola2009 for contradiction) </a:t>
            </a:r>
          </a:p>
          <a:p>
            <a:r>
              <a:rPr lang="en-US" dirty="0"/>
              <a:t>Interaction of a single water molecule with the Au(111) surface at zero temperature: the molecule prefers to adsorb with its oxygen atom at on-top sites with the molecular plane almost parallel to the surface.</a:t>
            </a:r>
          </a:p>
          <a:p>
            <a:r>
              <a:rPr lang="en-US" dirty="0"/>
              <a:t>The </a:t>
            </a:r>
            <a:r>
              <a:rPr lang="en-US" dirty="0" err="1"/>
              <a:t>hydrophilicity</a:t>
            </a:r>
            <a:r>
              <a:rPr lang="en-US" dirty="0"/>
              <a:t> of a surface is usually related to the ability of a surface to establish hydrogen bonds with water. In the case of Au, it is rather the surface together with its hydration layer that has a hydrophilic character.</a:t>
            </a:r>
          </a:p>
        </p:txBody>
      </p:sp>
      <p:sp>
        <p:nvSpPr>
          <p:cNvPr id="7" name="TextBox 6"/>
          <p:cNvSpPr txBox="1"/>
          <p:nvPr/>
        </p:nvSpPr>
        <p:spPr>
          <a:xfrm>
            <a:off x="152400" y="174132"/>
            <a:ext cx="8305800" cy="461665"/>
          </a:xfrm>
          <a:prstGeom prst="rect">
            <a:avLst/>
          </a:prstGeom>
          <a:noFill/>
        </p:spPr>
        <p:txBody>
          <a:bodyPr wrap="square" rtlCol="0">
            <a:spAutoFit/>
          </a:bodyPr>
          <a:lstStyle/>
          <a:p>
            <a:r>
              <a:rPr lang="en-US" sz="2400" dirty="0"/>
              <a:t>Cicero2011: Anomalous Wetting Layer at the Au(111) Surface</a:t>
            </a:r>
          </a:p>
        </p:txBody>
      </p:sp>
    </p:spTree>
    <p:extLst>
      <p:ext uri="{BB962C8B-B14F-4D97-AF65-F5344CB8AC3E}">
        <p14:creationId xmlns:p14="http://schemas.microsoft.com/office/powerpoint/2010/main" val="3951474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2617</TotalTime>
  <Words>3366</Words>
  <Application>Microsoft Macintosh PowerPoint</Application>
  <PresentationFormat>Affichage à l'écran (4:3)</PresentationFormat>
  <Paragraphs>145</Paragraphs>
  <Slides>14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Quanta</dc:creator>
  <cp:lastModifiedBy>Microsoft Office User</cp:lastModifiedBy>
  <cp:revision>146</cp:revision>
  <dcterms:created xsi:type="dcterms:W3CDTF">2020-03-07T12:28:10Z</dcterms:created>
  <dcterms:modified xsi:type="dcterms:W3CDTF">2020-03-10T14:30:53Z</dcterms:modified>
</cp:coreProperties>
</file>