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66" r:id="rId6"/>
    <p:sldId id="268" r:id="rId7"/>
    <p:sldId id="269" r:id="rId8"/>
    <p:sldId id="270" r:id="rId9"/>
    <p:sldId id="271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50B63-EF36-42EC-8907-4236D3D6E858}" v="9" dt="2020-11-04T09:22:5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ULLAH GÜNDOĞDU" userId="f16ae27cf7920b17" providerId="LiveId" clId="{45650B63-EF36-42EC-8907-4236D3D6E858}"/>
    <pc:docChg chg="undo custSel delSld modSld">
      <pc:chgData name="NURULLAH GÜNDOĞDU" userId="f16ae27cf7920b17" providerId="LiveId" clId="{45650B63-EF36-42EC-8907-4236D3D6E858}" dt="2020-11-04T09:22:54.125" v="1289" actId="20577"/>
      <pc:docMkLst>
        <pc:docMk/>
      </pc:docMkLst>
      <pc:sldChg chg="modSp">
        <pc:chgData name="NURULLAH GÜNDOĞDU" userId="f16ae27cf7920b17" providerId="LiveId" clId="{45650B63-EF36-42EC-8907-4236D3D6E858}" dt="2020-10-27T16:14:57.686" v="55" actId="20577"/>
        <pc:sldMkLst>
          <pc:docMk/>
          <pc:sldMk cId="0" sldId="257"/>
        </pc:sldMkLst>
        <pc:spChg chg="mod">
          <ac:chgData name="NURULLAH GÜNDOĞDU" userId="f16ae27cf7920b17" providerId="LiveId" clId="{45650B63-EF36-42EC-8907-4236D3D6E858}" dt="2020-10-27T16:14:57.686" v="55" actId="20577"/>
          <ac:spMkLst>
            <pc:docMk/>
            <pc:sldMk cId="0" sldId="257"/>
            <ac:spMk id="102" creationId="{00000000-0000-0000-0000-000000000000}"/>
          </ac:spMkLst>
        </pc:spChg>
      </pc:sldChg>
      <pc:sldChg chg="modSp">
        <pc:chgData name="NURULLAH GÜNDOĞDU" userId="f16ae27cf7920b17" providerId="LiveId" clId="{45650B63-EF36-42EC-8907-4236D3D6E858}" dt="2020-11-03T18:34:32.935" v="969" actId="20577"/>
        <pc:sldMkLst>
          <pc:docMk/>
          <pc:sldMk cId="0" sldId="258"/>
        </pc:sldMkLst>
        <pc:spChg chg="mod">
          <ac:chgData name="NURULLAH GÜNDOĞDU" userId="f16ae27cf7920b17" providerId="LiveId" clId="{45650B63-EF36-42EC-8907-4236D3D6E858}" dt="2020-11-03T18:34:32.935" v="969" actId="20577"/>
          <ac:spMkLst>
            <pc:docMk/>
            <pc:sldMk cId="0" sldId="258"/>
            <ac:spMk id="106" creationId="{00000000-0000-0000-0000-000000000000}"/>
          </ac:spMkLst>
        </pc:spChg>
      </pc:sldChg>
      <pc:sldChg chg="addSp modSp">
        <pc:chgData name="NURULLAH GÜNDOĞDU" userId="f16ae27cf7920b17" providerId="LiveId" clId="{45650B63-EF36-42EC-8907-4236D3D6E858}" dt="2020-11-03T19:56:50.134" v="1277" actId="14100"/>
        <pc:sldMkLst>
          <pc:docMk/>
          <pc:sldMk cId="0" sldId="259"/>
        </pc:sldMkLst>
        <pc:picChg chg="add mod">
          <ac:chgData name="NURULLAH GÜNDOĞDU" userId="f16ae27cf7920b17" providerId="LiveId" clId="{45650B63-EF36-42EC-8907-4236D3D6E858}" dt="2020-11-03T19:56:50.134" v="1277" actId="14100"/>
          <ac:picMkLst>
            <pc:docMk/>
            <pc:sldMk cId="0" sldId="259"/>
            <ac:picMk id="7" creationId="{D1CABCA3-4758-4986-BC0A-8B2420285B1F}"/>
          </ac:picMkLst>
        </pc:picChg>
      </pc:sldChg>
      <pc:sldChg chg="modSp">
        <pc:chgData name="NURULLAH GÜNDOĞDU" userId="f16ae27cf7920b17" providerId="LiveId" clId="{45650B63-EF36-42EC-8907-4236D3D6E858}" dt="2020-11-03T18:36:16.214" v="1073" actId="113"/>
        <pc:sldMkLst>
          <pc:docMk/>
          <pc:sldMk cId="0" sldId="260"/>
        </pc:sldMkLst>
        <pc:spChg chg="mod">
          <ac:chgData name="NURULLAH GÜNDOĞDU" userId="f16ae27cf7920b17" providerId="LiveId" clId="{45650B63-EF36-42EC-8907-4236D3D6E858}" dt="2020-11-03T18:36:16.214" v="1073" actId="113"/>
          <ac:spMkLst>
            <pc:docMk/>
            <pc:sldMk cId="0" sldId="260"/>
            <ac:spMk id="117" creationId="{00000000-0000-0000-0000-000000000000}"/>
          </ac:spMkLst>
        </pc:spChg>
      </pc:sldChg>
      <pc:sldChg chg="modSp">
        <pc:chgData name="NURULLAH GÜNDOĞDU" userId="f16ae27cf7920b17" providerId="LiveId" clId="{45650B63-EF36-42EC-8907-4236D3D6E858}" dt="2020-11-03T20:07:34.138" v="1286" actId="20577"/>
        <pc:sldMkLst>
          <pc:docMk/>
          <pc:sldMk cId="0" sldId="262"/>
        </pc:sldMkLst>
        <pc:spChg chg="mod">
          <ac:chgData name="NURULLAH GÜNDOĞDU" userId="f16ae27cf7920b17" providerId="LiveId" clId="{45650B63-EF36-42EC-8907-4236D3D6E858}" dt="2020-11-03T20:07:34.138" v="1286" actId="20577"/>
          <ac:spMkLst>
            <pc:docMk/>
            <pc:sldMk cId="0" sldId="262"/>
            <ac:spMk id="122" creationId="{00000000-0000-0000-0000-000000000000}"/>
          </ac:spMkLst>
        </pc:spChg>
      </pc:sldChg>
      <pc:sldChg chg="modSp">
        <pc:chgData name="NURULLAH GÜNDOĞDU" userId="f16ae27cf7920b17" providerId="LiveId" clId="{45650B63-EF36-42EC-8907-4236D3D6E858}" dt="2020-11-04T09:22:54.125" v="1289" actId="20577"/>
        <pc:sldMkLst>
          <pc:docMk/>
          <pc:sldMk cId="0" sldId="265"/>
        </pc:sldMkLst>
        <pc:spChg chg="mod">
          <ac:chgData name="NURULLAH GÜNDOĞDU" userId="f16ae27cf7920b17" providerId="LiveId" clId="{45650B63-EF36-42EC-8907-4236D3D6E858}" dt="2020-11-04T09:22:54.125" v="1289" actId="20577"/>
          <ac:spMkLst>
            <pc:docMk/>
            <pc:sldMk cId="0" sldId="265"/>
            <ac:spMk id="130" creationId="{00000000-0000-0000-0000-000000000000}"/>
          </ac:spMkLst>
        </pc:spChg>
      </pc:sldChg>
      <pc:sldChg chg="addSp delSp modSp">
        <pc:chgData name="NURULLAH GÜNDOĞDU" userId="f16ae27cf7920b17" providerId="LiveId" clId="{45650B63-EF36-42EC-8907-4236D3D6E858}" dt="2020-11-03T19:53:22.068" v="1270" actId="1076"/>
        <pc:sldMkLst>
          <pc:docMk/>
          <pc:sldMk cId="902013408" sldId="266"/>
        </pc:sldMkLst>
        <pc:spChg chg="mod">
          <ac:chgData name="NURULLAH GÜNDOĞDU" userId="f16ae27cf7920b17" providerId="LiveId" clId="{45650B63-EF36-42EC-8907-4236D3D6E858}" dt="2020-11-03T19:53:15.878" v="1268" actId="1076"/>
          <ac:spMkLst>
            <pc:docMk/>
            <pc:sldMk cId="902013408" sldId="266"/>
            <ac:spMk id="107" creationId="{00000000-0000-0000-0000-000000000000}"/>
          </ac:spMkLst>
        </pc:spChg>
        <pc:picChg chg="add mod">
          <ac:chgData name="NURULLAH GÜNDOĞDU" userId="f16ae27cf7920b17" providerId="LiveId" clId="{45650B63-EF36-42EC-8907-4236D3D6E858}" dt="2020-11-03T19:53:22.068" v="1270" actId="1076"/>
          <ac:picMkLst>
            <pc:docMk/>
            <pc:sldMk cId="902013408" sldId="266"/>
            <ac:picMk id="3" creationId="{6ED87634-8C15-4D6B-A395-AD0066E03C3A}"/>
          </ac:picMkLst>
        </pc:picChg>
        <pc:picChg chg="del">
          <ac:chgData name="NURULLAH GÜNDOĞDU" userId="f16ae27cf7920b17" providerId="LiveId" clId="{45650B63-EF36-42EC-8907-4236D3D6E858}" dt="2020-11-03T19:46:35.679" v="1074" actId="478"/>
          <ac:picMkLst>
            <pc:docMk/>
            <pc:sldMk cId="902013408" sldId="266"/>
            <ac:picMk id="7" creationId="{5B3791E8-3E74-43C2-828A-809C578FA7FF}"/>
          </ac:picMkLst>
        </pc:picChg>
      </pc:sldChg>
      <pc:sldChg chg="del">
        <pc:chgData name="NURULLAH GÜNDOĞDU" userId="f16ae27cf7920b17" providerId="LiveId" clId="{45650B63-EF36-42EC-8907-4236D3D6E858}" dt="2020-10-27T16:12:50.924" v="50" actId="2696"/>
        <pc:sldMkLst>
          <pc:docMk/>
          <pc:sldMk cId="3889028659" sldId="267"/>
        </pc:sldMkLst>
      </pc:sldChg>
      <pc:sldChg chg="del">
        <pc:chgData name="NURULLAH GÜNDOĞDU" userId="f16ae27cf7920b17" providerId="LiveId" clId="{45650B63-EF36-42EC-8907-4236D3D6E858}" dt="2020-10-27T16:12:49.379" v="49" actId="2696"/>
        <pc:sldMkLst>
          <pc:docMk/>
          <pc:sldMk cId="815439836" sldId="268"/>
        </pc:sldMkLst>
      </pc:sldChg>
      <pc:sldChg chg="del">
        <pc:chgData name="NURULLAH GÜNDOĞDU" userId="f16ae27cf7920b17" providerId="LiveId" clId="{45650B63-EF36-42EC-8907-4236D3D6E858}" dt="2020-10-27T16:12:55.149" v="53" actId="2696"/>
        <pc:sldMkLst>
          <pc:docMk/>
          <pc:sldMk cId="3930849212" sldId="269"/>
        </pc:sldMkLst>
      </pc:sldChg>
      <pc:sldChg chg="del">
        <pc:chgData name="NURULLAH GÜNDOĞDU" userId="f16ae27cf7920b17" providerId="LiveId" clId="{45650B63-EF36-42EC-8907-4236D3D6E858}" dt="2020-10-27T16:12:54.048" v="52" actId="2696"/>
        <pc:sldMkLst>
          <pc:docMk/>
          <pc:sldMk cId="883070321" sldId="270"/>
        </pc:sldMkLst>
      </pc:sldChg>
      <pc:sldChg chg="del">
        <pc:chgData name="NURULLAH GÜNDOĞDU" userId="f16ae27cf7920b17" providerId="LiveId" clId="{45650B63-EF36-42EC-8907-4236D3D6E858}" dt="2020-10-27T16:12:52.684" v="51" actId="2696"/>
        <pc:sldMkLst>
          <pc:docMk/>
          <pc:sldMk cId="275398557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BF8E596-50F9-45B5-9AFF-B908F519141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00E932-2572-442D-8ED2-B902FBE6596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C13917-1A30-4A6D-A5FF-F2D7A767370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C13917-1A30-4A6D-A5FF-F2D7A767370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97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C13917-1A30-4A6D-A5FF-F2D7A767370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70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C13917-1A30-4A6D-A5FF-F2D7A767370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02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CC13917-1A30-4A6D-A5FF-F2D7A767370B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9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4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lang="en-US" sz="1000" b="1" strike="noStrike" spc="-1">
                <a:solidFill>
                  <a:srgbClr val="FFFFCC"/>
                </a:solidFill>
                <a:latin typeface="Tahoma"/>
                <a:ea typeface="DejaVu Sans"/>
              </a:rPr>
              <a:t>Bilgisayar Mühendisliği Bölümü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2280" cy="114228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6040" cy="174420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0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 rotWithShape="0"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52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53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ecu.edu/dingq/CSCI6905/readings/CLARANS.pdf" TargetMode="External"/><Relationship Id="rId2" Type="http://schemas.openxmlformats.org/officeDocument/2006/relationships/hyperlink" Target="https://en.wikipedia.org/wiki/Principal_component_analysis#:~:text=Principal%20component%20analysis%20(PCA)%20is,components%20and%20ignoring%20the%20res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fizyka.umk.pl/publications/kmk/07-Pearson.pdf" TargetMode="External"/><Relationship Id="rId5" Type="http://schemas.openxmlformats.org/officeDocument/2006/relationships/hyperlink" Target="https://hanj.cs.illinois.edu/bk3/bk3_slidesindex.htm" TargetMode="External"/><Relationship Id="rId4" Type="http://schemas.openxmlformats.org/officeDocument/2006/relationships/hyperlink" Target="https://web.stanford.edu/class/cs124/lec/naivebay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280" y="2209680"/>
            <a:ext cx="876240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tr-TR" b="1" dirty="0"/>
              <a:t>Met</a:t>
            </a:r>
            <a:r>
              <a:rPr lang="en-US" b="1" dirty="0"/>
              <a:t>in </a:t>
            </a:r>
            <a:r>
              <a:rPr lang="en-US" b="1" dirty="0" err="1"/>
              <a:t>Madenciliğinin</a:t>
            </a:r>
            <a:r>
              <a:rPr lang="en-US" b="1" dirty="0"/>
              <a:t> </a:t>
            </a:r>
            <a:r>
              <a:rPr lang="en-US" b="1" dirty="0" err="1"/>
              <a:t>Sınıflandırma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Kümeleme</a:t>
            </a:r>
            <a:r>
              <a:rPr lang="en-US" b="1" dirty="0"/>
              <a:t> </a:t>
            </a:r>
            <a:r>
              <a:rPr lang="en-US" b="1" dirty="0" err="1"/>
              <a:t>Uygulamaları</a:t>
            </a:r>
            <a:endParaRPr lang="en-US" b="1" dirty="0"/>
          </a:p>
        </p:txBody>
      </p:sp>
      <p:sp>
        <p:nvSpPr>
          <p:cNvPr id="100" name="CustomShape 2"/>
          <p:cNvSpPr/>
          <p:nvPr/>
        </p:nvSpPr>
        <p:spPr>
          <a:xfrm>
            <a:off x="1295280" y="3809880"/>
            <a:ext cx="6400080" cy="34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  <a:spcBef>
                <a:spcPts val="281"/>
              </a:spcBef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81"/>
              </a:spcBef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</a:rPr>
              <a:t>Burak Özdemir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</a:rPr>
              <a:t>Ocak 2021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2414ECB-D7DA-4706-9F27-D39298DB65E7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066680"/>
            <a:ext cx="7466760" cy="46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 dirty="0" err="1" smtClean="0">
                <a:solidFill>
                  <a:srgbClr val="000000"/>
                </a:solidFill>
              </a:rPr>
              <a:t>Proje</a:t>
            </a:r>
            <a:r>
              <a:rPr lang="en-US" sz="2000" spc="-1" dirty="0" smtClean="0">
                <a:solidFill>
                  <a:srgbClr val="000000"/>
                </a:solid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</a:rPr>
              <a:t>Tanımı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 dirty="0" err="1" smtClean="0">
                <a:solidFill>
                  <a:srgbClr val="000000"/>
                </a:solidFill>
              </a:rPr>
              <a:t>Tasarım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 dirty="0" err="1" smtClean="0">
                <a:solidFill>
                  <a:srgbClr val="000000"/>
                </a:solidFill>
              </a:rPr>
              <a:t>Teknolojiler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 dirty="0" err="1" smtClean="0">
                <a:solidFill>
                  <a:srgbClr val="000000"/>
                </a:solidFill>
              </a:rPr>
              <a:t>Literatür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err="1" smtClean="0">
                <a:latin typeface="Arial"/>
              </a:rPr>
              <a:t>İşlem</a:t>
            </a:r>
            <a:r>
              <a:rPr lang="en-US" sz="2000" b="0" strike="noStrike" spc="-1" dirty="0" smtClean="0">
                <a:latin typeface="Arial"/>
              </a:rPr>
              <a:t> </a:t>
            </a:r>
            <a:r>
              <a:rPr lang="en-US" sz="2000" b="0" strike="noStrike" spc="-1" dirty="0" err="1" smtClean="0">
                <a:latin typeface="Arial"/>
              </a:rPr>
              <a:t>Basamakları</a:t>
            </a:r>
            <a:endParaRPr lang="en-US" sz="2000" b="0" strike="noStrike" spc="-1" dirty="0" smtClean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err="1" smtClean="0">
                <a:latin typeface="Arial"/>
              </a:rPr>
              <a:t>Proje</a:t>
            </a:r>
            <a:r>
              <a:rPr lang="en-US" sz="2000" b="0" strike="noStrike" spc="-1" dirty="0" smtClean="0">
                <a:latin typeface="Arial"/>
              </a:rPr>
              <a:t> </a:t>
            </a:r>
            <a:r>
              <a:rPr lang="en-US" sz="2000" b="0" strike="noStrike" spc="-1" dirty="0" err="1" smtClean="0">
                <a:latin typeface="Arial"/>
              </a:rPr>
              <a:t>Değerlendirilmesi</a:t>
            </a:r>
            <a:endParaRPr lang="en-US" sz="2000" b="0" strike="noStrike" spc="-1" dirty="0" smtClean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000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 dirty="0" err="1" smtClean="0">
                <a:latin typeface="Arial"/>
              </a:rPr>
              <a:t>Kaynaklar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İçerik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DF84984-53E1-46E2-93D8-F80B1CDC4AF8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2280" y="106200"/>
            <a:ext cx="8215866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FFFFFF"/>
                </a:solidFill>
              </a:rPr>
              <a:t>Proje</a:t>
            </a:r>
            <a:r>
              <a:rPr lang="en-US" sz="3600" spc="-1" dirty="0" smtClean="0">
                <a:solidFill>
                  <a:srgbClr val="FFFFFF"/>
                </a:solidFill>
              </a:rPr>
              <a:t> </a:t>
            </a:r>
            <a:r>
              <a:rPr lang="en-US" sz="3600" spc="-1" dirty="0" err="1" smtClean="0">
                <a:solidFill>
                  <a:srgbClr val="FFFFFF"/>
                </a:solidFill>
              </a:rPr>
              <a:t>Tanımı</a:t>
            </a:r>
            <a:endParaRPr lang="en-US" sz="3600" spc="-1" dirty="0">
              <a:solidFill>
                <a:srgbClr val="FFFFFF"/>
              </a:solidFill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52281" y="960582"/>
            <a:ext cx="8603792" cy="4905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</a:rPr>
              <a:t> 	  </a:t>
            </a:r>
            <a:endParaRPr lang="tr-TR" spc="-1" dirty="0"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tr-TR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</a:rPr>
              <a:t>Project </a:t>
            </a:r>
            <a:r>
              <a:rPr lang="en-US" b="1" spc="-1" dirty="0" err="1" smtClean="0">
                <a:solidFill>
                  <a:srgbClr val="000000"/>
                </a:solidFill>
              </a:rPr>
              <a:t>Tanımı</a:t>
            </a:r>
            <a:r>
              <a:rPr lang="tr-TR" sz="1800" b="1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tr-TR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tr-TR" sz="1800" b="0" strike="noStrike" spc="-1" dirty="0"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tr-TR" dirty="0"/>
              <a:t>Veri madenciliğinin önemli bir konusu olan “Metin Madenciliği” bu projede hem “Sınıflandırma” hem de “Kümeleme” metodları açısından değerlendirilmiştir. </a:t>
            </a:r>
            <a:endParaRPr lang="en-US" dirty="0" smtClean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en-US" dirty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tr-TR" dirty="0" smtClean="0"/>
              <a:t>Sınıflandırma </a:t>
            </a:r>
            <a:r>
              <a:rPr lang="tr-TR" dirty="0"/>
              <a:t>algoritması olarak , istatistiksel olasılık hesabı yapan efektiv ve hızlı bir algoritma olan Naive Bayes algoritmasının 3 türü ele alınmıştır. </a:t>
            </a:r>
            <a:endParaRPr lang="en-US" dirty="0" smtClean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en-US" dirty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tr-TR" dirty="0" smtClean="0"/>
              <a:t>Kümeleme </a:t>
            </a:r>
            <a:r>
              <a:rPr lang="tr-TR" dirty="0"/>
              <a:t>algoritması olarak ise PAM(Medoidler Etrafında Bölümleme) ı temel alan ve iyileştirilmiş CLARANS(Rastgele Aramaya Dayalı Büyük Uygulamaları Kümeleme) algoritması kullanılmıştır</a:t>
            </a:r>
            <a:r>
              <a:rPr lang="tr-TR" dirty="0" smtClean="0"/>
              <a:t>.</a:t>
            </a:r>
            <a:endParaRPr lang="en-US" dirty="0" smtClean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en-US" dirty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tr-TR" dirty="0" smtClean="0"/>
              <a:t>Proje </a:t>
            </a:r>
            <a:r>
              <a:rPr lang="tr-TR" dirty="0"/>
              <a:t>için çeşitli preprocess ve postprocess işlemleri uygulanıp algoritmalar test edilmiştir.</a:t>
            </a:r>
            <a:endParaRPr lang="en-US" dirty="0"/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04920" y="4724280"/>
            <a:ext cx="4419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304920" y="4876920"/>
            <a:ext cx="82288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DF84984-53E1-46E2-93D8-F80B1CDC4AF8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2280" y="106200"/>
            <a:ext cx="8215866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FFFFFF"/>
                </a:solidFill>
              </a:rPr>
              <a:t>Proje</a:t>
            </a:r>
            <a:r>
              <a:rPr lang="en-US" sz="3600" spc="-1" dirty="0" smtClean="0">
                <a:solidFill>
                  <a:srgbClr val="FFFFFF"/>
                </a:solidFill>
              </a:rPr>
              <a:t> </a:t>
            </a:r>
            <a:r>
              <a:rPr lang="en-US" sz="3600" spc="-1" dirty="0" err="1" smtClean="0">
                <a:solidFill>
                  <a:srgbClr val="FFFFFF"/>
                </a:solidFill>
              </a:rPr>
              <a:t>Tasarımı</a:t>
            </a:r>
            <a:endParaRPr lang="en-US" sz="3600" spc="-1" dirty="0">
              <a:solidFill>
                <a:srgbClr val="FFFFFF"/>
              </a:solidFill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52281" y="960582"/>
            <a:ext cx="8603792" cy="49059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>
              <a:lnSpc>
                <a:spcPct val="80000"/>
              </a:lnSpc>
              <a:spcBef>
                <a:spcPts val="360"/>
              </a:spcBef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</a:rPr>
              <a:t> 	  </a:t>
            </a:r>
            <a:endParaRPr lang="tr-TR" spc="-1" dirty="0"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tr-TR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800280">
              <a:lnSpc>
                <a:spcPct val="8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04920" y="4724280"/>
            <a:ext cx="4419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304920" y="4876920"/>
            <a:ext cx="82288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0" y="1142640"/>
            <a:ext cx="8428180" cy="4719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4" y="919097"/>
            <a:ext cx="8124079" cy="49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5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2414ECB-D7DA-4706-9F27-D39298DB65E7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066680"/>
            <a:ext cx="7466760" cy="46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spc="-1" dirty="0" err="1" smtClean="0">
                <a:solidFill>
                  <a:srgbClr val="000000"/>
                </a:solidFill>
              </a:rPr>
              <a:t>Programlama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dili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olarak</a:t>
            </a:r>
            <a:r>
              <a:rPr lang="en-US" sz="2400" spc="-1" dirty="0" smtClean="0">
                <a:solidFill>
                  <a:srgbClr val="000000"/>
                </a:solidFill>
              </a:rPr>
              <a:t> python </a:t>
            </a:r>
            <a:r>
              <a:rPr lang="en-US" sz="2400" spc="-1" dirty="0" err="1" smtClean="0">
                <a:solidFill>
                  <a:srgbClr val="000000"/>
                </a:solidFill>
              </a:rPr>
              <a:t>kullanılmıştır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spc="-1" dirty="0" smtClean="0">
                <a:solidFill>
                  <a:srgbClr val="000000"/>
                </a:solidFill>
              </a:rPr>
              <a:t>Data Google Cloud </a:t>
            </a:r>
            <a:r>
              <a:rPr lang="en-US" sz="2400" spc="-1" dirty="0" err="1" smtClean="0">
                <a:solidFill>
                  <a:srgbClr val="000000"/>
                </a:solidFill>
              </a:rPr>
              <a:t>üzerinden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sorgu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ile</a:t>
            </a:r>
            <a:r>
              <a:rPr lang="en-US" sz="2400" spc="-1" dirty="0" smtClean="0">
                <a:solidFill>
                  <a:srgbClr val="000000"/>
                </a:solidFill>
              </a:rPr>
              <a:t> csv </a:t>
            </a:r>
            <a:r>
              <a:rPr lang="en-US" sz="2400" spc="-1" dirty="0" err="1" smtClean="0">
                <a:solidFill>
                  <a:srgbClr val="000000"/>
                </a:solidFill>
              </a:rPr>
              <a:t>dosyasında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tutulmuştur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spc="-1" dirty="0" err="1" smtClean="0">
                <a:solidFill>
                  <a:srgbClr val="000000"/>
                </a:solidFill>
              </a:rPr>
              <a:t>Görselleştirme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için</a:t>
            </a:r>
            <a:r>
              <a:rPr lang="en-US" sz="2400" spc="-1" dirty="0" smtClean="0">
                <a:solidFill>
                  <a:srgbClr val="000000"/>
                </a:solidFill>
              </a:rPr>
              <a:t> python </a:t>
            </a:r>
            <a:r>
              <a:rPr lang="en-US" sz="2400" spc="-1" dirty="0" err="1" smtClean="0">
                <a:solidFill>
                  <a:srgbClr val="000000"/>
                </a:solidFill>
              </a:rPr>
              <a:t>kütüphaneleri</a:t>
            </a:r>
            <a:r>
              <a:rPr lang="en-US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kullanılmıştır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400" spc="-1" dirty="0" err="1" smtClean="0">
                <a:solidFill>
                  <a:srgbClr val="000000"/>
                </a:solidFill>
              </a:rPr>
              <a:t>Geliştirildiği</a:t>
            </a:r>
            <a:r>
              <a:rPr lang="en-US" sz="2400" spc="-1" dirty="0" smtClean="0">
                <a:solidFill>
                  <a:srgbClr val="000000"/>
                </a:solidFill>
              </a:rPr>
              <a:t> ide </a:t>
            </a:r>
            <a:r>
              <a:rPr lang="en-US" sz="2400" spc="-1" dirty="0" err="1" smtClean="0">
                <a:solidFill>
                  <a:srgbClr val="000000"/>
                </a:solidFill>
              </a:rPr>
              <a:t>Pycharm’dır</a:t>
            </a:r>
            <a:endParaRPr lang="en-US" sz="2400" spc="-1" dirty="0" smtClean="0">
              <a:solidFill>
                <a:srgbClr val="000000"/>
              </a:solidFill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Teknolojiler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313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2414ECB-D7DA-4706-9F27-D39298DB65E7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066680"/>
            <a:ext cx="8913062" cy="4803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Preprocess : </a:t>
            </a:r>
            <a:r>
              <a:rPr lang="en-US" dirty="0" err="1"/>
              <a:t>Sentaktik</a:t>
            </a:r>
            <a:r>
              <a:rPr lang="en-US" dirty="0"/>
              <a:t> (</a:t>
            </a:r>
            <a:r>
              <a:rPr lang="en-US" dirty="0" err="1"/>
              <a:t>Sözdizimsel</a:t>
            </a:r>
            <a:r>
              <a:rPr lang="en-US" dirty="0"/>
              <a:t>)/ </a:t>
            </a:r>
            <a:r>
              <a:rPr lang="en-US" dirty="0" err="1"/>
              <a:t>Semantik</a:t>
            </a:r>
            <a:r>
              <a:rPr lang="en-US" dirty="0"/>
              <a:t> (</a:t>
            </a:r>
            <a:r>
              <a:rPr lang="en-US" dirty="0" err="1"/>
              <a:t>Anlamsal</a:t>
            </a:r>
            <a:r>
              <a:rPr lang="en-US" dirty="0"/>
              <a:t>)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 , Parsing</a:t>
            </a: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Transformation : </a:t>
            </a:r>
            <a:r>
              <a:rPr lang="en-US" dirty="0"/>
              <a:t>Bag of </a:t>
            </a:r>
            <a:r>
              <a:rPr lang="en-US" dirty="0" smtClean="0"/>
              <a:t>Words, </a:t>
            </a:r>
            <a:r>
              <a:rPr lang="en-US" dirty="0" err="1" smtClean="0"/>
              <a:t>Kök</a:t>
            </a:r>
            <a:r>
              <a:rPr lang="en-US" dirty="0" smtClean="0"/>
              <a:t> </a:t>
            </a:r>
            <a:r>
              <a:rPr lang="en-US" dirty="0" err="1" smtClean="0"/>
              <a:t>Bulma</a:t>
            </a:r>
            <a:r>
              <a:rPr lang="en-US" dirty="0" smtClean="0"/>
              <a:t>, 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r>
              <a:rPr lang="en-US" dirty="0" err="1" smtClean="0"/>
              <a:t>kelimeler</a:t>
            </a:r>
            <a:endParaRPr lang="en-US" dirty="0" smtClean="0"/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Feature Selection : </a:t>
            </a:r>
            <a:r>
              <a:rPr lang="en-US" dirty="0" smtClean="0"/>
              <a:t>Filter , Wrapper </a:t>
            </a:r>
            <a:r>
              <a:rPr lang="en-US" dirty="0" err="1" smtClean="0"/>
              <a:t>Metodlar</a:t>
            </a:r>
            <a:endParaRPr lang="en-US" dirty="0" smtClean="0"/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Model: </a:t>
            </a: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dirty="0" err="1" smtClean="0"/>
              <a:t>Sınıflandırma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 smtClean="0"/>
              <a:t>Ağaçları</a:t>
            </a:r>
            <a:r>
              <a:rPr lang="en-US" dirty="0"/>
              <a:t>,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 smtClean="0"/>
              <a:t>)</a:t>
            </a: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err="1" smtClean="0">
                <a:solidFill>
                  <a:srgbClr val="000000"/>
                </a:solidFill>
              </a:rPr>
              <a:t>Kümeleme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spc="-1" dirty="0" err="1" smtClean="0">
                <a:solidFill>
                  <a:srgbClr val="000000"/>
                </a:solidFill>
              </a:rPr>
              <a:t>Kmean</a:t>
            </a:r>
            <a:r>
              <a:rPr lang="en-US" spc="-1" dirty="0" smtClean="0">
                <a:solidFill>
                  <a:srgbClr val="000000"/>
                </a:solidFill>
              </a:rPr>
              <a:t> , KNN , DIANA)</a:t>
            </a:r>
          </a:p>
          <a:p>
            <a:pPr marL="457920" lvl="1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err="1" smtClean="0">
                <a:solidFill>
                  <a:srgbClr val="000000"/>
                </a:solidFill>
              </a:rPr>
              <a:t>Yorumlama</a:t>
            </a:r>
            <a:r>
              <a:rPr lang="en-US" spc="-1" dirty="0" smtClean="0">
                <a:solidFill>
                  <a:srgbClr val="000000"/>
                </a:solidFill>
              </a:rPr>
              <a:t> : Roc Curve(</a:t>
            </a:r>
            <a:r>
              <a:rPr lang="en-US" spc="-1" dirty="0" err="1" smtClean="0">
                <a:solidFill>
                  <a:srgbClr val="000000"/>
                </a:solidFill>
              </a:rPr>
              <a:t>Sınıflandırma</a:t>
            </a:r>
            <a:r>
              <a:rPr lang="en-US" spc="-1" dirty="0" smtClean="0">
                <a:solidFill>
                  <a:srgbClr val="000000"/>
                </a:solidFill>
              </a:rPr>
              <a:t>) , Elbow Rule (</a:t>
            </a:r>
            <a:r>
              <a:rPr lang="en-US" spc="-1" dirty="0" err="1" smtClean="0">
                <a:solidFill>
                  <a:srgbClr val="000000"/>
                </a:solidFill>
              </a:rPr>
              <a:t>Kümeleme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</a:pP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medya</a:t>
            </a:r>
            <a:r>
              <a:rPr lang="en-US" dirty="0"/>
              <a:t> </a:t>
            </a:r>
            <a:r>
              <a:rPr lang="en-US" dirty="0" err="1" smtClean="0"/>
              <a:t>gözetlemesi</a:t>
            </a:r>
            <a:r>
              <a:rPr lang="en-US" dirty="0" smtClean="0"/>
              <a:t> , </a:t>
            </a:r>
            <a:r>
              <a:rPr lang="en-US" dirty="0" err="1"/>
              <a:t>Duygusal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 smtClean="0"/>
              <a:t>Araçları</a:t>
            </a:r>
            <a:r>
              <a:rPr lang="en-US" dirty="0"/>
              <a:t> </a:t>
            </a:r>
            <a:r>
              <a:rPr lang="en-US" dirty="0" smtClean="0"/>
              <a:t>, NLP , </a:t>
            </a:r>
            <a:r>
              <a:rPr lang="en-US" dirty="0" err="1"/>
              <a:t>Yayıncılık</a:t>
            </a:r>
            <a:endParaRPr lang="en-US" dirty="0"/>
          </a:p>
          <a:p>
            <a:pPr marL="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</a:pPr>
            <a:endParaRPr lang="en-US" dirty="0"/>
          </a:p>
          <a:p>
            <a:pPr marL="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Literatür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23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2414ECB-D7DA-4706-9F27-D39298DB65E7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066680"/>
            <a:ext cx="8913062" cy="4803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Data </a:t>
            </a:r>
            <a:r>
              <a:rPr lang="en-US" spc="-1" dirty="0" err="1" smtClean="0">
                <a:solidFill>
                  <a:srgbClr val="000000"/>
                </a:solidFill>
              </a:rPr>
              <a:t>Oluşturma</a:t>
            </a:r>
            <a:r>
              <a:rPr lang="en-US" spc="-1" dirty="0" smtClean="0">
                <a:solidFill>
                  <a:srgbClr val="000000"/>
                </a:solidFill>
              </a:rPr>
              <a:t> : Google Cloud </a:t>
            </a:r>
            <a:r>
              <a:rPr lang="en-US" spc="-1" dirty="0" err="1" smtClean="0">
                <a:solidFill>
                  <a:srgbClr val="000000"/>
                </a:solidFill>
              </a:rPr>
              <a:t>üzerinden</a:t>
            </a:r>
            <a:r>
              <a:rPr lang="en-US" spc="-1" dirty="0" smtClean="0">
                <a:solidFill>
                  <a:srgbClr val="000000"/>
                </a:solidFill>
              </a:rPr>
              <a:t> , </a:t>
            </a:r>
            <a:r>
              <a:rPr lang="en-US" spc="-1" dirty="0" err="1" smtClean="0">
                <a:solidFill>
                  <a:srgbClr val="000000"/>
                </a:solidFill>
              </a:rPr>
              <a:t>stackoverflow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yorumları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çekilmiştir</a:t>
            </a: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err="1" smtClean="0">
                <a:solidFill>
                  <a:srgbClr val="000000"/>
                </a:solidFill>
              </a:rPr>
              <a:t>Kategoriler</a:t>
            </a:r>
            <a:r>
              <a:rPr lang="en-US" spc="-1" dirty="0" smtClean="0">
                <a:solidFill>
                  <a:srgbClr val="000000"/>
                </a:solidFill>
              </a:rPr>
              <a:t> : “java” , “html”,”asp.net”,”c#”,”</a:t>
            </a:r>
            <a:r>
              <a:rPr lang="en-US" spc="-1" dirty="0" err="1" smtClean="0">
                <a:solidFill>
                  <a:srgbClr val="000000"/>
                </a:solidFill>
              </a:rPr>
              <a:t>jquery</a:t>
            </a:r>
            <a:r>
              <a:rPr lang="en-US" spc="-1" dirty="0" smtClean="0">
                <a:solidFill>
                  <a:srgbClr val="000000"/>
                </a:solidFill>
              </a:rPr>
              <a:t>”</a:t>
            </a: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Data </a:t>
            </a:r>
            <a:r>
              <a:rPr lang="en-US" spc="-1" dirty="0" err="1" smtClean="0">
                <a:solidFill>
                  <a:srgbClr val="000000"/>
                </a:solidFill>
              </a:rPr>
              <a:t>Temizleme</a:t>
            </a:r>
            <a:r>
              <a:rPr lang="en-US" spc="-1" dirty="0" smtClean="0">
                <a:solidFill>
                  <a:srgbClr val="000000"/>
                </a:solidFill>
              </a:rPr>
              <a:t>: </a:t>
            </a:r>
            <a:r>
              <a:rPr lang="en-US" spc="-1" dirty="0" err="1" smtClean="0">
                <a:solidFill>
                  <a:srgbClr val="000000"/>
                </a:solidFill>
              </a:rPr>
              <a:t>Karakterler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ve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sayılar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çıkarıldı</a:t>
            </a:r>
            <a:r>
              <a:rPr lang="en-US" spc="-1" dirty="0" smtClean="0">
                <a:solidFill>
                  <a:srgbClr val="000000"/>
                </a:solidFill>
              </a:rPr>
              <a:t> , </a:t>
            </a:r>
            <a:r>
              <a:rPr lang="en-US" spc="-1" dirty="0" err="1" smtClean="0">
                <a:solidFill>
                  <a:srgbClr val="000000"/>
                </a:solidFill>
              </a:rPr>
              <a:t>tüm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kelimeler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kücük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harf</a:t>
            </a: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Data </a:t>
            </a:r>
            <a:r>
              <a:rPr lang="en-US" spc="-1" dirty="0" err="1" smtClean="0">
                <a:solidFill>
                  <a:srgbClr val="000000"/>
                </a:solidFill>
              </a:rPr>
              <a:t>Dönüşümü</a:t>
            </a:r>
            <a:r>
              <a:rPr lang="en-US" spc="-1" dirty="0" smtClean="0">
                <a:solidFill>
                  <a:srgbClr val="000000"/>
                </a:solidFill>
              </a:rPr>
              <a:t> : Bag Of Word ,TFIDF , Normalization</a:t>
            </a: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Model: </a:t>
            </a: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err="1" smtClean="0">
                <a:solidFill>
                  <a:srgbClr val="000000"/>
                </a:solidFill>
              </a:rPr>
              <a:t>Sınıflandırma</a:t>
            </a:r>
            <a:r>
              <a:rPr lang="en-US" spc="-1" dirty="0" smtClean="0">
                <a:solidFill>
                  <a:srgbClr val="000000"/>
                </a:solidFill>
              </a:rPr>
              <a:t> : Naïve Bayes </a:t>
            </a:r>
            <a:r>
              <a:rPr lang="en-US" spc="-1" dirty="0" err="1" smtClean="0">
                <a:solidFill>
                  <a:srgbClr val="000000"/>
                </a:solidFill>
              </a:rPr>
              <a:t>Türleri</a:t>
            </a:r>
            <a:endParaRPr lang="en-US" spc="-1" dirty="0" smtClean="0">
              <a:solidFill>
                <a:srgbClr val="000000"/>
              </a:solidFill>
            </a:endParaRP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err="1" smtClean="0">
                <a:solidFill>
                  <a:srgbClr val="000000"/>
                </a:solidFill>
              </a:rPr>
              <a:t>Kümeleme</a:t>
            </a:r>
            <a:r>
              <a:rPr lang="en-US" spc="-1" dirty="0" smtClean="0">
                <a:solidFill>
                  <a:srgbClr val="000000"/>
                </a:solidFill>
              </a:rPr>
              <a:t> : CLARANS </a:t>
            </a:r>
            <a:r>
              <a:rPr lang="en-US" spc="-1" dirty="0" err="1" smtClean="0">
                <a:solidFill>
                  <a:srgbClr val="000000"/>
                </a:solidFill>
              </a:rPr>
              <a:t>algoritması</a:t>
            </a:r>
            <a:endParaRPr lang="en-US" spc="-1" dirty="0">
              <a:solidFill>
                <a:srgbClr val="000000"/>
              </a:solidFill>
            </a:endParaRPr>
          </a:p>
          <a:p>
            <a:pPr marL="457920" lvl="1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</a:rPr>
              <a:t>	</a:t>
            </a: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US" spc="-1" dirty="0" smtClean="0">
                <a:solidFill>
                  <a:srgbClr val="000000"/>
                </a:solidFill>
              </a:rPr>
              <a:t>Test </a:t>
            </a:r>
            <a:r>
              <a:rPr lang="en-US" spc="-1" dirty="0" err="1" smtClean="0">
                <a:solidFill>
                  <a:srgbClr val="000000"/>
                </a:solidFill>
              </a:rPr>
              <a:t>metrikleri</a:t>
            </a:r>
            <a:r>
              <a:rPr lang="en-US" spc="-1" dirty="0" smtClean="0">
                <a:solidFill>
                  <a:srgbClr val="000000"/>
                </a:solidFill>
              </a:rPr>
              <a:t> : F1 Score (</a:t>
            </a:r>
            <a:r>
              <a:rPr lang="en-US" spc="-1" dirty="0" err="1" smtClean="0">
                <a:solidFill>
                  <a:srgbClr val="000000"/>
                </a:solidFill>
              </a:rPr>
              <a:t>Sınıflandırma</a:t>
            </a:r>
            <a:r>
              <a:rPr lang="en-US" spc="-1" dirty="0" smtClean="0">
                <a:solidFill>
                  <a:srgbClr val="000000"/>
                </a:solidFill>
              </a:rPr>
              <a:t>) , </a:t>
            </a:r>
            <a:r>
              <a:rPr lang="en-US" spc="-1" dirty="0" err="1" smtClean="0">
                <a:solidFill>
                  <a:srgbClr val="000000"/>
                </a:solidFill>
              </a:rPr>
              <a:t>Siluet</a:t>
            </a:r>
            <a:r>
              <a:rPr lang="en-US" spc="-1" dirty="0" smtClean="0">
                <a:solidFill>
                  <a:srgbClr val="000000"/>
                </a:solid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</a:rPr>
              <a:t>Metodu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spc="-1" dirty="0" err="1" smtClean="0">
                <a:solidFill>
                  <a:srgbClr val="000000"/>
                </a:solidFill>
              </a:rPr>
              <a:t>Kümeleme</a:t>
            </a:r>
            <a:r>
              <a:rPr lang="en-US" spc="-1" dirty="0" smtClean="0">
                <a:solidFill>
                  <a:srgbClr val="000000"/>
                </a:solidFill>
              </a:rPr>
              <a:t>) </a:t>
            </a: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dirty="0" smtClean="0"/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İşlem</a:t>
            </a:r>
            <a:r>
              <a:rPr lang="en-US" sz="40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Basamakları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23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2414ECB-D7DA-4706-9F27-D39298DB65E7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52280" y="1066680"/>
            <a:ext cx="8913062" cy="4803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 smtClean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pc="-1" dirty="0">
              <a:solidFill>
                <a:srgbClr val="000000"/>
              </a:solidFill>
            </a:endParaRPr>
          </a:p>
          <a:p>
            <a:pPr marL="800280" lvl="1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dirty="0" smtClean="0"/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Proje</a:t>
            </a:r>
            <a:r>
              <a:rPr lang="en-US" sz="40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 err="1" smtClean="0">
                <a:solidFill>
                  <a:srgbClr val="FFFFFF"/>
                </a:solidFill>
                <a:latin typeface="Arial"/>
              </a:rPr>
              <a:t>Değerlendirmesi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066680"/>
            <a:ext cx="56388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2666880"/>
            <a:ext cx="5790600" cy="530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90" y="1066680"/>
            <a:ext cx="2933700" cy="3448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191" y="3197706"/>
            <a:ext cx="569601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6F184B5-D315-49C9-B3C0-2D6B63741723}" type="slidenum">
              <a:rPr lang="en-US" sz="1000" b="0" strike="noStrike" spc="-1">
                <a:solidFill>
                  <a:srgbClr val="FFFFE5"/>
                </a:solidFill>
                <a:latin typeface="Arial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 err="1" smtClean="0">
                <a:solidFill>
                  <a:srgbClr val="FFFFFF"/>
                </a:solidFill>
              </a:rPr>
              <a:t>Kaynaklar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2280" y="914400"/>
            <a:ext cx="883836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endParaRPr lang="en-US" sz="1800" b="0" strike="noStrike" spc="-1" dirty="0">
              <a:latin typeface="Arial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tr-TR" sz="2000" u="sng" dirty="0">
                <a:hlinkClick r:id="rId2"/>
              </a:rPr>
              <a:t>https://en.wikipedia.org/wiki/Principal_component_analysis#:~:text=Principal%20component%20analysis%20(PCA)%20is,components%20and%20ignoring%20the%20rest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u="sng" dirty="0">
                <a:hlinkClick r:id="rId3"/>
              </a:rPr>
              <a:t>http://</a:t>
            </a:r>
            <a:r>
              <a:rPr lang="tr-TR" sz="2000" u="sng" dirty="0" smtClean="0">
                <a:hlinkClick r:id="rId3"/>
              </a:rPr>
              <a:t>www.cs.ecu.edu/dingq/CSCI6905/readings/CLARANS.pdf</a:t>
            </a:r>
            <a:endParaRPr lang="en-US" sz="2000" u="sng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u="sng" dirty="0">
                <a:hlinkClick r:id="rId4"/>
              </a:rPr>
              <a:t>https://</a:t>
            </a:r>
            <a:r>
              <a:rPr lang="tr-TR" sz="2000" u="sng" dirty="0" smtClean="0">
                <a:hlinkClick r:id="rId4"/>
              </a:rPr>
              <a:t>web.stanford.edu/class/cs124/lec/naivebayes.pdf</a:t>
            </a:r>
            <a:endParaRPr lang="en-US" sz="2000" u="sng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u="sng" dirty="0">
                <a:hlinkClick r:id="rId5"/>
              </a:rPr>
              <a:t>https://</a:t>
            </a:r>
            <a:r>
              <a:rPr lang="tr-TR" sz="2000" u="sng" dirty="0" smtClean="0">
                <a:hlinkClick r:id="rId5"/>
              </a:rPr>
              <a:t>hanj.cs.illinois.edu/bk3/bk3_slidesindex.htm</a:t>
            </a:r>
            <a:endParaRPr lang="en-US" sz="2000" u="sng" dirty="0" smtClean="0"/>
          </a:p>
          <a:p>
            <a:pPr marL="457200" lvl="0" indent="-457200">
              <a:buFont typeface="+mj-lt"/>
              <a:buAutoNum type="arabicPeriod"/>
            </a:pP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u="sng" dirty="0" smtClean="0">
                <a:hlinkClick r:id="rId6"/>
              </a:rPr>
              <a:t>http</a:t>
            </a:r>
            <a:r>
              <a:rPr lang="tr-TR" sz="2000" u="sng" dirty="0">
                <a:hlinkClick r:id="rId6"/>
              </a:rPr>
              <a:t>://fizyka.umk.pl/publications/kmk/07-Pearson.pdf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</TotalTime>
  <Words>221</Words>
  <Application>Microsoft Office PowerPoint</Application>
  <PresentationFormat>On-screen Show (4:3)</PresentationFormat>
  <Paragraphs>109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바탕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>Burak Özdemir - Softtech</cp:lastModifiedBy>
  <cp:revision>235</cp:revision>
  <dcterms:created xsi:type="dcterms:W3CDTF">2007-08-26T20:02:13Z</dcterms:created>
  <dcterms:modified xsi:type="dcterms:W3CDTF">2021-01-24T17:56:55Z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