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3" r:id="rId2"/>
    <p:sldId id="640" r:id="rId3"/>
    <p:sldId id="641" r:id="rId4"/>
    <p:sldId id="642" r:id="rId5"/>
    <p:sldId id="644" r:id="rId6"/>
    <p:sldId id="655" r:id="rId7"/>
    <p:sldId id="656" r:id="rId8"/>
    <p:sldId id="64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941E"/>
    <a:srgbClr val="FCB414"/>
    <a:srgbClr val="282F39"/>
    <a:srgbClr val="007A7D"/>
    <a:srgbClr val="CB1B4A"/>
    <a:srgbClr val="074D67"/>
    <a:srgbClr val="42AFB6"/>
    <a:srgbClr val="C2C9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146" autoAdjust="0"/>
    <p:restoredTop sz="94669" autoAdjust="0"/>
  </p:normalViewPr>
  <p:slideViewPr>
    <p:cSldViewPr snapToGrid="0">
      <p:cViewPr varScale="1">
        <p:scale>
          <a:sx n="117" d="100"/>
          <a:sy n="117" d="100"/>
        </p:scale>
        <p:origin x="-10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1A0BF8-6686-4F02-AB36-9614142B3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93B406FE-1165-421C-8D35-96F0CFE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A7B22AA-13F6-430C-B5C3-3ED6A1325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FB799C-1B8A-42C0-AD53-6DBEF2E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D8C035E-958A-44D5-9920-E77375E9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4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BE3A36-A7B5-4AED-90CE-DAABE341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26DD818-2AC6-4AD8-ADB0-757AE6DE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AB561BE-2670-413D-B85D-350DC6A08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A7469BC-9B02-4F1D-9332-C52CAA6C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F37A4D-841D-4B35-BD23-CCB82FC1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3148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24028CB-78B2-414A-9948-C32EA4A46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52AA2E1-9030-407F-A8FB-98BCFFFDF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0722082-BED4-46DC-B1C0-9696140EF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85038-E165-45A4-8C75-C8A3CA81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79D7943-C606-446E-B743-3AB1AE58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05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628C7A-67F3-4CAD-9852-569FF656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1E717F-25DD-4AF6-8E4C-C3F0B7258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B9BF79-C6C8-4A28-B317-36AB52011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52C1D1-F1BF-42DD-A7C6-2ED272DF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05916BF-016F-4056-985B-466516E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15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9FAECB-6827-4D91-8EB5-800DD8EA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3CEBD6D-8344-4937-9A0D-E2DBE531B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598055-7F4B-4E57-92A1-C43CE07ED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BC8293C-337A-46B9-801C-405BA28F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FE3A87-6EF6-4E32-958D-D3BDE968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6121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9C1E4F-8411-4152-A040-45E4E38D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93C882-D441-40BC-AAB7-FB3EF79F6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0FF742-A50B-4EB6-86AE-E67F120A5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CB9172-F4DE-4657-A074-EF8778EE7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7507DBE-C8F7-423C-9124-EE7B3D22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881AC0B-71D5-43A5-AD86-9668B4D92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0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C204D3-549C-4770-B620-7E3D4678A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4306D22-9474-474E-A4DD-36D304E57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D9ED9F3-E75B-4CB6-9C20-44656AF01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2AB8604-4E78-4EF6-AF81-B832751C7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14C7266C-4F95-4B63-B8A4-5D430A6FC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8DA605C0-AC58-49C3-BFDA-E7ADCFC7B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8CDB99B-8E2F-47DA-B6C3-50842D8C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00ACA83-753D-4AEE-B568-755DCF5E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662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38EDC-8D44-427B-90E0-FBD0FBAC9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8AE544B-A36F-473A-86AF-50F024291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E6F2748-531A-4318-A370-27EDE490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5AD6E57-F20B-43D2-A268-2449E7D4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87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CEC2F6E-BB8D-4A07-B873-A379FEAE4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29C64672-2E28-45BB-AB1E-9CA10E90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33CCF35-5028-4E4D-8F6E-2E2DF0FB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60471D-7A64-4A50-B9A6-0F3A780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6427B1-871E-4C56-AF97-3F78ADBFA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CF52702-EC0A-4FBA-9939-DCF10E41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1EDDBB8-93FE-4585-A97D-0E391EE24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B77A2A-D97D-4B06-A029-77A3A88D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F4E011-48A8-486A-BF53-E7C08517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89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EA2B76-0D50-4AE7-8E70-B69B2F11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E700288-1A1C-45A8-B99A-68E661D70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8D19D42-4449-4938-BE9F-F8A026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15CB693-3AD5-4FB5-9BD7-DDA6EA89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B28CAAB-378F-4646-836D-6723AF2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08A5F22-2F00-4B7E-95E3-D4E37EE6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39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C73493B-E27E-4DC0-A41A-7E254FDDD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619A8B-408B-4DCB-AC39-AC640BF8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4A87CC5-FBB1-4FE5-893F-7BD071C75E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375A-C223-44C8-917C-F7C3A1BCD50F}" type="datetimeFigureOut">
              <a:rPr lang="en-GB" smtClean="0"/>
              <a:t>21/03/2023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8E1BCB-E2F2-4D1B-BCFC-521169C8E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111173B-B48E-4DCF-8715-580539054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3841B-0DB4-4C99-B5E5-79625F01DB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411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GÖZ VE AĞIZ İLE MOUSE KONTROLÜ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1610540" y="2008325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1783046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Çalışma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daha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çok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geliştirilip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mouse'un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bütün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özellikleri</a:t>
            </a: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 e</a:t>
            </a:r>
            <a:r>
              <a:rPr lang="en-US" sz="1300" b="1" dirty="0" err="1" smtClean="0">
                <a:solidFill>
                  <a:srgbClr val="FFFFFF"/>
                </a:solidFill>
                <a:latin typeface="Open Sans" panose="020B0606030504020204" pitchFamily="34" charset="0"/>
              </a:rPr>
              <a:t>klenebilir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. </a:t>
            </a: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1610540" y="4305476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9829286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1074454" y="2691345"/>
            <a:ext cx="17830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Kullanım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engeli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olanlar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için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Mouse’u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yüzümüzdeki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uzuvlarımızla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kullanma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kumimoji="0" lang="en-GB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9262778" y="2691345"/>
            <a:ext cx="1857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Projemizin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amacı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kullanım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engeli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olanların</a:t>
            </a: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 mouse </a:t>
            </a:r>
            <a:r>
              <a:rPr lang="en-US" sz="1300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kullanmaları</a:t>
            </a:r>
            <a:r>
              <a:rPr lang="en-US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.</a:t>
            </a:r>
            <a:endParaRPr lang="en-US" sz="1300" b="1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="" xmlns:a16="http://schemas.microsoft.com/office/drawing/2014/main" id="{30944E66-AC4C-4425-AB68-2D7ACD83CD9A}"/>
              </a:ext>
            </a:extLst>
          </p:cNvPr>
          <p:cNvSpPr/>
          <p:nvPr/>
        </p:nvSpPr>
        <p:spPr>
          <a:xfrm>
            <a:off x="9829286" y="4039429"/>
            <a:ext cx="506366" cy="50636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="" xmlns:a16="http://schemas.microsoft.com/office/drawing/2014/main" id="{91FE69F6-9293-4343-B952-0660EA60F5D7}"/>
              </a:ext>
            </a:extLst>
          </p:cNvPr>
          <p:cNvSpPr txBox="1"/>
          <p:nvPr/>
        </p:nvSpPr>
        <p:spPr>
          <a:xfrm>
            <a:off x="9262779" y="4704295"/>
            <a:ext cx="185765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 err="1">
                <a:solidFill>
                  <a:srgbClr val="FFFFFF"/>
                </a:solidFill>
                <a:latin typeface="Open Sans" panose="020B0606030504020204" pitchFamily="34" charset="0"/>
              </a:rPr>
              <a:t>Kaynaklar</a:t>
            </a:r>
            <a:endParaRPr lang="en-US" b="1" dirty="0">
              <a:solidFill>
                <a:srgbClr val="FFFFFF"/>
              </a:solidFill>
              <a:latin typeface="Open Sans" panose="020B0606030504020204" pitchFamily="34" charset="0"/>
            </a:endParaRPr>
          </a:p>
          <a:p>
            <a:pPr lvl="0"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youtube.com</a:t>
            </a:r>
          </a:p>
          <a:p>
            <a:pPr lvl="0"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github.com</a:t>
            </a:r>
          </a:p>
          <a:p>
            <a:pPr lvl="0">
              <a:defRPr/>
            </a:pPr>
            <a:r>
              <a:rPr lang="en-US" sz="1300" b="1" dirty="0">
                <a:solidFill>
                  <a:srgbClr val="FFFFFF"/>
                </a:solidFill>
                <a:latin typeface="Open Sans" panose="020B0606030504020204" pitchFamily="34" charset="0"/>
              </a:rPr>
              <a:t>google.github.io</a:t>
            </a:r>
            <a:endParaRPr kumimoji="0" lang="en-GB" sz="13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1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072" y="1465771"/>
            <a:ext cx="4474006" cy="4474006"/>
          </a:xfrm>
          <a:prstGeom prst="rect">
            <a:avLst/>
          </a:prstGeom>
        </p:spPr>
      </p:pic>
      <p:sp>
        <p:nvSpPr>
          <p:cNvPr id="32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223962" y="1031542"/>
            <a:ext cx="1004887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7941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Kullanım Engeli</a:t>
            </a:r>
            <a:r>
              <a:rPr kumimoji="0" lang="tr-TR" sz="2800" b="0" i="0" u="none" strike="noStrike" kern="1200" cap="none" spc="0" normalizeH="0" noProof="0" dirty="0" smtClean="0">
                <a:ln>
                  <a:noFill/>
                </a:ln>
                <a:solidFill>
                  <a:srgbClr val="F7941E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Olanlar Mouse’u nasıl Kullanır?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F7941E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7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="" xmlns:a16="http://schemas.microsoft.com/office/drawing/2014/main" id="{5DDABBE8-7360-452B-B856-38FEBE0D7B6C}"/>
              </a:ext>
            </a:extLst>
          </p:cNvPr>
          <p:cNvSpPr/>
          <p:nvPr/>
        </p:nvSpPr>
        <p:spPr>
          <a:xfrm flipV="1">
            <a:off x="4665178" y="5309005"/>
            <a:ext cx="2739830" cy="300753"/>
          </a:xfrm>
          <a:prstGeom prst="ellipse">
            <a:avLst/>
          </a:prstGeom>
          <a:solidFill>
            <a:schemeClr val="tx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KULLANILAN</a:t>
            </a:r>
            <a:r>
              <a:rPr kumimoji="0" lang="tr-TR" sz="4400" b="0" i="0" u="none" strike="noStrike" kern="1200" cap="none" spc="0" normalizeH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 KÜTÜPHANELER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B327ECD0-E1B0-4737-8A11-DA4355BE380C}"/>
              </a:ext>
            </a:extLst>
          </p:cNvPr>
          <p:cNvSpPr/>
          <p:nvPr/>
        </p:nvSpPr>
        <p:spPr>
          <a:xfrm>
            <a:off x="1104174" y="2026479"/>
            <a:ext cx="506366" cy="50636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1074454" y="4875745"/>
            <a:ext cx="2278346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fare ve klavyenizi kontrol etmenizi sağlayan, böylece otomatik görevler yapan botlar yazmanıza yardımcı bir </a:t>
            </a:r>
            <a:r>
              <a:rPr lang="tr-TR" sz="1300" b="1" dirty="0" err="1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Python</a:t>
            </a:r>
            <a:r>
              <a:rPr lang="tr-TR" sz="1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tr-TR" sz="1300" b="1" dirty="0" smtClean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kütüphanesidir.</a:t>
            </a: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A445E318-5EBB-456A-AB1D-82C950818623}"/>
              </a:ext>
            </a:extLst>
          </p:cNvPr>
          <p:cNvSpPr/>
          <p:nvPr/>
        </p:nvSpPr>
        <p:spPr>
          <a:xfrm>
            <a:off x="1104174" y="4369379"/>
            <a:ext cx="506366" cy="50636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6C67BB8D-4F08-4687-95FD-F1D81ABCF35D}"/>
              </a:ext>
            </a:extLst>
          </p:cNvPr>
          <p:cNvSpPr/>
          <p:nvPr/>
        </p:nvSpPr>
        <p:spPr>
          <a:xfrm>
            <a:off x="9322920" y="2026479"/>
            <a:ext cx="506366" cy="50636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1074454" y="2691345"/>
            <a:ext cx="227834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bilgisayarla görü, makine öğrenimi, görüntü işleme, video analizi gibi uygulamalar için kullanılan devasa bir açık kaynak kodlu kütüphanedir</a:t>
            </a:r>
            <a:r>
              <a:rPr lang="tr-TR" sz="1300" dirty="0">
                <a:solidFill>
                  <a:schemeClr val="bg1"/>
                </a:solidFill>
                <a:latin typeface="Open Sans" pitchFamily="2" charset="0"/>
                <a:ea typeface="Open Sans" pitchFamily="2" charset="0"/>
                <a:cs typeface="Open Sans" pitchFamily="2" charset="0"/>
              </a:rPr>
              <a:t>.</a:t>
            </a:r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9262778" y="2691345"/>
            <a:ext cx="22495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400" dirty="0">
                <a:solidFill>
                  <a:schemeClr val="bg1"/>
                </a:solidFill>
              </a:rPr>
              <a:t>Google tarafından sunulan, </a:t>
            </a:r>
            <a:r>
              <a:rPr lang="tr-TR" sz="1400" b="1" dirty="0" err="1">
                <a:solidFill>
                  <a:schemeClr val="bg1"/>
                </a:solidFill>
              </a:rPr>
              <a:t>cross</a:t>
            </a:r>
            <a:r>
              <a:rPr lang="tr-TR" sz="1400" b="1" dirty="0">
                <a:solidFill>
                  <a:schemeClr val="bg1"/>
                </a:solidFill>
              </a:rPr>
              <a:t>-platform makine öğrenmesi çözümleri sunan açık kaynak bir çerçeve</a:t>
            </a:r>
            <a:r>
              <a:rPr lang="tr-TR" sz="1400" dirty="0">
                <a:solidFill>
                  <a:schemeClr val="bg1"/>
                </a:solidFill>
              </a:rPr>
              <a:t> olarak tanımlanabilir. Daha önceden de yapılabilen video üzerinde nesne algılama gibi işlemleri </a:t>
            </a:r>
            <a:r>
              <a:rPr lang="tr-TR" sz="1400" dirty="0" err="1">
                <a:solidFill>
                  <a:schemeClr val="bg1"/>
                </a:solidFill>
              </a:rPr>
              <a:t>MediaPipe</a:t>
            </a:r>
            <a:r>
              <a:rPr lang="tr-TR" sz="1400" dirty="0">
                <a:solidFill>
                  <a:schemeClr val="bg1"/>
                </a:solidFill>
              </a:rPr>
              <a:t> çok daha basit bir şekilde kullanılabilir hale getirmiş </a:t>
            </a:r>
            <a:r>
              <a:rPr lang="tr-TR" sz="1400" dirty="0" smtClean="0">
                <a:solidFill>
                  <a:schemeClr val="bg1"/>
                </a:solidFill>
              </a:rPr>
              <a:t>durumda.</a:t>
            </a:r>
            <a:endParaRPr lang="en-US" sz="1300" dirty="0">
              <a:solidFill>
                <a:schemeClr val="bg1"/>
              </a:solidFill>
              <a:latin typeface="Open Sans" panose="020B0606030504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2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31" y="1607264"/>
            <a:ext cx="3294895" cy="3657607"/>
          </a:xfrm>
          <a:prstGeom prst="rect">
            <a:avLst/>
          </a:prstGeom>
        </p:spPr>
      </p:pic>
      <p:sp>
        <p:nvSpPr>
          <p:cNvPr id="18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1610540" y="2133468"/>
            <a:ext cx="2380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OPENCV </a:t>
            </a:r>
          </a:p>
        </p:txBody>
      </p:sp>
      <p:sp>
        <p:nvSpPr>
          <p:cNvPr id="19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1610540" y="4476368"/>
            <a:ext cx="2380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PYAUTOGUİ </a:t>
            </a:r>
          </a:p>
        </p:txBody>
      </p:sp>
      <p:sp>
        <p:nvSpPr>
          <p:cNvPr id="20" name="TextBox 74">
            <a:extLst>
              <a:ext uri="{FF2B5EF4-FFF2-40B4-BE49-F238E27FC236}">
                <a16:creationId xmlns="" xmlns:a16="http://schemas.microsoft.com/office/drawing/2014/main" id="{F4AF6505-A775-4864-B23C-39B7D60FE049}"/>
              </a:ext>
            </a:extLst>
          </p:cNvPr>
          <p:cNvSpPr txBox="1"/>
          <p:nvPr/>
        </p:nvSpPr>
        <p:spPr>
          <a:xfrm>
            <a:off x="9811564" y="2133336"/>
            <a:ext cx="2380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tr-TR" sz="1300" b="1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MEDİAPİPE</a:t>
            </a:r>
          </a:p>
        </p:txBody>
      </p:sp>
    </p:spTree>
    <p:extLst>
      <p:ext uri="{BB962C8B-B14F-4D97-AF65-F5344CB8AC3E}">
        <p14:creationId xmlns:p14="http://schemas.microsoft.com/office/powerpoint/2010/main" val="357180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OPENCV2 PROJEDE KULLANILANLAR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3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4" name="Grup 3"/>
          <p:cNvGrpSpPr/>
          <p:nvPr/>
        </p:nvGrpSpPr>
        <p:grpSpPr>
          <a:xfrm>
            <a:off x="1298067" y="1997127"/>
            <a:ext cx="9595866" cy="2863747"/>
            <a:chOff x="491109" y="1997127"/>
            <a:chExt cx="9595866" cy="2863747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A98F7418-2E84-4D83-AB5C-A6C8FD62F902}"/>
                </a:ext>
              </a:extLst>
            </p:cNvPr>
            <p:cNvSpPr txBox="1"/>
            <p:nvPr/>
          </p:nvSpPr>
          <p:spPr>
            <a:xfrm>
              <a:off x="5124166" y="2151728"/>
              <a:ext cx="496280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Kamera tanıma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Kameranın ayna etkisini yok etme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Kameradan görüntüyü renkli alma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Yüzdeki noktaları yuvarlak olarak belirleme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Çerçeve başlığı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Q tuşuna basılınca kamera sisteminin tüm pencerelerinin kapanması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endParaRPr lang="en-US" sz="20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3" name="Resim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109" y="1997127"/>
              <a:ext cx="3580691" cy="28637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66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PYAUTOGUI PROJEDE KULLANILANLAR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4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5" name="Grup 4"/>
          <p:cNvGrpSpPr/>
          <p:nvPr/>
        </p:nvGrpSpPr>
        <p:grpSpPr>
          <a:xfrm>
            <a:off x="1112832" y="2151728"/>
            <a:ext cx="9966336" cy="2137932"/>
            <a:chOff x="927597" y="2151728"/>
            <a:chExt cx="9966336" cy="2137932"/>
          </a:xfrm>
        </p:grpSpPr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A98F7418-2E84-4D83-AB5C-A6C8FD62F902}"/>
                </a:ext>
              </a:extLst>
            </p:cNvPr>
            <p:cNvSpPr txBox="1"/>
            <p:nvPr/>
          </p:nvSpPr>
          <p:spPr>
            <a:xfrm>
              <a:off x="5931124" y="2151728"/>
              <a:ext cx="496280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Ekran koordinat sisteminin tanıtılması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Mouse bekleme süresi ayarlanması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</a:rPr>
                <a:t>Mouse yönlendirilmesi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err="1" smtClean="0">
                  <a:solidFill>
                    <a:schemeClr val="bg1"/>
                  </a:solidFill>
                </a:rPr>
                <a:t>Click</a:t>
              </a:r>
              <a:r>
                <a:rPr lang="tr-TR" sz="2000" dirty="0" smtClean="0">
                  <a:solidFill>
                    <a:schemeClr val="bg1"/>
                  </a:solidFill>
                </a:rPr>
                <a:t> işlemi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err="1" smtClean="0">
                  <a:solidFill>
                    <a:schemeClr val="bg1"/>
                  </a:solidFill>
                </a:rPr>
                <a:t>DoubleClick</a:t>
              </a:r>
              <a:r>
                <a:rPr lang="tr-TR" sz="2000" dirty="0" smtClean="0">
                  <a:solidFill>
                    <a:schemeClr val="bg1"/>
                  </a:solidFill>
                </a:rPr>
                <a:t> işlemi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  <a:defRPr/>
              </a:pPr>
              <a:r>
                <a:rPr lang="tr-TR" sz="2000" dirty="0" smtClean="0">
                  <a:solidFill>
                    <a:schemeClr val="bg1"/>
                  </a:solidFill>
                  <a:latin typeface="Open Sans" panose="020B0606030504020204" pitchFamily="34" charset="0"/>
                </a:rPr>
                <a:t>Bir saniyelik </a:t>
              </a:r>
              <a:r>
                <a:rPr lang="tr-TR" sz="2000" dirty="0" err="1" smtClean="0">
                  <a:solidFill>
                    <a:schemeClr val="bg1"/>
                  </a:solidFill>
                  <a:latin typeface="Open Sans" panose="020B0606030504020204" pitchFamily="34" charset="0"/>
                </a:rPr>
                <a:t>mouse</a:t>
              </a:r>
              <a:r>
                <a:rPr lang="tr-TR" sz="2000" dirty="0" smtClean="0">
                  <a:solidFill>
                    <a:schemeClr val="bg1"/>
                  </a:solidFill>
                  <a:latin typeface="Open Sans" panose="020B0606030504020204" pitchFamily="34" charset="0"/>
                </a:rPr>
                <a:t> bekletme işlemi</a:t>
              </a:r>
              <a:endParaRPr lang="en-US" sz="2000" dirty="0">
                <a:solidFill>
                  <a:schemeClr val="bg1"/>
                </a:solidFill>
                <a:latin typeface="Open Sans" panose="020B0606030504020204" pitchFamily="34" charset="0"/>
              </a:endParaRPr>
            </a:p>
          </p:txBody>
        </p:sp>
        <p:pic>
          <p:nvPicPr>
            <p:cNvPr id="2" name="Resim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97" y="2568340"/>
              <a:ext cx="4749303" cy="17213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5297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MEDİAPİPE PROJEDE KULLANILANLAR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5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5711895" y="2767281"/>
            <a:ext cx="49628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Yüz tanımlama yapma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Yüz Noktalarının belirlenmesi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Göz noktalarının tanıtılması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tr-TR" sz="2000" dirty="0" smtClean="0">
                <a:solidFill>
                  <a:schemeClr val="bg1"/>
                </a:solidFill>
              </a:rPr>
              <a:t>Dudakların tanıtılması</a:t>
            </a: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97" y="1369688"/>
            <a:ext cx="3043939" cy="411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205541302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pic>
        <p:nvPicPr>
          <p:cNvPr id="2" name="Resim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64" b="3373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6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143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071563" y="30943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noProof="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EKSENLER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7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020795" y="599587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  <p:grpSp>
        <p:nvGrpSpPr>
          <p:cNvPr id="18" name="Grup 17"/>
          <p:cNvGrpSpPr/>
          <p:nvPr/>
        </p:nvGrpSpPr>
        <p:grpSpPr>
          <a:xfrm>
            <a:off x="4198620" y="2171700"/>
            <a:ext cx="3794760" cy="2514600"/>
            <a:chOff x="3954780" y="1600200"/>
            <a:chExt cx="3794760" cy="2514600"/>
          </a:xfrm>
        </p:grpSpPr>
        <p:cxnSp>
          <p:nvCxnSpPr>
            <p:cNvPr id="9" name="Düz Ok Bağlayıcısı 8"/>
            <p:cNvCxnSpPr/>
            <p:nvPr/>
          </p:nvCxnSpPr>
          <p:spPr>
            <a:xfrm>
              <a:off x="5562600" y="3642360"/>
              <a:ext cx="218694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up 16"/>
            <p:cNvGrpSpPr/>
            <p:nvPr/>
          </p:nvGrpSpPr>
          <p:grpSpPr>
            <a:xfrm>
              <a:off x="3954780" y="1600200"/>
              <a:ext cx="1607820" cy="2514600"/>
              <a:chOff x="3954780" y="1600200"/>
              <a:chExt cx="1607820" cy="2514600"/>
            </a:xfrm>
          </p:grpSpPr>
          <p:cxnSp>
            <p:nvCxnSpPr>
              <p:cNvPr id="4" name="Düz Ok Bağlayıcısı 3"/>
              <p:cNvCxnSpPr/>
              <p:nvPr/>
            </p:nvCxnSpPr>
            <p:spPr>
              <a:xfrm flipV="1">
                <a:off x="5562600" y="1600200"/>
                <a:ext cx="0" cy="205740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Düz Ok Bağlayıcısı 11"/>
              <p:cNvCxnSpPr/>
              <p:nvPr/>
            </p:nvCxnSpPr>
            <p:spPr>
              <a:xfrm flipH="1">
                <a:off x="3954780" y="3642360"/>
                <a:ext cx="1607820" cy="472440"/>
              </a:xfrm>
              <a:prstGeom prst="straightConnector1">
                <a:avLst/>
              </a:prstGeom>
              <a:ln w="38100"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TextBox 75">
            <a:extLst>
              <a:ext uri="{FF2B5EF4-FFF2-40B4-BE49-F238E27FC236}">
                <a16:creationId xmlns=""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5477227" y="1525369"/>
            <a:ext cx="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600" dirty="0">
                <a:solidFill>
                  <a:srgbClr val="FF0000"/>
                </a:solidFill>
              </a:rPr>
              <a:t>Y</a:t>
            </a:r>
            <a:endParaRPr lang="tr-TR" sz="3600" dirty="0" smtClean="0">
              <a:solidFill>
                <a:srgbClr val="FF0000"/>
              </a:solidFill>
            </a:endParaRPr>
          </a:p>
        </p:txBody>
      </p:sp>
      <p:sp>
        <p:nvSpPr>
          <p:cNvPr id="26" name="TextBox 75">
            <a:extLst>
              <a:ext uri="{FF2B5EF4-FFF2-40B4-BE49-F238E27FC236}">
                <a16:creationId xmlns=""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7917180" y="3890694"/>
            <a:ext cx="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600" dirty="0" smtClean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75">
            <a:extLst>
              <a:ext uri="{FF2B5EF4-FFF2-40B4-BE49-F238E27FC236}">
                <a16:creationId xmlns="" xmlns:a16="http://schemas.microsoft.com/office/drawing/2014/main" id="{A98F7418-2E84-4D83-AB5C-A6C8FD62F902}"/>
              </a:ext>
            </a:extLst>
          </p:cNvPr>
          <p:cNvSpPr txBox="1"/>
          <p:nvPr/>
        </p:nvSpPr>
        <p:spPr>
          <a:xfrm>
            <a:off x="3563054" y="4396740"/>
            <a:ext cx="658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3600" dirty="0">
                <a:solidFill>
                  <a:srgbClr val="FF0000"/>
                </a:solidFill>
              </a:rPr>
              <a:t>Z</a:t>
            </a:r>
            <a:endParaRPr lang="tr-TR" sz="36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6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86" y="2072568"/>
            <a:ext cx="12178914" cy="4785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DB0A9C50-B290-4C30-A65A-9D7AB111D154}"/>
              </a:ext>
            </a:extLst>
          </p:cNvPr>
          <p:cNvSpPr txBox="1"/>
          <p:nvPr/>
        </p:nvSpPr>
        <p:spPr>
          <a:xfrm>
            <a:off x="1071563" y="430085"/>
            <a:ext cx="1004887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sz="4400" dirty="0" smtClean="0">
                <a:solidFill>
                  <a:srgbClr val="FFFFFF"/>
                </a:solidFill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BENİ DİNLEDİĞİNİZ İÇİN TEŞEKKÜRLER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B3187278-174E-40F9-9099-8E759C168EB1}"/>
              </a:ext>
            </a:extLst>
          </p:cNvPr>
          <p:cNvSpPr/>
          <p:nvPr/>
        </p:nvSpPr>
        <p:spPr>
          <a:xfrm>
            <a:off x="11512283" y="243039"/>
            <a:ext cx="451117" cy="45111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tr-TR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anose="020B0502040504020204" pitchFamily="34"/>
                <a:ea typeface="Noto Sans" panose="020B0502040504020204" pitchFamily="34"/>
                <a:cs typeface="Noto Sans" panose="020B0502040504020204" pitchFamily="34"/>
              </a:rPr>
              <a:t>8</a:t>
            </a:r>
            <a:endParaRPr kumimoji="0" lang="tr-TR" sz="1800" b="0" i="0" u="none" strike="noStrike" kern="120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3" name="TextBox 66">
            <a:extLst>
              <a:ext uri="{FF2B5EF4-FFF2-40B4-BE49-F238E27FC236}">
                <a16:creationId xmlns="" xmlns:a16="http://schemas.microsoft.com/office/drawing/2014/main" id="{43E9AA7E-9A40-4378-BA1F-D2DC2684ED35}"/>
              </a:ext>
            </a:extLst>
          </p:cNvPr>
          <p:cNvSpPr txBox="1"/>
          <p:nvPr/>
        </p:nvSpPr>
        <p:spPr>
          <a:xfrm>
            <a:off x="5020795" y="3082752"/>
            <a:ext cx="215041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tr-TR" sz="1300" dirty="0" smtClean="0">
                <a:solidFill>
                  <a:srgbClr val="FFFFFF"/>
                </a:solidFill>
                <a:latin typeface="Open Sans" panose="020B0606030504020204" pitchFamily="34" charset="0"/>
              </a:rPr>
              <a:t>Burak ÖZDEMİRTAŞ</a:t>
            </a:r>
          </a:p>
          <a:p>
            <a:pPr lvl="0" algn="ctr">
              <a:defRPr/>
            </a:pPr>
            <a:endParaRPr lang="en-US" sz="1300" dirty="0">
              <a:solidFill>
                <a:srgbClr val="FFFFFF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58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5">
      <a:dk1>
        <a:srgbClr val="282F39"/>
      </a:dk1>
      <a:lt1>
        <a:srgbClr val="FFFFFF"/>
      </a:lt1>
      <a:dk2>
        <a:srgbClr val="000000"/>
      </a:dk2>
      <a:lt2>
        <a:srgbClr val="EEEEEE"/>
      </a:lt2>
      <a:accent1>
        <a:srgbClr val="C2C923"/>
      </a:accent1>
      <a:accent2>
        <a:srgbClr val="42AFB6"/>
      </a:accent2>
      <a:accent3>
        <a:srgbClr val="074D67"/>
      </a:accent3>
      <a:accent4>
        <a:srgbClr val="CB1B4A"/>
      </a:accent4>
      <a:accent5>
        <a:srgbClr val="FCB414"/>
      </a:accent5>
      <a:accent6>
        <a:srgbClr val="007A7D"/>
      </a:accent6>
      <a:hlink>
        <a:srgbClr val="1EB7E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14125</TotalTime>
  <Words>198</Words>
  <Application>Microsoft Office PowerPoint</Application>
  <PresentationFormat>Özel</PresentationFormat>
  <Paragraphs>64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burak</dc:creator>
  <cp:lastModifiedBy>Burak</cp:lastModifiedBy>
  <cp:revision>1045</cp:revision>
  <dcterms:created xsi:type="dcterms:W3CDTF">2017-12-05T16:25:52Z</dcterms:created>
  <dcterms:modified xsi:type="dcterms:W3CDTF">2023-03-21T19:19:22Z</dcterms:modified>
</cp:coreProperties>
</file>