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sldIdLst>
    <p:sldId id="256" r:id="rId2"/>
    <p:sldId id="259" r:id="rId3"/>
    <p:sldId id="258" r:id="rId4"/>
    <p:sldId id="260" r:id="rId5"/>
    <p:sldId id="261" r:id="rId6"/>
    <p:sldId id="262" r:id="rId7"/>
    <p:sldId id="270" r:id="rId8"/>
    <p:sldId id="263" r:id="rId9"/>
    <p:sldId id="264" r:id="rId10"/>
    <p:sldId id="265" r:id="rId11"/>
    <p:sldId id="266" r:id="rId12"/>
    <p:sldId id="267" r:id="rId13"/>
    <p:sldId id="268" r:id="rId14"/>
    <p:sldId id="271" r:id="rId15"/>
    <p:sldId id="282" r:id="rId16"/>
    <p:sldId id="283" r:id="rId17"/>
    <p:sldId id="284" r:id="rId18"/>
    <p:sldId id="285"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128FA71-3A18-48C0-980F-4B68F7F63042}" type="datetime1">
              <a:rPr lang="en-US" smtClean="0"/>
              <a:t>1/10/25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978716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1/10/25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2433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1/10/25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9086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C1210E-201E-4473-82AC-2466F5386C38}" type="datetime1">
              <a:rPr lang="en-US" smtClean="0"/>
              <a:t>1/10/25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6364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01EA198-6CAB-4B8F-B93F-1F9C8C4B6CE7}" type="datetime1">
              <a:rPr lang="en-US" smtClean="0"/>
              <a:t>1/10/25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4648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06041F-4525-44D5-AA4F-332294BF1F56}" type="datetime1">
              <a:rPr lang="en-US" smtClean="0"/>
              <a:t>1/10/25</a:t>
            </a:fld>
            <a:endParaRPr lang="en-US"/>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4859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7F45AC6-C491-4585-A584-9CE2AF7D5500}" type="datetime1">
              <a:rPr lang="en-US" smtClean="0"/>
              <a:t>1/10/25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043143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1/10/25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641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1/10/25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4922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13DFAE3-14DB-48A7-A80F-80DDB072CE3D}" type="datetime1">
              <a:rPr lang="en-US" smtClean="0"/>
              <a:t>1/10/25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9253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2C5EAEF-6478-4102-8F5D-A5FE9FC97ACB}" type="datetime1">
              <a:rPr lang="en-US" smtClean="0"/>
              <a:t>1/10/25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041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7F45AC6-C491-4585-A584-9CE2AF7D5500}" type="datetime1">
              <a:rPr lang="en-US" smtClean="0"/>
              <a:t>1/10/25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7914675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AA8B66-B179-0C54-5A1F-F1464A199E2D}"/>
              </a:ext>
            </a:extLst>
          </p:cNvPr>
          <p:cNvPicPr>
            <a:picLocks noChangeAspect="1"/>
          </p:cNvPicPr>
          <p:nvPr/>
        </p:nvPicPr>
        <p:blipFill>
          <a:blip r:embed="rId2"/>
          <a:srcRect l="229" r="10882"/>
          <a:stretch/>
        </p:blipFill>
        <p:spPr>
          <a:xfrm>
            <a:off x="20" y="10"/>
            <a:ext cx="12191979" cy="6857990"/>
          </a:xfrm>
          <a:prstGeom prst="rect">
            <a:avLst/>
          </a:prstGeom>
        </p:spPr>
      </p:pic>
      <p:sp>
        <p:nvSpPr>
          <p:cNvPr id="2" name="Title 1">
            <a:extLst>
              <a:ext uri="{FF2B5EF4-FFF2-40B4-BE49-F238E27FC236}">
                <a16:creationId xmlns:a16="http://schemas.microsoft.com/office/drawing/2014/main" id="{2BA909C3-E44F-BE45-AF7C-98ADA868F23E}"/>
              </a:ext>
            </a:extLst>
          </p:cNvPr>
          <p:cNvSpPr>
            <a:spLocks noGrp="1"/>
          </p:cNvSpPr>
          <p:nvPr>
            <p:ph type="ctrTitle"/>
          </p:nvPr>
        </p:nvSpPr>
        <p:spPr>
          <a:xfrm>
            <a:off x="291463" y="5293940"/>
            <a:ext cx="7117865" cy="1003486"/>
          </a:xfrm>
          <a:solidFill>
            <a:schemeClr val="accent5">
              <a:lumMod val="20000"/>
              <a:lumOff val="80000"/>
            </a:schemeClr>
          </a:solidFill>
        </p:spPr>
        <p:txBody>
          <a:bodyPr anchor="t">
            <a:normAutofit/>
          </a:bodyPr>
          <a:lstStyle/>
          <a:p>
            <a:pPr algn="l"/>
            <a:r>
              <a:rPr lang="en-US" sz="3700" dirty="0"/>
              <a:t>Instagram Reels Analysis</a:t>
            </a:r>
          </a:p>
        </p:txBody>
      </p:sp>
      <p:sp>
        <p:nvSpPr>
          <p:cNvPr id="3" name="Subtitle 2">
            <a:extLst>
              <a:ext uri="{FF2B5EF4-FFF2-40B4-BE49-F238E27FC236}">
                <a16:creationId xmlns:a16="http://schemas.microsoft.com/office/drawing/2014/main" id="{F016F303-BAC6-384F-BA0C-51AF9EBC7E26}"/>
              </a:ext>
            </a:extLst>
          </p:cNvPr>
          <p:cNvSpPr>
            <a:spLocks noGrp="1"/>
          </p:cNvSpPr>
          <p:nvPr>
            <p:ph type="subTitle" idx="1"/>
          </p:nvPr>
        </p:nvSpPr>
        <p:spPr>
          <a:xfrm>
            <a:off x="-611660" y="4733366"/>
            <a:ext cx="3538728" cy="960120"/>
          </a:xfrm>
        </p:spPr>
        <p:txBody>
          <a:bodyPr anchor="t">
            <a:normAutofit/>
          </a:bodyPr>
          <a:lstStyle/>
          <a:p>
            <a:pPr algn="r"/>
            <a:r>
              <a:rPr lang="en-US" sz="2000" dirty="0" err="1"/>
              <a:t>Burak</a:t>
            </a:r>
            <a:r>
              <a:rPr lang="en-US" sz="2000" dirty="0"/>
              <a:t> Semi </a:t>
            </a:r>
            <a:r>
              <a:rPr lang="en-US" sz="2000" dirty="0" err="1"/>
              <a:t>Yakar</a:t>
            </a:r>
            <a:r>
              <a:rPr lang="en-US" sz="2000" dirty="0"/>
              <a:t> 30917</a:t>
            </a:r>
          </a:p>
        </p:txBody>
      </p:sp>
    </p:spTree>
    <p:extLst>
      <p:ext uri="{BB962C8B-B14F-4D97-AF65-F5344CB8AC3E}">
        <p14:creationId xmlns:p14="http://schemas.microsoft.com/office/powerpoint/2010/main" val="20922239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45EA-19F6-1B40-ADDE-7D489B337FA8}"/>
              </a:ext>
            </a:extLst>
          </p:cNvPr>
          <p:cNvSpPr>
            <a:spLocks noGrp="1"/>
          </p:cNvSpPr>
          <p:nvPr>
            <p:ph type="title"/>
          </p:nvPr>
        </p:nvSpPr>
        <p:spPr/>
        <p:txBody>
          <a:bodyPr/>
          <a:lstStyle/>
          <a:p>
            <a:r>
              <a:rPr lang="en-US" dirty="0"/>
              <a:t>Relationship between duration and </a:t>
            </a:r>
            <a:r>
              <a:rPr lang="en-US" dirty="0" err="1"/>
              <a:t>instagram</a:t>
            </a:r>
            <a:r>
              <a:rPr lang="en-US" dirty="0"/>
              <a:t> plays</a:t>
            </a:r>
          </a:p>
        </p:txBody>
      </p:sp>
      <p:pic>
        <p:nvPicPr>
          <p:cNvPr id="6" name="Content Placeholder 5" descr="A graph with purple dots&#10;&#10;Description automatically generated">
            <a:extLst>
              <a:ext uri="{FF2B5EF4-FFF2-40B4-BE49-F238E27FC236}">
                <a16:creationId xmlns:a16="http://schemas.microsoft.com/office/drawing/2014/main" id="{C02C020D-50AE-4542-8C10-6692B8CF5DC6}"/>
              </a:ext>
            </a:extLst>
          </p:cNvPr>
          <p:cNvPicPr>
            <a:picLocks noGrp="1" noChangeAspect="1"/>
          </p:cNvPicPr>
          <p:nvPr>
            <p:ph idx="1"/>
          </p:nvPr>
        </p:nvPicPr>
        <p:blipFill>
          <a:blip r:embed="rId2"/>
          <a:stretch>
            <a:fillRect/>
          </a:stretch>
        </p:blipFill>
        <p:spPr>
          <a:xfrm>
            <a:off x="5470055" y="2288428"/>
            <a:ext cx="5282407" cy="4282189"/>
          </a:xfrm>
        </p:spPr>
      </p:pic>
      <p:sp>
        <p:nvSpPr>
          <p:cNvPr id="4" name="Content Placeholder 2">
            <a:extLst>
              <a:ext uri="{FF2B5EF4-FFF2-40B4-BE49-F238E27FC236}">
                <a16:creationId xmlns:a16="http://schemas.microsoft.com/office/drawing/2014/main" id="{A7CE30EE-D983-D845-9794-6CCD1142C31D}"/>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scatter plot shows no clear correlation between video duration and Instagram Plays. While some shorter videos received significantly high plays, longer durations do not consistently result in higher engagement. This suggests that duration alone may not be a key factor driving performance</a:t>
            </a:r>
          </a:p>
        </p:txBody>
      </p:sp>
    </p:spTree>
    <p:extLst>
      <p:ext uri="{BB962C8B-B14F-4D97-AF65-F5344CB8AC3E}">
        <p14:creationId xmlns:p14="http://schemas.microsoft.com/office/powerpoint/2010/main" val="5274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63C5-3CC8-7C4A-93A8-60695651DA91}"/>
              </a:ext>
            </a:extLst>
          </p:cNvPr>
          <p:cNvSpPr>
            <a:spLocks noGrp="1"/>
          </p:cNvSpPr>
          <p:nvPr>
            <p:ph type="title"/>
          </p:nvPr>
        </p:nvSpPr>
        <p:spPr/>
        <p:txBody>
          <a:bodyPr/>
          <a:lstStyle/>
          <a:p>
            <a:r>
              <a:rPr lang="en-US" dirty="0"/>
              <a:t>duration and </a:t>
            </a:r>
            <a:r>
              <a:rPr lang="en-US" dirty="0" err="1"/>
              <a:t>instagram</a:t>
            </a:r>
            <a:r>
              <a:rPr lang="en-US" dirty="0"/>
              <a:t> plays (excluding top 15)</a:t>
            </a:r>
          </a:p>
        </p:txBody>
      </p:sp>
      <p:pic>
        <p:nvPicPr>
          <p:cNvPr id="6" name="Content Placeholder 5" descr="A graph of a number of dots&#10;&#10;Description automatically generated">
            <a:extLst>
              <a:ext uri="{FF2B5EF4-FFF2-40B4-BE49-F238E27FC236}">
                <a16:creationId xmlns:a16="http://schemas.microsoft.com/office/drawing/2014/main" id="{800A51E8-E38F-7144-8399-9A9EACC48D13}"/>
              </a:ext>
            </a:extLst>
          </p:cNvPr>
          <p:cNvPicPr>
            <a:picLocks noGrp="1" noChangeAspect="1"/>
          </p:cNvPicPr>
          <p:nvPr>
            <p:ph idx="1"/>
          </p:nvPr>
        </p:nvPicPr>
        <p:blipFill>
          <a:blip r:embed="rId2"/>
          <a:stretch>
            <a:fillRect/>
          </a:stretch>
        </p:blipFill>
        <p:spPr>
          <a:xfrm>
            <a:off x="5173663" y="2381250"/>
            <a:ext cx="5972841" cy="4090988"/>
          </a:xfrm>
        </p:spPr>
      </p:pic>
      <p:sp>
        <p:nvSpPr>
          <p:cNvPr id="4" name="Content Placeholder 2">
            <a:extLst>
              <a:ext uri="{FF2B5EF4-FFF2-40B4-BE49-F238E27FC236}">
                <a16:creationId xmlns:a16="http://schemas.microsoft.com/office/drawing/2014/main" id="{F47D9A5A-C91F-2B4E-82EE-A14416BF0B4B}"/>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After removing the top 15 videos with the highest Instagram Plays, the scatter plot offers a more focused view. However, even without these outliers, there is still no consistent trend between video duration and engagement, reinforcing the idea that other elements, such as content quality or timing, are likely more influential.</a:t>
            </a:r>
          </a:p>
        </p:txBody>
      </p:sp>
    </p:spTree>
    <p:extLst>
      <p:ext uri="{BB962C8B-B14F-4D97-AF65-F5344CB8AC3E}">
        <p14:creationId xmlns:p14="http://schemas.microsoft.com/office/powerpoint/2010/main" val="2163419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26DE-5C8F-F748-AB7E-0FCF677413E3}"/>
              </a:ext>
            </a:extLst>
          </p:cNvPr>
          <p:cNvSpPr>
            <a:spLocks noGrp="1"/>
          </p:cNvSpPr>
          <p:nvPr>
            <p:ph type="title"/>
          </p:nvPr>
        </p:nvSpPr>
        <p:spPr>
          <a:xfrm>
            <a:off x="2231136" y="192532"/>
            <a:ext cx="7729728" cy="1188720"/>
          </a:xfrm>
        </p:spPr>
        <p:txBody>
          <a:bodyPr/>
          <a:lstStyle/>
          <a:p>
            <a:r>
              <a:rPr lang="en-US" dirty="0"/>
              <a:t>Average metrics by video length </a:t>
            </a:r>
          </a:p>
        </p:txBody>
      </p:sp>
      <p:pic>
        <p:nvPicPr>
          <p:cNvPr id="6" name="Content Placeholder 5" descr="A group of graphs with numbers&#10;&#10;Description automatically generated with medium confidence">
            <a:extLst>
              <a:ext uri="{FF2B5EF4-FFF2-40B4-BE49-F238E27FC236}">
                <a16:creationId xmlns:a16="http://schemas.microsoft.com/office/drawing/2014/main" id="{7176C2F1-D5A5-4A4B-B7C0-FB3FFC87F49B}"/>
              </a:ext>
            </a:extLst>
          </p:cNvPr>
          <p:cNvPicPr>
            <a:picLocks noGrp="1" noChangeAspect="1"/>
          </p:cNvPicPr>
          <p:nvPr>
            <p:ph idx="1"/>
          </p:nvPr>
        </p:nvPicPr>
        <p:blipFill>
          <a:blip r:embed="rId2"/>
          <a:stretch>
            <a:fillRect/>
          </a:stretch>
        </p:blipFill>
        <p:spPr>
          <a:xfrm>
            <a:off x="5283996" y="1515145"/>
            <a:ext cx="5879303" cy="5342855"/>
          </a:xfrm>
        </p:spPr>
      </p:pic>
      <p:sp>
        <p:nvSpPr>
          <p:cNvPr id="4" name="Content Placeholder 2">
            <a:extLst>
              <a:ext uri="{FF2B5EF4-FFF2-40B4-BE49-F238E27FC236}">
                <a16:creationId xmlns:a16="http://schemas.microsoft.com/office/drawing/2014/main" id="{615CCB62-E906-AA4A-AA6C-5984CDED9401}"/>
              </a:ext>
            </a:extLst>
          </p:cNvPr>
          <p:cNvSpPr txBox="1">
            <a:spLocks/>
          </p:cNvSpPr>
          <p:nvPr/>
        </p:nvSpPr>
        <p:spPr>
          <a:xfrm>
            <a:off x="716756" y="2433919"/>
            <a:ext cx="3666985" cy="345939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While longer videos generally drive higher plays, likes, comments, and saves, shorter videos excel in shares. The total count highlights a preference for producing shorter content, but balancing duration with engagement goals could optimize performance.</a:t>
            </a:r>
          </a:p>
        </p:txBody>
      </p:sp>
    </p:spTree>
    <p:extLst>
      <p:ext uri="{BB962C8B-B14F-4D97-AF65-F5344CB8AC3E}">
        <p14:creationId xmlns:p14="http://schemas.microsoft.com/office/powerpoint/2010/main" val="705255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61049" y="238163"/>
            <a:ext cx="7729728" cy="1188720"/>
          </a:xfrm>
        </p:spPr>
        <p:txBody>
          <a:bodyPr/>
          <a:lstStyle/>
          <a:p>
            <a:r>
              <a:rPr lang="en-US" dirty="0"/>
              <a:t>DENSITY PLOT OF PLAYS AND ACCOUNTS REACHED</a:t>
            </a:r>
          </a:p>
        </p:txBody>
      </p:sp>
      <p:pic>
        <p:nvPicPr>
          <p:cNvPr id="6" name="Content Placeholder 5" descr="A graph of a function&#10;&#10;Description automatically generated">
            <a:extLst>
              <a:ext uri="{FF2B5EF4-FFF2-40B4-BE49-F238E27FC236}">
                <a16:creationId xmlns:a16="http://schemas.microsoft.com/office/drawing/2014/main" id="{D4E3A1AD-B15B-8E4A-8EBA-EC84CBF3D49D}"/>
              </a:ext>
            </a:extLst>
          </p:cNvPr>
          <p:cNvPicPr>
            <a:picLocks noGrp="1" noChangeAspect="1"/>
          </p:cNvPicPr>
          <p:nvPr>
            <p:ph idx="1"/>
          </p:nvPr>
        </p:nvPicPr>
        <p:blipFill>
          <a:blip r:embed="rId2"/>
          <a:stretch>
            <a:fillRect/>
          </a:stretch>
        </p:blipFill>
        <p:spPr>
          <a:xfrm>
            <a:off x="6096000" y="1641141"/>
            <a:ext cx="4765162" cy="4978696"/>
          </a:xfrm>
        </p:spPr>
      </p:pic>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83991" y="2127057"/>
            <a:ext cx="3600449" cy="325526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density plot indicates a strong positive relationship between Instagram Plays and Accounts Reached, as shown by the diagonal clustering of points. However, the presence of extreme outliers skews the distributions, with significant peaks at higher values for both metric. These outliers likely dominate the overall trend, masking more subtle variations in the data</a:t>
            </a:r>
          </a:p>
        </p:txBody>
      </p:sp>
    </p:spTree>
    <p:extLst>
      <p:ext uri="{BB962C8B-B14F-4D97-AF65-F5344CB8AC3E}">
        <p14:creationId xmlns:p14="http://schemas.microsoft.com/office/powerpoint/2010/main" val="75898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normAutofit fontScale="90000"/>
          </a:bodyPr>
          <a:lstStyle/>
          <a:p>
            <a:r>
              <a:rPr lang="en-US" dirty="0"/>
              <a:t>DENSITY PLOT OF PLAYS AND ACCOUNTS REACHED WITHOUT OUTLIERS</a:t>
            </a:r>
          </a:p>
        </p:txBody>
      </p:sp>
      <p:pic>
        <p:nvPicPr>
          <p:cNvPr id="6" name="Content Placeholder 5" descr="A graph of a function&#10;&#10;Description automatically generated with medium confidence">
            <a:extLst>
              <a:ext uri="{FF2B5EF4-FFF2-40B4-BE49-F238E27FC236}">
                <a16:creationId xmlns:a16="http://schemas.microsoft.com/office/drawing/2014/main" id="{B4566A6C-D0E8-E14F-A9EB-E76A82F09C05}"/>
              </a:ext>
            </a:extLst>
          </p:cNvPr>
          <p:cNvPicPr>
            <a:picLocks noGrp="1" noChangeAspect="1"/>
          </p:cNvPicPr>
          <p:nvPr>
            <p:ph idx="1"/>
          </p:nvPr>
        </p:nvPicPr>
        <p:blipFill>
          <a:blip r:embed="rId2"/>
          <a:stretch>
            <a:fillRect/>
          </a:stretch>
        </p:blipFill>
        <p:spPr>
          <a:xfrm>
            <a:off x="6096000" y="1856870"/>
            <a:ext cx="4871987" cy="4817612"/>
          </a:xfrm>
        </p:spPr>
      </p:pic>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245659"/>
            <a:ext cx="4164526" cy="364764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After removing outliers, the relationship between Instagram Plays and Accounts Reached becomes clearer and more linear.  The distributions are less skewed, indicating a more uniform dataset.  This cleaned version better reflects typical engagement patterns, showing that as Accounts Reached increases, Instagram Plays also increase proportionally without distortion from extreme cases.</a:t>
            </a:r>
          </a:p>
        </p:txBody>
      </p:sp>
    </p:spTree>
    <p:extLst>
      <p:ext uri="{BB962C8B-B14F-4D97-AF65-F5344CB8AC3E}">
        <p14:creationId xmlns:p14="http://schemas.microsoft.com/office/powerpoint/2010/main" val="342194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91458"/>
            <a:ext cx="7729728" cy="1188720"/>
          </a:xfrm>
        </p:spPr>
        <p:txBody>
          <a:bodyPr/>
          <a:lstStyle/>
          <a:p>
            <a:r>
              <a:rPr lang="en-US" dirty="0"/>
              <a:t>the most used ten hashtags </a:t>
            </a:r>
          </a:p>
        </p:txBody>
      </p:sp>
      <p:pic>
        <p:nvPicPr>
          <p:cNvPr id="6" name="Content Placeholder 5" descr="A graph of blue rectangular objects with white text&#10;&#10;Description automatically generated">
            <a:extLst>
              <a:ext uri="{FF2B5EF4-FFF2-40B4-BE49-F238E27FC236}">
                <a16:creationId xmlns:a16="http://schemas.microsoft.com/office/drawing/2014/main" id="{0B350057-88F7-6544-AFEF-B448A8FF4636}"/>
              </a:ext>
            </a:extLst>
          </p:cNvPr>
          <p:cNvPicPr>
            <a:picLocks noGrp="1" noChangeAspect="1"/>
          </p:cNvPicPr>
          <p:nvPr>
            <p:ph idx="1"/>
          </p:nvPr>
        </p:nvPicPr>
        <p:blipFill>
          <a:blip r:embed="rId2"/>
          <a:stretch>
            <a:fillRect/>
          </a:stretch>
        </p:blipFill>
        <p:spPr>
          <a:xfrm>
            <a:off x="4836217" y="1986915"/>
            <a:ext cx="6822382" cy="4062768"/>
          </a:xfrm>
        </p:spPr>
      </p:pic>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most used 10 hashtags and their counts. </a:t>
            </a:r>
          </a:p>
        </p:txBody>
      </p:sp>
    </p:spTree>
    <p:extLst>
      <p:ext uri="{BB962C8B-B14F-4D97-AF65-F5344CB8AC3E}">
        <p14:creationId xmlns:p14="http://schemas.microsoft.com/office/powerpoint/2010/main" val="3146617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91458"/>
            <a:ext cx="7729728" cy="1188720"/>
          </a:xfrm>
        </p:spPr>
        <p:txBody>
          <a:bodyPr/>
          <a:lstStyle/>
          <a:p>
            <a:r>
              <a:rPr lang="en-US" dirty="0"/>
              <a:t>AVERAGE PLAYS FOR VİDEOS WITH the most used ten hashtags </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Videos with the hashtag </a:t>
            </a:r>
            <a:r>
              <a:rPr lang="en-US" dirty="0" err="1"/>
              <a:t>animasyon</a:t>
            </a:r>
            <a:r>
              <a:rPr lang="en-US" dirty="0"/>
              <a:t> achieve the highest average Instagram Plays, significantly outperforming others.</a:t>
            </a:r>
          </a:p>
          <a:p>
            <a:r>
              <a:rPr lang="en-US" dirty="0"/>
              <a:t>Hashtags such as </a:t>
            </a:r>
            <a:r>
              <a:rPr lang="en-US" dirty="0" err="1"/>
              <a:t>fyp</a:t>
            </a:r>
            <a:r>
              <a:rPr lang="en-US" dirty="0"/>
              <a:t>, </a:t>
            </a:r>
            <a:r>
              <a:rPr lang="en-US" dirty="0" err="1"/>
              <a:t>keşfet</a:t>
            </a:r>
            <a:r>
              <a:rPr lang="en-US" dirty="0"/>
              <a:t>, and </a:t>
            </a:r>
            <a:r>
              <a:rPr lang="en-US" dirty="0" err="1"/>
              <a:t>çizgifilm</a:t>
            </a:r>
            <a:r>
              <a:rPr lang="en-US" dirty="0"/>
              <a:t> also show strong performance in terms of average plays.</a:t>
            </a:r>
          </a:p>
          <a:p>
            <a:r>
              <a:rPr lang="en-US" dirty="0"/>
              <a:t>Lower-performing hashtags include cartoon and </a:t>
            </a:r>
            <a:r>
              <a:rPr lang="en-US" dirty="0" err="1"/>
              <a:t>çizgidizi</a:t>
            </a:r>
            <a:r>
              <a:rPr lang="en-US" dirty="0"/>
              <a:t>.</a:t>
            </a:r>
          </a:p>
        </p:txBody>
      </p:sp>
      <p:pic>
        <p:nvPicPr>
          <p:cNvPr id="8" name="Content Placeholder 7" descr="A graph of a number of hashtags&#10;&#10;Description automatically generated">
            <a:extLst>
              <a:ext uri="{FF2B5EF4-FFF2-40B4-BE49-F238E27FC236}">
                <a16:creationId xmlns:a16="http://schemas.microsoft.com/office/drawing/2014/main" id="{70F427CA-E46C-B746-AC68-C9906D54AB33}"/>
              </a:ext>
            </a:extLst>
          </p:cNvPr>
          <p:cNvPicPr>
            <a:picLocks noGrp="1" noChangeAspect="1"/>
          </p:cNvPicPr>
          <p:nvPr>
            <p:ph idx="1"/>
          </p:nvPr>
        </p:nvPicPr>
        <p:blipFill>
          <a:blip r:embed="rId2"/>
          <a:stretch>
            <a:fillRect/>
          </a:stretch>
        </p:blipFill>
        <p:spPr>
          <a:xfrm>
            <a:off x="4437709" y="2020156"/>
            <a:ext cx="7037535" cy="4190892"/>
          </a:xfrm>
        </p:spPr>
      </p:pic>
    </p:spTree>
    <p:extLst>
      <p:ext uri="{BB962C8B-B14F-4D97-AF65-F5344CB8AC3E}">
        <p14:creationId xmlns:p14="http://schemas.microsoft.com/office/powerpoint/2010/main" val="4092913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91458"/>
            <a:ext cx="7729728" cy="1188720"/>
          </a:xfrm>
        </p:spPr>
        <p:txBody>
          <a:bodyPr/>
          <a:lstStyle/>
          <a:p>
            <a:r>
              <a:rPr lang="en-US" dirty="0"/>
              <a:t>the most used ten hashtags CO-OCCURANCE HEATMAP </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43650" y="2127057"/>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This heatmap reveals how frequently the top 10 hashtags are used together in the same post.</a:t>
            </a:r>
          </a:p>
          <a:p>
            <a:r>
              <a:rPr lang="en-US" dirty="0"/>
              <a:t>High co-occurrence is observed between hashtags like </a:t>
            </a:r>
            <a:r>
              <a:rPr lang="en-US" dirty="0" err="1"/>
              <a:t>fyp</a:t>
            </a:r>
            <a:r>
              <a:rPr lang="en-US" dirty="0"/>
              <a:t> and </a:t>
            </a:r>
            <a:r>
              <a:rPr lang="en-US" dirty="0" err="1"/>
              <a:t>keşfet</a:t>
            </a:r>
            <a:r>
              <a:rPr lang="en-US" dirty="0"/>
              <a:t>, indicating that these are commonly paired.</a:t>
            </a:r>
          </a:p>
          <a:p>
            <a:endParaRPr lang="en-US" dirty="0"/>
          </a:p>
        </p:txBody>
      </p:sp>
      <p:pic>
        <p:nvPicPr>
          <p:cNvPr id="8" name="Content Placeholder 7" descr="A screenshot of a graph&#10;&#10;Description automatically generated">
            <a:extLst>
              <a:ext uri="{FF2B5EF4-FFF2-40B4-BE49-F238E27FC236}">
                <a16:creationId xmlns:a16="http://schemas.microsoft.com/office/drawing/2014/main" id="{DBEED5EC-DCB8-4846-8533-44CAAF80412D}"/>
              </a:ext>
            </a:extLst>
          </p:cNvPr>
          <p:cNvPicPr>
            <a:picLocks noGrp="1" noChangeAspect="1"/>
          </p:cNvPicPr>
          <p:nvPr>
            <p:ph idx="1"/>
          </p:nvPr>
        </p:nvPicPr>
        <p:blipFill>
          <a:blip r:embed="rId2"/>
          <a:stretch>
            <a:fillRect/>
          </a:stretch>
        </p:blipFill>
        <p:spPr>
          <a:xfrm>
            <a:off x="5218707" y="1798077"/>
            <a:ext cx="5848222" cy="4987674"/>
          </a:xfrm>
        </p:spPr>
      </p:pic>
    </p:spTree>
    <p:extLst>
      <p:ext uri="{BB962C8B-B14F-4D97-AF65-F5344CB8AC3E}">
        <p14:creationId xmlns:p14="http://schemas.microsoft.com/office/powerpoint/2010/main" val="1829330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91458"/>
            <a:ext cx="7729728" cy="1188720"/>
          </a:xfrm>
        </p:spPr>
        <p:txBody>
          <a:bodyPr>
            <a:normAutofit fontScale="90000"/>
          </a:bodyPr>
          <a:lstStyle/>
          <a:p>
            <a:r>
              <a:rPr lang="en-US" dirty="0"/>
              <a:t>AV. PLAYS FOR VIDEOS </a:t>
            </a:r>
            <a:br>
              <a:rPr lang="en-US" dirty="0"/>
            </a:br>
            <a:r>
              <a:rPr lang="en-US" dirty="0"/>
              <a:t>WITH the most used ten hashtags </a:t>
            </a:r>
            <a:br>
              <a:rPr lang="en-US" dirty="0"/>
            </a:br>
            <a:r>
              <a:rPr lang="en-US" dirty="0"/>
              <a:t>CO-OCCURANCE HEATMAP </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54391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This heatmap displays the average number of Instagram Plays for posts using combinations of two hashtags.</a:t>
            </a:r>
          </a:p>
          <a:p>
            <a:r>
              <a:rPr lang="en-US" dirty="0"/>
              <a:t>Some hashtag pairs, such as </a:t>
            </a:r>
            <a:r>
              <a:rPr lang="en-US" dirty="0" err="1"/>
              <a:t>animasyon</a:t>
            </a:r>
            <a:r>
              <a:rPr lang="en-US" dirty="0"/>
              <a:t> and </a:t>
            </a:r>
            <a:r>
              <a:rPr lang="en-US" dirty="0" err="1"/>
              <a:t>keşfetteyiz</a:t>
            </a:r>
            <a:r>
              <a:rPr lang="en-US" dirty="0"/>
              <a:t>, achieve significantly higher average plays, suggesting these combinations might be particularly effective for engagement.</a:t>
            </a:r>
          </a:p>
        </p:txBody>
      </p:sp>
      <p:pic>
        <p:nvPicPr>
          <p:cNvPr id="8" name="Content Placeholder 7" descr="A screenshot of a graph&#10;&#10;Description automatically generated">
            <a:extLst>
              <a:ext uri="{FF2B5EF4-FFF2-40B4-BE49-F238E27FC236}">
                <a16:creationId xmlns:a16="http://schemas.microsoft.com/office/drawing/2014/main" id="{DBFF89CE-E1EF-F94F-8EA0-7D083180BE05}"/>
              </a:ext>
            </a:extLst>
          </p:cNvPr>
          <p:cNvPicPr>
            <a:picLocks noGrp="1" noChangeAspect="1"/>
          </p:cNvPicPr>
          <p:nvPr>
            <p:ph idx="1"/>
          </p:nvPr>
        </p:nvPicPr>
        <p:blipFill>
          <a:blip r:embed="rId2"/>
          <a:stretch>
            <a:fillRect/>
          </a:stretch>
        </p:blipFill>
        <p:spPr>
          <a:xfrm>
            <a:off x="5325562" y="1694228"/>
            <a:ext cx="6149682" cy="4954638"/>
          </a:xfrm>
        </p:spPr>
      </p:pic>
    </p:spTree>
    <p:extLst>
      <p:ext uri="{BB962C8B-B14F-4D97-AF65-F5344CB8AC3E}">
        <p14:creationId xmlns:p14="http://schemas.microsoft.com/office/powerpoint/2010/main" val="844101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lstStyle/>
          <a:p>
            <a:r>
              <a:rPr lang="en-US" dirty="0"/>
              <a:t>Correlation matrix of engagement metrics</a:t>
            </a:r>
          </a:p>
        </p:txBody>
      </p:sp>
      <p:pic>
        <p:nvPicPr>
          <p:cNvPr id="6" name="Content Placeholder 5" descr="A screenshot of a graph&#10;&#10;Description automatically generated">
            <a:extLst>
              <a:ext uri="{FF2B5EF4-FFF2-40B4-BE49-F238E27FC236}">
                <a16:creationId xmlns:a16="http://schemas.microsoft.com/office/drawing/2014/main" id="{168E1402-4EE3-0845-9541-72ACC1A00155}"/>
              </a:ext>
            </a:extLst>
          </p:cNvPr>
          <p:cNvPicPr>
            <a:picLocks noGrp="1" noChangeAspect="1"/>
          </p:cNvPicPr>
          <p:nvPr>
            <p:ph idx="1"/>
          </p:nvPr>
        </p:nvPicPr>
        <p:blipFill>
          <a:blip r:embed="rId2"/>
          <a:stretch>
            <a:fillRect/>
          </a:stretch>
        </p:blipFill>
        <p:spPr>
          <a:xfrm>
            <a:off x="5960533" y="1713429"/>
            <a:ext cx="5593293" cy="4930259"/>
          </a:xfrm>
        </p:spPr>
      </p:pic>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460979"/>
            <a:ext cx="3855244" cy="343233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correlation matrix shows strong positive relationships between Instagram Plays, Likes (0.97), and Saves (0.93), indicating that these metrics often increase together. </a:t>
            </a:r>
          </a:p>
          <a:p>
            <a:r>
              <a:rPr lang="en-US" dirty="0"/>
              <a:t>Comments and Shares show weaker correlations with other metrics, particularly Comments with Plays (0.78) and Shares (0.70). </a:t>
            </a:r>
          </a:p>
          <a:p>
            <a:r>
              <a:rPr lang="en-US" dirty="0"/>
              <a:t>Overall, Plays, Likes, and Saves are closely linked, while Comments and Shares may require distinct strategies for improvement.</a:t>
            </a:r>
          </a:p>
        </p:txBody>
      </p:sp>
    </p:spTree>
    <p:extLst>
      <p:ext uri="{BB962C8B-B14F-4D97-AF65-F5344CB8AC3E}">
        <p14:creationId xmlns:p14="http://schemas.microsoft.com/office/powerpoint/2010/main" val="85907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96A8F-2FBD-924F-83B9-689AD40DEAAA}"/>
              </a:ext>
            </a:extLst>
          </p:cNvPr>
          <p:cNvSpPr>
            <a:spLocks noGrp="1"/>
          </p:cNvSpPr>
          <p:nvPr>
            <p:ph type="title"/>
          </p:nvPr>
        </p:nvSpPr>
        <p:spPr/>
        <p:txBody>
          <a:bodyPr/>
          <a:lstStyle/>
          <a:p>
            <a:r>
              <a:rPr lang="en-US" dirty="0"/>
              <a:t>My data set</a:t>
            </a:r>
          </a:p>
        </p:txBody>
      </p:sp>
      <p:pic>
        <p:nvPicPr>
          <p:cNvPr id="5" name="Content Placeholder 4" descr="A logo of a camera&#10;&#10;Description automatically generated">
            <a:extLst>
              <a:ext uri="{FF2B5EF4-FFF2-40B4-BE49-F238E27FC236}">
                <a16:creationId xmlns:a16="http://schemas.microsoft.com/office/drawing/2014/main" id="{1F4B3B1B-5613-4044-BEA3-F59B2A2C5A37}"/>
              </a:ext>
            </a:extLst>
          </p:cNvPr>
          <p:cNvPicPr>
            <a:picLocks noGrp="1" noChangeAspect="1"/>
          </p:cNvPicPr>
          <p:nvPr>
            <p:ph idx="1"/>
          </p:nvPr>
        </p:nvPicPr>
        <p:blipFill>
          <a:blip r:embed="rId2"/>
          <a:stretch>
            <a:fillRect/>
          </a:stretch>
        </p:blipFill>
        <p:spPr>
          <a:xfrm>
            <a:off x="2764415" y="2983942"/>
            <a:ext cx="2336800" cy="2336800"/>
          </a:xfrm>
        </p:spPr>
      </p:pic>
      <p:sp>
        <p:nvSpPr>
          <p:cNvPr id="4" name="TextBox 3">
            <a:extLst>
              <a:ext uri="{FF2B5EF4-FFF2-40B4-BE49-F238E27FC236}">
                <a16:creationId xmlns:a16="http://schemas.microsoft.com/office/drawing/2014/main" id="{E8F3F351-5552-1A4D-B182-7B321DDB979E}"/>
              </a:ext>
            </a:extLst>
          </p:cNvPr>
          <p:cNvSpPr txBox="1"/>
          <p:nvPr/>
        </p:nvSpPr>
        <p:spPr>
          <a:xfrm>
            <a:off x="6239540" y="3012418"/>
            <a:ext cx="3361659" cy="1569660"/>
          </a:xfrm>
          <a:prstGeom prst="rect">
            <a:avLst/>
          </a:prstGeom>
          <a:noFill/>
        </p:spPr>
        <p:txBody>
          <a:bodyPr wrap="square" rtlCol="0">
            <a:spAutoFit/>
          </a:bodyPr>
          <a:lstStyle/>
          <a:p>
            <a:r>
              <a:rPr lang="en-US" sz="2400" dirty="0"/>
              <a:t>I used a dataset from my Instagram page, where I posted reels focused on cartoons and animations.</a:t>
            </a:r>
          </a:p>
        </p:txBody>
      </p:sp>
    </p:spTree>
    <p:extLst>
      <p:ext uri="{BB962C8B-B14F-4D97-AF65-F5344CB8AC3E}">
        <p14:creationId xmlns:p14="http://schemas.microsoft.com/office/powerpoint/2010/main" val="1840021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normAutofit/>
          </a:bodyPr>
          <a:lstStyle/>
          <a:p>
            <a:r>
              <a:rPr lang="en-US" dirty="0"/>
              <a:t>SCATTER PLOTS AND RELATIONSHIP </a:t>
            </a:r>
            <a:br>
              <a:rPr lang="en-US" dirty="0"/>
            </a:br>
            <a:r>
              <a:rPr lang="en-US" dirty="0"/>
              <a:t>of engagement metrics</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460979"/>
            <a:ext cx="3855244" cy="34323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This plot shows strong positive correlations between Plays, Likes, and Saves, while Comments and Shares have weaker relationships with other metrics. The density plots indicate that metrics like Plays are skewed, with a few posts driving most of the engagement.</a:t>
            </a:r>
          </a:p>
        </p:txBody>
      </p:sp>
      <p:pic>
        <p:nvPicPr>
          <p:cNvPr id="8" name="Content Placeholder 7" descr="A screenshot of a graph&#10;&#10;Description automatically generated">
            <a:extLst>
              <a:ext uri="{FF2B5EF4-FFF2-40B4-BE49-F238E27FC236}">
                <a16:creationId xmlns:a16="http://schemas.microsoft.com/office/drawing/2014/main" id="{9CBA65FB-D123-2A44-B81C-C9CA3813B63F}"/>
              </a:ext>
            </a:extLst>
          </p:cNvPr>
          <p:cNvPicPr>
            <a:picLocks noGrp="1" noChangeAspect="1"/>
          </p:cNvPicPr>
          <p:nvPr>
            <p:ph idx="1"/>
          </p:nvPr>
        </p:nvPicPr>
        <p:blipFill>
          <a:blip r:embed="rId2"/>
          <a:stretch>
            <a:fillRect/>
          </a:stretch>
        </p:blipFill>
        <p:spPr>
          <a:xfrm>
            <a:off x="5769428" y="1664210"/>
            <a:ext cx="4850674" cy="5025868"/>
          </a:xfrm>
        </p:spPr>
      </p:pic>
    </p:spTree>
    <p:extLst>
      <p:ext uri="{BB962C8B-B14F-4D97-AF65-F5344CB8AC3E}">
        <p14:creationId xmlns:p14="http://schemas.microsoft.com/office/powerpoint/2010/main" val="3817671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lstStyle/>
          <a:p>
            <a:r>
              <a:rPr lang="en-US" dirty="0"/>
              <a:t>Actual vs predicted Instagram plays</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460979"/>
            <a:ext cx="3855244" cy="34323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b="1" dirty="0"/>
              <a:t>Observation</a:t>
            </a:r>
            <a:r>
              <a:rPr lang="en-US" dirty="0"/>
              <a:t>: The plot shows a general trend aligning predicted and actual Instagram Plays along the red line (perfect prediction). However, the spread of points makes it difficult to evaluate the model's performance effectively. </a:t>
            </a:r>
          </a:p>
          <a:p>
            <a:r>
              <a:rPr lang="en-US" b="1" dirty="0"/>
              <a:t>Limitations</a:t>
            </a:r>
            <a:r>
              <a:rPr lang="en-US" dirty="0"/>
              <a:t>: The scale and distribution of the data lack clarity, making it hard to identify any systematic errors or outliers.</a:t>
            </a:r>
          </a:p>
        </p:txBody>
      </p:sp>
      <p:pic>
        <p:nvPicPr>
          <p:cNvPr id="7" name="Content Placeholder 6" descr="A graph with a red line&#10;&#10;Description automatically generated">
            <a:extLst>
              <a:ext uri="{FF2B5EF4-FFF2-40B4-BE49-F238E27FC236}">
                <a16:creationId xmlns:a16="http://schemas.microsoft.com/office/drawing/2014/main" id="{78031D9D-9CD2-4E44-AA7A-AFBC62932278}"/>
              </a:ext>
            </a:extLst>
          </p:cNvPr>
          <p:cNvPicPr>
            <a:picLocks noGrp="1" noChangeAspect="1"/>
          </p:cNvPicPr>
          <p:nvPr>
            <p:ph idx="1"/>
          </p:nvPr>
        </p:nvPicPr>
        <p:blipFill>
          <a:blip r:embed="rId2"/>
          <a:stretch>
            <a:fillRect/>
          </a:stretch>
        </p:blipFill>
        <p:spPr>
          <a:xfrm>
            <a:off x="5256142" y="1746753"/>
            <a:ext cx="6644121" cy="4860782"/>
          </a:xfrm>
        </p:spPr>
      </p:pic>
    </p:spTree>
    <p:extLst>
      <p:ext uri="{BB962C8B-B14F-4D97-AF65-F5344CB8AC3E}">
        <p14:creationId xmlns:p14="http://schemas.microsoft.com/office/powerpoint/2010/main" val="1751220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lstStyle/>
          <a:p>
            <a:r>
              <a:rPr lang="en-US" dirty="0"/>
              <a:t>Actual vs predicted Instagram plays (improved)</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716756" y="2460979"/>
            <a:ext cx="4053180" cy="34323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b="1" dirty="0"/>
              <a:t>Observation</a:t>
            </a:r>
            <a:r>
              <a:rPr lang="en-US" dirty="0"/>
              <a:t>: The improved plot uses a logarithmic scale, offering better visualization of the data distribution across a broader range of values. The high R-squared value (0.94) demonstrates a strong model fit.</a:t>
            </a:r>
          </a:p>
          <a:p>
            <a:r>
              <a:rPr lang="en-US" b="1" dirty="0"/>
              <a:t>Insights</a:t>
            </a:r>
            <a:r>
              <a:rPr lang="en-US" dirty="0"/>
              <a:t>: The log scale highlights deviations between actual and predicted values more clearly, providing actionable insights into where the model might underperform.</a:t>
            </a:r>
          </a:p>
        </p:txBody>
      </p:sp>
      <p:pic>
        <p:nvPicPr>
          <p:cNvPr id="7" name="Content Placeholder 6" descr="A graph with blue dots and a red line&#10;&#10;Description automatically generated">
            <a:extLst>
              <a:ext uri="{FF2B5EF4-FFF2-40B4-BE49-F238E27FC236}">
                <a16:creationId xmlns:a16="http://schemas.microsoft.com/office/drawing/2014/main" id="{83CC7A64-73D0-BF4B-AE41-EFBD865A68E4}"/>
              </a:ext>
            </a:extLst>
          </p:cNvPr>
          <p:cNvPicPr>
            <a:picLocks noGrp="1" noChangeAspect="1"/>
          </p:cNvPicPr>
          <p:nvPr>
            <p:ph idx="1"/>
          </p:nvPr>
        </p:nvPicPr>
        <p:blipFill>
          <a:blip r:embed="rId2"/>
          <a:stretch>
            <a:fillRect/>
          </a:stretch>
        </p:blipFill>
        <p:spPr>
          <a:xfrm>
            <a:off x="4769936" y="1786369"/>
            <a:ext cx="7085056" cy="4701299"/>
          </a:xfrm>
        </p:spPr>
      </p:pic>
    </p:spTree>
    <p:extLst>
      <p:ext uri="{BB962C8B-B14F-4D97-AF65-F5344CB8AC3E}">
        <p14:creationId xmlns:p14="http://schemas.microsoft.com/office/powerpoint/2010/main" val="2694288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lstStyle/>
          <a:p>
            <a:r>
              <a:rPr lang="en-US" dirty="0" err="1"/>
              <a:t>Anova</a:t>
            </a:r>
            <a:r>
              <a:rPr lang="en-US" dirty="0"/>
              <a:t> -</a:t>
            </a:r>
            <a:br>
              <a:rPr lang="en-US" dirty="0"/>
            </a:br>
            <a:r>
              <a:rPr lang="en-US" dirty="0"/>
              <a:t>Instagram plays by day of week</a:t>
            </a:r>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277906" y="2232379"/>
            <a:ext cx="3855244" cy="34323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Font typeface="Arial" panose="020B0604020202020204" pitchFamily="34" charset="0"/>
              <a:buChar char="•"/>
            </a:pPr>
            <a:r>
              <a:rPr lang="en-US" dirty="0"/>
              <a:t>F-statistic: 0.86</a:t>
            </a:r>
          </a:p>
          <a:p>
            <a:pPr>
              <a:buFont typeface="Arial" panose="020B0604020202020204" pitchFamily="34" charset="0"/>
              <a:buChar char="•"/>
            </a:pPr>
            <a:r>
              <a:rPr lang="en-US" dirty="0"/>
              <a:t>P-value</a:t>
            </a:r>
            <a:r>
              <a:rPr lang="en-US" b="1" dirty="0"/>
              <a:t>:</a:t>
            </a:r>
            <a:r>
              <a:rPr lang="en-US" dirty="0"/>
              <a:t> 0.5257</a:t>
            </a:r>
          </a:p>
          <a:p>
            <a:r>
              <a:rPr lang="en-US" dirty="0"/>
              <a:t>The analysis indicates no statistically significant difference in Instagram Plays across the days of the week when outliers are included. The large variability caused by extreme outliers, especially on certain days like Tuesday and Thursday, skews the results. This makes it challenging to discern the actual distribution and patterns in the data.</a:t>
            </a:r>
          </a:p>
          <a:p>
            <a:endParaRPr lang="en-US" dirty="0"/>
          </a:p>
        </p:txBody>
      </p:sp>
      <p:pic>
        <p:nvPicPr>
          <p:cNvPr id="7" name="Content Placeholder 6" descr="A graph of a diagram&#10;&#10;Description automatically generated with medium confidence">
            <a:extLst>
              <a:ext uri="{FF2B5EF4-FFF2-40B4-BE49-F238E27FC236}">
                <a16:creationId xmlns:a16="http://schemas.microsoft.com/office/drawing/2014/main" id="{EB8BED01-C0C1-AA45-BD27-D6334CAFFEBF}"/>
              </a:ext>
            </a:extLst>
          </p:cNvPr>
          <p:cNvPicPr>
            <a:picLocks noGrp="1" noChangeAspect="1"/>
          </p:cNvPicPr>
          <p:nvPr>
            <p:ph idx="1"/>
          </p:nvPr>
        </p:nvPicPr>
        <p:blipFill>
          <a:blip r:embed="rId2"/>
          <a:stretch>
            <a:fillRect/>
          </a:stretch>
        </p:blipFill>
        <p:spPr>
          <a:xfrm>
            <a:off x="4052064" y="1909482"/>
            <a:ext cx="7862030" cy="4593546"/>
          </a:xfrm>
        </p:spPr>
      </p:pic>
    </p:spTree>
    <p:extLst>
      <p:ext uri="{BB962C8B-B14F-4D97-AF65-F5344CB8AC3E}">
        <p14:creationId xmlns:p14="http://schemas.microsoft.com/office/powerpoint/2010/main" val="402360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370332"/>
            <a:ext cx="7729728" cy="1188720"/>
          </a:xfrm>
        </p:spPr>
        <p:txBody>
          <a:bodyPr>
            <a:normAutofit fontScale="90000"/>
          </a:bodyPr>
          <a:lstStyle/>
          <a:p>
            <a:r>
              <a:rPr lang="en-US" dirty="0" err="1"/>
              <a:t>Anova</a:t>
            </a:r>
            <a:r>
              <a:rPr lang="en-US" dirty="0"/>
              <a:t> -</a:t>
            </a:r>
            <a:br>
              <a:rPr lang="en-US" dirty="0"/>
            </a:br>
            <a:r>
              <a:rPr lang="en-US" dirty="0"/>
              <a:t>Instagram plays by day of week</a:t>
            </a:r>
            <a:br>
              <a:rPr lang="en-US" dirty="0"/>
            </a:br>
            <a:r>
              <a:rPr lang="en-US" dirty="0"/>
              <a:t>without top 15 </a:t>
            </a:r>
            <a:r>
              <a:rPr lang="en-US" dirty="0" err="1"/>
              <a:t>outlıers</a:t>
            </a:r>
            <a:endParaRPr lang="en-US" dirty="0"/>
          </a:p>
        </p:txBody>
      </p:sp>
      <p:sp>
        <p:nvSpPr>
          <p:cNvPr id="4" name="Content Placeholder 2">
            <a:extLst>
              <a:ext uri="{FF2B5EF4-FFF2-40B4-BE49-F238E27FC236}">
                <a16:creationId xmlns:a16="http://schemas.microsoft.com/office/drawing/2014/main" id="{4DA254BA-F8FC-1F44-9FB3-82BDCD0D28F1}"/>
              </a:ext>
            </a:extLst>
          </p:cNvPr>
          <p:cNvSpPr txBox="1">
            <a:spLocks/>
          </p:cNvSpPr>
          <p:nvPr/>
        </p:nvSpPr>
        <p:spPr>
          <a:xfrm>
            <a:off x="447815" y="2305909"/>
            <a:ext cx="3855244" cy="343233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a:buFont typeface="Arial" panose="020B0604020202020204" pitchFamily="34" charset="0"/>
              <a:buChar char="•"/>
            </a:pPr>
            <a:r>
              <a:rPr lang="en-US" dirty="0"/>
              <a:t>F-statistic: 0.44</a:t>
            </a:r>
          </a:p>
          <a:p>
            <a:pPr>
              <a:buFont typeface="Arial" panose="020B0604020202020204" pitchFamily="34" charset="0"/>
              <a:buChar char="•"/>
            </a:pPr>
            <a:r>
              <a:rPr lang="en-US" dirty="0"/>
              <a:t>P-value: 0.8475</a:t>
            </a:r>
          </a:p>
          <a:p>
            <a:r>
              <a:rPr lang="en-US" dirty="0"/>
              <a:t>After removing the top 15 outliers, the F-statistic and p-value indicate an even weaker association between the day of the week and Instagram Plays. The exclusion of extreme values reduces variability but does not reveal significant differences among the groups. This suggests that the day of the week likely has no meaningful impact on engagement.</a:t>
            </a:r>
          </a:p>
        </p:txBody>
      </p:sp>
      <p:pic>
        <p:nvPicPr>
          <p:cNvPr id="7" name="Content Placeholder 6" descr="A graph of a diagram&#10;&#10;Description automatically generated with medium confidence">
            <a:extLst>
              <a:ext uri="{FF2B5EF4-FFF2-40B4-BE49-F238E27FC236}">
                <a16:creationId xmlns:a16="http://schemas.microsoft.com/office/drawing/2014/main" id="{E380FC1D-663A-704B-86ED-209815B1D05C}"/>
              </a:ext>
            </a:extLst>
          </p:cNvPr>
          <p:cNvPicPr>
            <a:picLocks noGrp="1" noChangeAspect="1"/>
          </p:cNvPicPr>
          <p:nvPr>
            <p:ph idx="1"/>
          </p:nvPr>
        </p:nvPicPr>
        <p:blipFill>
          <a:blip r:embed="rId2"/>
          <a:stretch>
            <a:fillRect/>
          </a:stretch>
        </p:blipFill>
        <p:spPr>
          <a:xfrm>
            <a:off x="4462272" y="2265951"/>
            <a:ext cx="7089297" cy="4221717"/>
          </a:xfrm>
        </p:spPr>
      </p:pic>
      <p:pic>
        <p:nvPicPr>
          <p:cNvPr id="10" name="Picture 9">
            <a:extLst>
              <a:ext uri="{FF2B5EF4-FFF2-40B4-BE49-F238E27FC236}">
                <a16:creationId xmlns:a16="http://schemas.microsoft.com/office/drawing/2014/main" id="{9B610038-512E-484E-B67A-57817B81B3FA}"/>
              </a:ext>
            </a:extLst>
          </p:cNvPr>
          <p:cNvPicPr>
            <a:picLocks noChangeAspect="1"/>
          </p:cNvPicPr>
          <p:nvPr/>
        </p:nvPicPr>
        <p:blipFill>
          <a:blip r:embed="rId3"/>
          <a:stretch>
            <a:fillRect/>
          </a:stretch>
        </p:blipFill>
        <p:spPr>
          <a:xfrm>
            <a:off x="4462272" y="1793093"/>
            <a:ext cx="7729728" cy="406400"/>
          </a:xfrm>
          <a:prstGeom prst="rect">
            <a:avLst/>
          </a:prstGeom>
        </p:spPr>
      </p:pic>
    </p:spTree>
    <p:extLst>
      <p:ext uri="{BB962C8B-B14F-4D97-AF65-F5344CB8AC3E}">
        <p14:creationId xmlns:p14="http://schemas.microsoft.com/office/powerpoint/2010/main" val="1608825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59CB-6555-3045-9B2C-4BEDF6925CCF}"/>
              </a:ext>
            </a:extLst>
          </p:cNvPr>
          <p:cNvSpPr>
            <a:spLocks noGrp="1"/>
          </p:cNvSpPr>
          <p:nvPr>
            <p:ph type="title"/>
          </p:nvPr>
        </p:nvSpPr>
        <p:spPr>
          <a:xfrm>
            <a:off x="2231136" y="964691"/>
            <a:ext cx="7729728" cy="1188720"/>
          </a:xfrm>
        </p:spPr>
        <p:txBody>
          <a:bodyPr/>
          <a:lstStyle/>
          <a:p>
            <a:r>
              <a:rPr lang="en-US" dirty="0"/>
              <a:t>Conclusion</a:t>
            </a:r>
          </a:p>
        </p:txBody>
      </p:sp>
      <p:sp>
        <p:nvSpPr>
          <p:cNvPr id="5" name="Content Placeholder 4">
            <a:extLst>
              <a:ext uri="{FF2B5EF4-FFF2-40B4-BE49-F238E27FC236}">
                <a16:creationId xmlns:a16="http://schemas.microsoft.com/office/drawing/2014/main" id="{DF76871C-FBC8-FA4A-A030-D5B856C192D2}"/>
              </a:ext>
            </a:extLst>
          </p:cNvPr>
          <p:cNvSpPr>
            <a:spLocks noGrp="1"/>
          </p:cNvSpPr>
          <p:nvPr>
            <p:ph idx="1"/>
          </p:nvPr>
        </p:nvSpPr>
        <p:spPr/>
        <p:txBody>
          <a:bodyPr/>
          <a:lstStyle/>
          <a:p>
            <a:pPr marL="0" indent="0">
              <a:buNone/>
            </a:pPr>
            <a:r>
              <a:rPr lang="en-US" dirty="0"/>
              <a:t>The hypothesis is partially supported. While content parameters like hashtags, video length and day of week have significant effects on engagement, the impact of posting time (hour) cannot be determined conclusively due to most posts being concentrated in the morning hours, limiting the analysis. Strategies focusing on content quality and hashtag optimization remain more impactful.</a:t>
            </a:r>
          </a:p>
        </p:txBody>
      </p:sp>
    </p:spTree>
    <p:extLst>
      <p:ext uri="{BB962C8B-B14F-4D97-AF65-F5344CB8AC3E}">
        <p14:creationId xmlns:p14="http://schemas.microsoft.com/office/powerpoint/2010/main" val="38640125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37F5-9679-754F-9B8F-64001179BA77}"/>
              </a:ext>
            </a:extLst>
          </p:cNvPr>
          <p:cNvSpPr>
            <a:spLocks noGrp="1"/>
          </p:cNvSpPr>
          <p:nvPr>
            <p:ph type="title"/>
          </p:nvPr>
        </p:nvSpPr>
        <p:spPr>
          <a:xfrm>
            <a:off x="2231136" y="2834640"/>
            <a:ext cx="7729728" cy="1188720"/>
          </a:xfrm>
        </p:spPr>
        <p:txBody>
          <a:bodyPr/>
          <a:lstStyle/>
          <a:p>
            <a:r>
              <a:rPr lang="en-US" sz="2800" dirty="0">
                <a:solidFill>
                  <a:schemeClr val="tx1"/>
                </a:solidFill>
              </a:rPr>
              <a:t>Thank you for your time</a:t>
            </a:r>
            <a:endParaRPr lang="en-US" dirty="0">
              <a:solidFill>
                <a:schemeClr val="tx1"/>
              </a:solidFill>
            </a:endParaRPr>
          </a:p>
        </p:txBody>
      </p:sp>
    </p:spTree>
    <p:extLst>
      <p:ext uri="{BB962C8B-B14F-4D97-AF65-F5344CB8AC3E}">
        <p14:creationId xmlns:p14="http://schemas.microsoft.com/office/powerpoint/2010/main" val="32628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37F5-9679-754F-9B8F-64001179BA77}"/>
              </a:ext>
            </a:extLst>
          </p:cNvPr>
          <p:cNvSpPr>
            <a:spLocks noGrp="1"/>
          </p:cNvSpPr>
          <p:nvPr>
            <p:ph type="title"/>
          </p:nvPr>
        </p:nvSpPr>
        <p:spPr/>
        <p:txBody>
          <a:bodyPr/>
          <a:lstStyle/>
          <a:p>
            <a:r>
              <a:rPr lang="en-US" sz="2800" dirty="0">
                <a:solidFill>
                  <a:schemeClr val="tx1"/>
                </a:solidFill>
              </a:rPr>
              <a:t>My Hypothesis</a:t>
            </a:r>
            <a:endParaRPr lang="en-US" dirty="0">
              <a:solidFill>
                <a:schemeClr val="tx1"/>
              </a:solidFill>
            </a:endParaRPr>
          </a:p>
        </p:txBody>
      </p:sp>
      <p:sp>
        <p:nvSpPr>
          <p:cNvPr id="3" name="Content Placeholder 2">
            <a:extLst>
              <a:ext uri="{FF2B5EF4-FFF2-40B4-BE49-F238E27FC236}">
                <a16:creationId xmlns:a16="http://schemas.microsoft.com/office/drawing/2014/main" id="{0308C1E3-F4EE-954E-AF2A-2C664C78CB09}"/>
              </a:ext>
            </a:extLst>
          </p:cNvPr>
          <p:cNvSpPr>
            <a:spLocks noGrp="1"/>
          </p:cNvSpPr>
          <p:nvPr>
            <p:ph idx="1"/>
          </p:nvPr>
        </p:nvSpPr>
        <p:spPr>
          <a:xfrm>
            <a:off x="2231136" y="2791325"/>
            <a:ext cx="7729728" cy="3101983"/>
          </a:xfrm>
        </p:spPr>
        <p:txBody>
          <a:bodyPr>
            <a:normAutofit/>
          </a:bodyPr>
          <a:lstStyle/>
          <a:p>
            <a:pPr marL="0" indent="0" algn="ctr">
              <a:buNone/>
            </a:pPr>
            <a:r>
              <a:rPr lang="en-US" sz="2400" dirty="0"/>
              <a:t>Both the posting time and the content parameters (caption length, video length, and hashtag usage) significantly influence engagement metrics (e.g., Instagram Plays, Likes, etc.).</a:t>
            </a:r>
          </a:p>
        </p:txBody>
      </p:sp>
    </p:spTree>
    <p:extLst>
      <p:ext uri="{BB962C8B-B14F-4D97-AF65-F5344CB8AC3E}">
        <p14:creationId xmlns:p14="http://schemas.microsoft.com/office/powerpoint/2010/main" val="1470819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98B03-BBFD-4447-BF21-D5B358370A5B}"/>
              </a:ext>
            </a:extLst>
          </p:cNvPr>
          <p:cNvSpPr>
            <a:spLocks noGrp="1"/>
          </p:cNvSpPr>
          <p:nvPr>
            <p:ph type="title"/>
          </p:nvPr>
        </p:nvSpPr>
        <p:spPr/>
        <p:txBody>
          <a:bodyPr/>
          <a:lstStyle/>
          <a:p>
            <a:r>
              <a:rPr lang="en-US" dirty="0"/>
              <a:t>Number of Reels Shared by Month and Year</a:t>
            </a:r>
          </a:p>
        </p:txBody>
      </p:sp>
      <p:sp>
        <p:nvSpPr>
          <p:cNvPr id="3" name="Content Placeholder 2">
            <a:extLst>
              <a:ext uri="{FF2B5EF4-FFF2-40B4-BE49-F238E27FC236}">
                <a16:creationId xmlns:a16="http://schemas.microsoft.com/office/drawing/2014/main" id="{F3CD11A0-F8FD-314A-8B05-F01655E18CA5}"/>
              </a:ext>
            </a:extLst>
          </p:cNvPr>
          <p:cNvSpPr>
            <a:spLocks noGrp="1"/>
          </p:cNvSpPr>
          <p:nvPr>
            <p:ph idx="1"/>
          </p:nvPr>
        </p:nvSpPr>
        <p:spPr>
          <a:xfrm>
            <a:off x="809626" y="2638044"/>
            <a:ext cx="3600449" cy="3255263"/>
          </a:xfrm>
        </p:spPr>
        <p:txBody>
          <a:bodyPr/>
          <a:lstStyle/>
          <a:p>
            <a:r>
              <a:rPr lang="en-US" dirty="0"/>
              <a:t>First, I analyzed the number of reels shared by month and year. However, since I shared reels during only a few months, I decided it would be better to analyze the data by day of the week instead.</a:t>
            </a:r>
          </a:p>
        </p:txBody>
      </p:sp>
      <p:pic>
        <p:nvPicPr>
          <p:cNvPr id="5" name="Content Placeholder 9">
            <a:extLst>
              <a:ext uri="{FF2B5EF4-FFF2-40B4-BE49-F238E27FC236}">
                <a16:creationId xmlns:a16="http://schemas.microsoft.com/office/drawing/2014/main" id="{ADF71CBD-C468-144C-B379-B2799E5F74F8}"/>
              </a:ext>
            </a:extLst>
          </p:cNvPr>
          <p:cNvPicPr>
            <a:picLocks noChangeAspect="1"/>
          </p:cNvPicPr>
          <p:nvPr/>
        </p:nvPicPr>
        <p:blipFill>
          <a:blip r:embed="rId2"/>
          <a:stretch>
            <a:fillRect/>
          </a:stretch>
        </p:blipFill>
        <p:spPr>
          <a:xfrm>
            <a:off x="4410075" y="2785871"/>
            <a:ext cx="7482781" cy="2959607"/>
          </a:xfrm>
          <a:prstGeom prst="rect">
            <a:avLst/>
          </a:prstGeom>
        </p:spPr>
      </p:pic>
    </p:spTree>
    <p:extLst>
      <p:ext uri="{BB962C8B-B14F-4D97-AF65-F5344CB8AC3E}">
        <p14:creationId xmlns:p14="http://schemas.microsoft.com/office/powerpoint/2010/main" val="309767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580C9-5344-2043-87EA-47BF7D1E6634}"/>
              </a:ext>
            </a:extLst>
          </p:cNvPr>
          <p:cNvSpPr>
            <a:spLocks noGrp="1"/>
          </p:cNvSpPr>
          <p:nvPr>
            <p:ph type="title"/>
          </p:nvPr>
        </p:nvSpPr>
        <p:spPr/>
        <p:txBody>
          <a:bodyPr/>
          <a:lstStyle/>
          <a:p>
            <a:r>
              <a:rPr lang="en-US" dirty="0"/>
              <a:t>Weekly distribution of Reels Shared</a:t>
            </a:r>
          </a:p>
        </p:txBody>
      </p:sp>
      <p:pic>
        <p:nvPicPr>
          <p:cNvPr id="5" name="Content Placeholder 4" descr="A graph showing different colored bars&#10;&#10;Description automatically generated">
            <a:extLst>
              <a:ext uri="{FF2B5EF4-FFF2-40B4-BE49-F238E27FC236}">
                <a16:creationId xmlns:a16="http://schemas.microsoft.com/office/drawing/2014/main" id="{34116233-5561-CD46-86FF-235D9FDB75D3}"/>
              </a:ext>
            </a:extLst>
          </p:cNvPr>
          <p:cNvPicPr>
            <a:picLocks noGrp="1" noChangeAspect="1"/>
          </p:cNvPicPr>
          <p:nvPr>
            <p:ph idx="1"/>
          </p:nvPr>
        </p:nvPicPr>
        <p:blipFill>
          <a:blip r:embed="rId2"/>
          <a:stretch>
            <a:fillRect/>
          </a:stretch>
        </p:blipFill>
        <p:spPr>
          <a:xfrm>
            <a:off x="4896016" y="2397107"/>
            <a:ext cx="6579228" cy="3917968"/>
          </a:xfrm>
        </p:spPr>
      </p:pic>
      <p:sp>
        <p:nvSpPr>
          <p:cNvPr id="7" name="Content Placeholder 2">
            <a:extLst>
              <a:ext uri="{FF2B5EF4-FFF2-40B4-BE49-F238E27FC236}">
                <a16:creationId xmlns:a16="http://schemas.microsoft.com/office/drawing/2014/main" id="{E5226E06-F17E-B841-8D0B-14998620AF33}"/>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number of reels shared appears to be roughly the same across different days of the week.</a:t>
            </a:r>
          </a:p>
        </p:txBody>
      </p:sp>
    </p:spTree>
    <p:extLst>
      <p:ext uri="{BB962C8B-B14F-4D97-AF65-F5344CB8AC3E}">
        <p14:creationId xmlns:p14="http://schemas.microsoft.com/office/powerpoint/2010/main" val="327809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17CB-167D-544E-AD57-B05D3AD12E90}"/>
              </a:ext>
            </a:extLst>
          </p:cNvPr>
          <p:cNvSpPr>
            <a:spLocks noGrp="1"/>
          </p:cNvSpPr>
          <p:nvPr>
            <p:ph type="title"/>
          </p:nvPr>
        </p:nvSpPr>
        <p:spPr/>
        <p:txBody>
          <a:bodyPr/>
          <a:lstStyle/>
          <a:p>
            <a:r>
              <a:rPr lang="en-US" dirty="0"/>
              <a:t>Total Instagram plays by day </a:t>
            </a:r>
          </a:p>
        </p:txBody>
      </p:sp>
      <p:pic>
        <p:nvPicPr>
          <p:cNvPr id="5" name="Content Placeholder 4" descr="A graph of blue bars&#10;&#10;Description automatically generated">
            <a:extLst>
              <a:ext uri="{FF2B5EF4-FFF2-40B4-BE49-F238E27FC236}">
                <a16:creationId xmlns:a16="http://schemas.microsoft.com/office/drawing/2014/main" id="{9F75232D-028A-ED41-9B0A-538FFAE5D0E0}"/>
              </a:ext>
            </a:extLst>
          </p:cNvPr>
          <p:cNvPicPr>
            <a:picLocks noGrp="1" noChangeAspect="1"/>
          </p:cNvPicPr>
          <p:nvPr>
            <p:ph idx="1"/>
          </p:nvPr>
        </p:nvPicPr>
        <p:blipFill>
          <a:blip r:embed="rId2"/>
          <a:stretch>
            <a:fillRect/>
          </a:stretch>
        </p:blipFill>
        <p:spPr>
          <a:xfrm>
            <a:off x="5143500" y="2316109"/>
            <a:ext cx="5986463" cy="4284430"/>
          </a:xfrm>
        </p:spPr>
      </p:pic>
      <p:sp>
        <p:nvSpPr>
          <p:cNvPr id="8" name="Content Placeholder 2">
            <a:extLst>
              <a:ext uri="{FF2B5EF4-FFF2-40B4-BE49-F238E27FC236}">
                <a16:creationId xmlns:a16="http://schemas.microsoft.com/office/drawing/2014/main" id="{2F9FCEDB-6D95-D944-BDBA-F5D3F4E1396A}"/>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total Instagram plays vary significantly by day of the week, with Tuesday and Friday receiving the highest engagement, while Wednesday and Saturday have the lowest.</a:t>
            </a:r>
          </a:p>
        </p:txBody>
      </p:sp>
    </p:spTree>
    <p:extLst>
      <p:ext uri="{BB962C8B-B14F-4D97-AF65-F5344CB8AC3E}">
        <p14:creationId xmlns:p14="http://schemas.microsoft.com/office/powerpoint/2010/main" val="94149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17CB-167D-544E-AD57-B05D3AD12E90}"/>
              </a:ext>
            </a:extLst>
          </p:cNvPr>
          <p:cNvSpPr>
            <a:spLocks noGrp="1"/>
          </p:cNvSpPr>
          <p:nvPr>
            <p:ph type="title"/>
          </p:nvPr>
        </p:nvSpPr>
        <p:spPr/>
        <p:txBody>
          <a:bodyPr/>
          <a:lstStyle/>
          <a:p>
            <a:r>
              <a:rPr lang="en-US" dirty="0"/>
              <a:t>average Instagram plays by day </a:t>
            </a:r>
          </a:p>
        </p:txBody>
      </p:sp>
      <p:sp>
        <p:nvSpPr>
          <p:cNvPr id="8" name="Content Placeholder 2">
            <a:extLst>
              <a:ext uri="{FF2B5EF4-FFF2-40B4-BE49-F238E27FC236}">
                <a16:creationId xmlns:a16="http://schemas.microsoft.com/office/drawing/2014/main" id="{2F9FCEDB-6D95-D944-BDBA-F5D3F4E1396A}"/>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average Instagram plays also similar to total plays vary significantly by day of the week, with Tuesday and Friday receiving the highest engagement, while Wednesday and Saturday have the lowest.</a:t>
            </a:r>
          </a:p>
          <a:p>
            <a:endParaRPr lang="en-US" dirty="0"/>
          </a:p>
        </p:txBody>
      </p:sp>
      <p:pic>
        <p:nvPicPr>
          <p:cNvPr id="14" name="Content Placeholder 13" descr="A graph of purple bars&#10;&#10;Description automatically generated">
            <a:extLst>
              <a:ext uri="{FF2B5EF4-FFF2-40B4-BE49-F238E27FC236}">
                <a16:creationId xmlns:a16="http://schemas.microsoft.com/office/drawing/2014/main" id="{F51E93EB-9682-F842-823C-78C18D65F20C}"/>
              </a:ext>
            </a:extLst>
          </p:cNvPr>
          <p:cNvPicPr>
            <a:picLocks noGrp="1" noChangeAspect="1"/>
          </p:cNvPicPr>
          <p:nvPr>
            <p:ph idx="1"/>
          </p:nvPr>
        </p:nvPicPr>
        <p:blipFill>
          <a:blip r:embed="rId2"/>
          <a:stretch>
            <a:fillRect/>
          </a:stretch>
        </p:blipFill>
        <p:spPr>
          <a:xfrm>
            <a:off x="5200160" y="2384572"/>
            <a:ext cx="5632940" cy="3876528"/>
          </a:xfrm>
        </p:spPr>
      </p:pic>
    </p:spTree>
    <p:extLst>
      <p:ext uri="{BB962C8B-B14F-4D97-AF65-F5344CB8AC3E}">
        <p14:creationId xmlns:p14="http://schemas.microsoft.com/office/powerpoint/2010/main" val="202340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218D-6385-374C-8937-04E4A74649BD}"/>
              </a:ext>
            </a:extLst>
          </p:cNvPr>
          <p:cNvSpPr>
            <a:spLocks noGrp="1"/>
          </p:cNvSpPr>
          <p:nvPr>
            <p:ph type="title"/>
          </p:nvPr>
        </p:nvSpPr>
        <p:spPr/>
        <p:txBody>
          <a:bodyPr/>
          <a:lstStyle/>
          <a:p>
            <a:r>
              <a:rPr lang="en-US" dirty="0"/>
              <a:t>Reels count by day </a:t>
            </a:r>
            <a:br>
              <a:rPr lang="en-US" dirty="0"/>
            </a:br>
            <a:r>
              <a:rPr lang="en-US" dirty="0"/>
              <a:t>and 2-hour slot</a:t>
            </a:r>
          </a:p>
        </p:txBody>
      </p:sp>
      <p:pic>
        <p:nvPicPr>
          <p:cNvPr id="8" name="Content Placeholder 7" descr="A colorful grid with numbers&#10;&#10;Description automatically generated">
            <a:extLst>
              <a:ext uri="{FF2B5EF4-FFF2-40B4-BE49-F238E27FC236}">
                <a16:creationId xmlns:a16="http://schemas.microsoft.com/office/drawing/2014/main" id="{2343F92D-946D-7D47-B91B-D12BB6D95F28}"/>
              </a:ext>
            </a:extLst>
          </p:cNvPr>
          <p:cNvPicPr>
            <a:picLocks noGrp="1" noChangeAspect="1"/>
          </p:cNvPicPr>
          <p:nvPr>
            <p:ph idx="1"/>
          </p:nvPr>
        </p:nvPicPr>
        <p:blipFill>
          <a:blip r:embed="rId2"/>
          <a:stretch>
            <a:fillRect/>
          </a:stretch>
        </p:blipFill>
        <p:spPr>
          <a:xfrm>
            <a:off x="5654343" y="2268188"/>
            <a:ext cx="5604207" cy="4243738"/>
          </a:xfrm>
        </p:spPr>
      </p:pic>
      <p:sp>
        <p:nvSpPr>
          <p:cNvPr id="6" name="Content Placeholder 2">
            <a:extLst>
              <a:ext uri="{FF2B5EF4-FFF2-40B4-BE49-F238E27FC236}">
                <a16:creationId xmlns:a16="http://schemas.microsoft.com/office/drawing/2014/main" id="{15F3E5FF-9A65-1145-94EB-181742606BB5}"/>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heatmap shows that most reels are shared during the morning hours 06:00-10:00 on various days, with peak activity on Tuesday and Friday mornings.</a:t>
            </a:r>
          </a:p>
        </p:txBody>
      </p:sp>
    </p:spTree>
    <p:extLst>
      <p:ext uri="{BB962C8B-B14F-4D97-AF65-F5344CB8AC3E}">
        <p14:creationId xmlns:p14="http://schemas.microsoft.com/office/powerpoint/2010/main" val="87821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8C585-969A-704D-811C-96DC95585446}"/>
              </a:ext>
            </a:extLst>
          </p:cNvPr>
          <p:cNvSpPr>
            <a:spLocks noGrp="1"/>
          </p:cNvSpPr>
          <p:nvPr>
            <p:ph type="title"/>
          </p:nvPr>
        </p:nvSpPr>
        <p:spPr/>
        <p:txBody>
          <a:bodyPr/>
          <a:lstStyle/>
          <a:p>
            <a:r>
              <a:rPr lang="en-US" dirty="0"/>
              <a:t>Average </a:t>
            </a:r>
            <a:r>
              <a:rPr lang="en-US" dirty="0" err="1"/>
              <a:t>instagram</a:t>
            </a:r>
            <a:r>
              <a:rPr lang="en-US" dirty="0"/>
              <a:t> plays by day </a:t>
            </a:r>
            <a:br>
              <a:rPr lang="en-US" dirty="0"/>
            </a:br>
            <a:r>
              <a:rPr lang="en-US" dirty="0"/>
              <a:t>and 2-hour slot</a:t>
            </a:r>
          </a:p>
        </p:txBody>
      </p:sp>
      <p:pic>
        <p:nvPicPr>
          <p:cNvPr id="6" name="Content Placeholder 5" descr="A screenshot of a graph&#10;&#10;Description automatically generated">
            <a:extLst>
              <a:ext uri="{FF2B5EF4-FFF2-40B4-BE49-F238E27FC236}">
                <a16:creationId xmlns:a16="http://schemas.microsoft.com/office/drawing/2014/main" id="{4D20B256-2042-9D4E-A354-5CFC2A55A190}"/>
              </a:ext>
            </a:extLst>
          </p:cNvPr>
          <p:cNvPicPr>
            <a:picLocks noGrp="1" noChangeAspect="1"/>
          </p:cNvPicPr>
          <p:nvPr>
            <p:ph idx="1"/>
          </p:nvPr>
        </p:nvPicPr>
        <p:blipFill>
          <a:blip r:embed="rId2"/>
          <a:stretch>
            <a:fillRect/>
          </a:stretch>
        </p:blipFill>
        <p:spPr>
          <a:xfrm>
            <a:off x="5314950" y="2261998"/>
            <a:ext cx="6053477" cy="4395977"/>
          </a:xfrm>
        </p:spPr>
      </p:pic>
      <p:sp>
        <p:nvSpPr>
          <p:cNvPr id="4" name="Content Placeholder 2">
            <a:extLst>
              <a:ext uri="{FF2B5EF4-FFF2-40B4-BE49-F238E27FC236}">
                <a16:creationId xmlns:a16="http://schemas.microsoft.com/office/drawing/2014/main" id="{EAB78FFE-9F9D-C14F-8331-6EF8D07088A8}"/>
              </a:ext>
            </a:extLst>
          </p:cNvPr>
          <p:cNvSpPr txBox="1">
            <a:spLocks/>
          </p:cNvSpPr>
          <p:nvPr/>
        </p:nvSpPr>
        <p:spPr>
          <a:xfrm>
            <a:off x="716756" y="2638045"/>
            <a:ext cx="3600449" cy="325526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The heatmap illustrates that the highest average Instagram Plays occur during the late-night hours 00:00-02:00 on Tuesday, with another significant peak on Friday mornings 08:00-10:00. These findings suggest specific time slots with higher engagement rates.</a:t>
            </a:r>
          </a:p>
        </p:txBody>
      </p:sp>
    </p:spTree>
    <p:extLst>
      <p:ext uri="{BB962C8B-B14F-4D97-AF65-F5344CB8AC3E}">
        <p14:creationId xmlns:p14="http://schemas.microsoft.com/office/powerpoint/2010/main" val="82465500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{ED104DC6-8225-5948-98DD-2CA38E2686E3}tf10001120</Template>
  <TotalTime>188</TotalTime>
  <Words>1248</Words>
  <Application>Microsoft Macintosh PowerPoint</Application>
  <PresentationFormat>Widescreen</PresentationFormat>
  <Paragraphs>63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Parcel</vt:lpstr>
      <vt:lpstr>Instagram Reels Analysis</vt:lpstr>
      <vt:lpstr>My data set</vt:lpstr>
      <vt:lpstr>My Hypothesis</vt:lpstr>
      <vt:lpstr>Number of Reels Shared by Month and Year</vt:lpstr>
      <vt:lpstr>Weekly distribution of Reels Shared</vt:lpstr>
      <vt:lpstr>Total Instagram plays by day </vt:lpstr>
      <vt:lpstr>average Instagram plays by day </vt:lpstr>
      <vt:lpstr>Reels count by day  and 2-hour slot</vt:lpstr>
      <vt:lpstr>Average instagram plays by day  and 2-hour slot</vt:lpstr>
      <vt:lpstr>Relationship between duration and instagram plays</vt:lpstr>
      <vt:lpstr>duration and instagram plays (excluding top 15)</vt:lpstr>
      <vt:lpstr>Average metrics by video length </vt:lpstr>
      <vt:lpstr>DENSITY PLOT OF PLAYS AND ACCOUNTS REACHED</vt:lpstr>
      <vt:lpstr>DENSITY PLOT OF PLAYS AND ACCOUNTS REACHED WITHOUT OUTLIERS</vt:lpstr>
      <vt:lpstr>the most used ten hashtags </vt:lpstr>
      <vt:lpstr>AVERAGE PLAYS FOR VİDEOS WITH the most used ten hashtags </vt:lpstr>
      <vt:lpstr>the most used ten hashtags CO-OCCURANCE HEATMAP </vt:lpstr>
      <vt:lpstr>AV. PLAYS FOR VIDEOS  WITH the most used ten hashtags  CO-OCCURANCE HEATMAP </vt:lpstr>
      <vt:lpstr>Correlation matrix of engagement metrics</vt:lpstr>
      <vt:lpstr>SCATTER PLOTS AND RELATIONSHIP  of engagement metrics</vt:lpstr>
      <vt:lpstr>Actual vs predicted Instagram plays</vt:lpstr>
      <vt:lpstr>Actual vs predicted Instagram plays (improved)</vt:lpstr>
      <vt:lpstr>Anova - Instagram plays by day of week</vt:lpstr>
      <vt:lpstr>Anova - Instagram plays by day of week without top 15 outlıers</vt:lpstr>
      <vt:lpstr>Conclusion</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Instagram Reels Analysis</dc:title>
  <dc:creator>Burak Semi Yakar</dc:creator>
  <cp:lastModifiedBy>Burak Semi Yakar</cp:lastModifiedBy>
  <cp:revision>5</cp:revision>
  <dcterms:created xsi:type="dcterms:W3CDTF">2025-01-10T17:02:33Z</dcterms:created>
  <dcterms:modified xsi:type="dcterms:W3CDTF">2025-01-10T20:11:11Z</dcterms:modified>
</cp:coreProperties>
</file>