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Source Code Pro"/>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687D21-98C3-47B7-ABCF-C89517A687CE}">
  <a:tblStyle styleId="{78687D21-98C3-47B7-ABCF-C89517A687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SourceCodePro-boldItalic.fntdata"/><Relationship Id="rId23"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sjjillan?utm_source=unsplash&amp;utm_medium=referral&amp;utm_content=creditCopyText" TargetMode="External"/><Relationship Id="rId3" Type="http://schemas.openxmlformats.org/officeDocument/2006/relationships/hyperlink" Target="https://unsplash.com/@sjjillan?utm_source=unsplash&amp;utm_medium=referral&amp;utm_content=creditCopyText" TargetMode="External"/><Relationship Id="rId4" Type="http://schemas.openxmlformats.org/officeDocument/2006/relationships/hyperlink" Target="https://unsplash.com/photos/yJVpnfqu8GY?utm_source=unsplash&amp;utm_medium=referral&amp;utm_content=creditCopyText" TargetMode="External"/><Relationship Id="rId5" Type="http://schemas.openxmlformats.org/officeDocument/2006/relationships/hyperlink" Target="https://unsplash.com/photos/yJVpnfqu8GY?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es/@behy_studio?utm_source=unsplash&amp;utm_medium=referral&amp;utm_content=creditCopyText" TargetMode="External"/><Relationship Id="rId3" Type="http://schemas.openxmlformats.org/officeDocument/2006/relationships/hyperlink" Target="https://unsplash.com/es/@behy_studio?utm_source=unsplash&amp;utm_medium=referral&amp;utm_content=creditCopyText" TargetMode="External"/><Relationship Id="rId4" Type="http://schemas.openxmlformats.org/officeDocument/2006/relationships/hyperlink" Target="https://unsplash.com/photos/8FsybY-URs0?utm_source=unsplash&amp;utm_medium=referral&amp;utm_content=creditCopyText" TargetMode="External"/><Relationship Id="rId5" Type="http://schemas.openxmlformats.org/officeDocument/2006/relationships/hyperlink" Target="https://unsplash.com/photos/8FsybY-URs0?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Photo by</a:t>
            </a:r>
            <a:r>
              <a:rPr lang="en-GB">
                <a:solidFill>
                  <a:schemeClr val="dk1"/>
                </a:solidFill>
                <a:uFill>
                  <a:noFill/>
                </a:uFill>
                <a:hlinkClick r:id="rId2">
                  <a:extLst>
                    <a:ext uri="{A12FA001-AC4F-418D-AE19-62706E023703}">
                      <ahyp:hlinkClr val="tx"/>
                    </a:ext>
                  </a:extLst>
                </a:hlinkClick>
              </a:rPr>
              <a:t> </a:t>
            </a:r>
            <a:r>
              <a:rPr lang="en-GB" u="sng">
                <a:solidFill>
                  <a:schemeClr val="hlink"/>
                </a:solidFill>
                <a:hlinkClick r:id="rId3"/>
              </a:rPr>
              <a:t>s j</a:t>
            </a:r>
            <a:r>
              <a:rPr lang="en-GB">
                <a:solidFill>
                  <a:schemeClr val="dk1"/>
                </a:solidFill>
              </a:rPr>
              <a:t> on</a:t>
            </a:r>
            <a:r>
              <a:rPr lang="en-GB">
                <a:solidFill>
                  <a:schemeClr val="dk1"/>
                </a:solidFill>
                <a:uFill>
                  <a:noFill/>
                </a:uFill>
                <a:hlinkClick r:id="rId4">
                  <a:extLst>
                    <a:ext uri="{A12FA001-AC4F-418D-AE19-62706E023703}">
                      <ahyp:hlinkClr val="tx"/>
                    </a:ext>
                  </a:extLst>
                </a:hlinkClick>
              </a:rPr>
              <a:t> </a:t>
            </a:r>
            <a:r>
              <a:rPr lang="en-GB" u="sng">
                <a:solidFill>
                  <a:schemeClr val="hlink"/>
                </a:solidFill>
                <a:hlinkClick r:id="rId5"/>
              </a:rPr>
              <a:t>Unsplash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c853e8d1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c853e8d1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6246aa0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6246aa0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03ccacb4e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03ccacb4e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bbf608e8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bbf608e8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849076d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4849076d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Photo by</a:t>
            </a:r>
            <a:r>
              <a:rPr lang="en-GB">
                <a:solidFill>
                  <a:schemeClr val="dk1"/>
                </a:solidFill>
                <a:uFill>
                  <a:noFill/>
                </a:uFill>
                <a:hlinkClick r:id="rId2">
                  <a:extLst>
                    <a:ext uri="{A12FA001-AC4F-418D-AE19-62706E023703}">
                      <ahyp:hlinkClr val="tx"/>
                    </a:ext>
                  </a:extLst>
                </a:hlinkClick>
              </a:rPr>
              <a:t> </a:t>
            </a:r>
            <a:r>
              <a:rPr lang="en-GB" u="sng">
                <a:solidFill>
                  <a:schemeClr val="hlink"/>
                </a:solidFill>
                <a:hlinkClick r:id="rId3"/>
              </a:rPr>
              <a:t>Behnam Norouzi</a:t>
            </a:r>
            <a:r>
              <a:rPr lang="en-GB">
                <a:solidFill>
                  <a:schemeClr val="dk1"/>
                </a:solidFill>
              </a:rPr>
              <a:t> on</a:t>
            </a:r>
            <a:r>
              <a:rPr lang="en-GB">
                <a:solidFill>
                  <a:schemeClr val="dk1"/>
                </a:solidFill>
                <a:uFill>
                  <a:noFill/>
                </a:uFill>
                <a:hlinkClick r:id="rId4">
                  <a:extLst>
                    <a:ext uri="{A12FA001-AC4F-418D-AE19-62706E023703}">
                      <ahyp:hlinkClr val="tx"/>
                    </a:ext>
                  </a:extLst>
                </a:hlinkClick>
              </a:rPr>
              <a:t> </a:t>
            </a:r>
            <a:r>
              <a:rPr lang="en-GB" u="sng">
                <a:solidFill>
                  <a:schemeClr val="hlink"/>
                </a:solidFill>
                <a:hlinkClick r:id="rId5"/>
              </a:rPr>
              <a:t>Unsplash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bbf608e8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bbf608e8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bbf608e8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bbf608e8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bbf608e8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bbf608e8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424242"/>
                </a:solidFill>
                <a:latin typeface="Source Code Pro"/>
                <a:ea typeface="Source Code Pro"/>
                <a:cs typeface="Source Code Pro"/>
                <a:sym typeface="Source Code Pro"/>
              </a:rPr>
              <a:t>Temel Web API hizmeti genişletilerek yazılabilen servisler.</a:t>
            </a:r>
            <a:endParaRPr sz="1200">
              <a:solidFill>
                <a:srgbClr val="424242"/>
              </a:solidFill>
              <a:latin typeface="Source Code Pro"/>
              <a:ea typeface="Source Code Pro"/>
              <a:cs typeface="Source Code Pro"/>
              <a:sym typeface="Source Code Pro"/>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bf608e8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bf608e8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SignalR için not: </a:t>
            </a:r>
            <a:r>
              <a:rPr lang="en-GB"/>
              <a:t>SignalR, temelde genel bir mesajlaşma mekanizması sağlar ve mesaj formatı genellikle uygulamanın gereksinimlerine ve kullanılan teknolojilere bağlı olarak değişebilir. Bu nedenle </a:t>
            </a:r>
            <a:r>
              <a:rPr b="1" lang="en-GB"/>
              <a:t>JSON, Plain Text, Binary, MessagePack</a:t>
            </a:r>
            <a:r>
              <a:rPr lang="en-GB"/>
              <a:t>… SignalR'ın mesajlaşma formatları uygulama tarafından yapılandırılıp özelleştirilebilir. Dolayısıyla farklı mesajlaşma formatlarını da ele alabilir. Binary taraf için varsayılan format MessagePack’tir. Hafif ve küçük boyutludur.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C</a:t>
            </a:r>
            <a:r>
              <a:rPr b="1" lang="en-GB"/>
              <a:t>ache Zor denen servis türleri için not:</a:t>
            </a:r>
            <a:r>
              <a:rPr lang="en-GB"/>
              <a:t> </a:t>
            </a:r>
            <a:endParaRPr/>
          </a:p>
          <a:p>
            <a:pPr indent="-298450" lvl="0" marL="457200" rtl="0" algn="l">
              <a:spcBef>
                <a:spcPts val="0"/>
              </a:spcBef>
              <a:spcAft>
                <a:spcPts val="0"/>
              </a:spcAft>
              <a:buSzPts val="1100"/>
              <a:buChar char="●"/>
            </a:pPr>
            <a:r>
              <a:rPr b="1" lang="en-GB"/>
              <a:t>gRPC </a:t>
            </a:r>
            <a:r>
              <a:rPr lang="en-GB"/>
              <a:t>tarafında cache kullanımının zor olmasının sebebi kendisinin stateless bir çalışma sistemini benimsemesidir. Sunucuya gelen her istek bağımsız olarak işlenir ve her istek yeni bir bağlantı demektir. Her istek için ayrı bir yanıt üretilmesi cache yönetimini zorlaştıran etkenlerden birisidir. </a:t>
            </a:r>
            <a:endParaRPr/>
          </a:p>
          <a:p>
            <a:pPr indent="-298450" lvl="0" marL="457200" rtl="0" algn="l">
              <a:spcBef>
                <a:spcPts val="0"/>
              </a:spcBef>
              <a:spcAft>
                <a:spcPts val="0"/>
              </a:spcAft>
              <a:buSzPts val="1100"/>
              <a:buChar char="●"/>
            </a:pPr>
            <a:r>
              <a:rPr lang="en-GB"/>
              <a:t>Benzer durum </a:t>
            </a:r>
            <a:r>
              <a:rPr b="1" lang="en-GB"/>
              <a:t>SignalR </a:t>
            </a:r>
            <a:r>
              <a:rPr lang="en-GB"/>
              <a:t>için de geçerlidir. SignalR ağırlıkla eş zamanlı iletişime odaklanır ve </a:t>
            </a:r>
            <a:r>
              <a:rPr lang="en-GB"/>
              <a:t>istemci ile sunucu arasında sürekli etkileşim halinde olan bir yapıya sahiptir. Herhangi bir istemci veya sunucu tarafında gerçekleşen bir değişiklik, diğer tarafın verilerini de etkileyebilir. Bu, cache tutarlılığını sağlamak için karmaşık senkronizasyon ve güncelleme mekanizmalarının gerekliliğini ortaya çıkarır.</a:t>
            </a:r>
            <a:endParaRPr/>
          </a:p>
          <a:p>
            <a:pPr indent="-298450" lvl="0" marL="457200" rtl="0" algn="l">
              <a:spcBef>
                <a:spcPts val="0"/>
              </a:spcBef>
              <a:spcAft>
                <a:spcPts val="0"/>
              </a:spcAft>
              <a:buSzPts val="1100"/>
              <a:buChar char="●"/>
            </a:pPr>
            <a:r>
              <a:rPr b="1" lang="en-GB"/>
              <a:t>GraphQL </a:t>
            </a:r>
            <a:r>
              <a:rPr lang="en-GB"/>
              <a:t>tarafına bakarsak; İstemciler, tek bir GraphQL sorgusuyla birden fazla veri kaynağından farklı tipte veri isteyebilirler. Bu durum, cache'deki verinin tutarlı bir şekilde yönetilmesini ve senkronize edilmesini zorlaştırır. Esasında GraphQL yapıya dayalı bir veri sorgulama dilidir ve şema(schema) kullanır. Şema, istemcilere sunulan veri modelini ve ilişkilerini tanımlar ancak şemanın değişmesi cache'deki verilerin geçerliliğini bozabilir.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bbf608e8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bbf608e8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Bidirectional Stream her iki tarafın eş zamanlı olarak mesaj alıp vermesi gerektiği durumlarda kullanılır. Bu noktada gRPC veya WebSocket tarafı için ideal olduğunu ifade edebiliriz.</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849076d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849076d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SignalR broadcasting için haber uygulaması örnek verilebilir. Editörler yeni haber girdiklerinde abonelere anlık olarak bildirim gider veya haber abone ekranlarına yansır.</a:t>
            </a:r>
            <a:endParaRPr/>
          </a:p>
          <a:p>
            <a:pPr indent="0" lvl="0" marL="0" rtl="0" algn="l">
              <a:spcBef>
                <a:spcPts val="0"/>
              </a:spcBef>
              <a:spcAft>
                <a:spcPts val="0"/>
              </a:spcAft>
              <a:buNone/>
            </a:pPr>
            <a:r>
              <a:rPr lang="en-GB"/>
              <a:t>NanoService için örnek bir senaryo: Video İşleme Hizmeti. Bir video paylaşım uygulamasının işlenmek üzere dosyaları </a:t>
            </a:r>
            <a:r>
              <a:rPr lang="en-GB"/>
              <a:t>nano service'e</a:t>
            </a:r>
            <a:r>
              <a:rPr lang="en-GB"/>
              <a:t> yolladığını düşünelim. Servis görevlerinden birisi Video </a:t>
            </a:r>
            <a:r>
              <a:rPr lang="en-GB"/>
              <a:t>transkriptini</a:t>
            </a:r>
            <a:r>
              <a:rPr lang="en-GB"/>
              <a:t> çıkarmak olsun. Bu işi sadece video geldiğinde yapan bir servis olarak düşünebiliriz.</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c853e8d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c853e8d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72499f3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72499f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4">
    <p:bg>
      <p:bgPr>
        <a:solidFill>
          <a:srgbClr val="FFFFFF"/>
        </a:solidFill>
      </p:bgPr>
    </p:bg>
    <p:spTree>
      <p:nvGrpSpPr>
        <p:cNvPr id="58" name="Shape 58"/>
        <p:cNvGrpSpPr/>
        <p:nvPr/>
      </p:nvGrpSpPr>
      <p:grpSpPr>
        <a:xfrm>
          <a:off x="0" y="0"/>
          <a:ext cx="0" cy="0"/>
          <a:chOff x="0" y="0"/>
          <a:chExt cx="0" cy="0"/>
        </a:xfrm>
      </p:grpSpPr>
      <p:sp>
        <p:nvSpPr>
          <p:cNvPr id="59" name="Google Shape;59;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0" y="25"/>
            <a:ext cx="4011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ctrTitle"/>
          </p:nvPr>
        </p:nvSpPr>
        <p:spPr>
          <a:xfrm>
            <a:off x="315175" y="1181100"/>
            <a:ext cx="3224400" cy="15858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62" name="Google Shape;62;p13"/>
          <p:cNvSpPr txBox="1"/>
          <p:nvPr>
            <p:ph idx="1" type="subTitle"/>
          </p:nvPr>
        </p:nvSpPr>
        <p:spPr>
          <a:xfrm>
            <a:off x="315175" y="2919525"/>
            <a:ext cx="3224400" cy="6333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400"/>
              <a:buNone/>
              <a:defRPr sz="1400">
                <a:solidFill>
                  <a:schemeClr val="lt1"/>
                </a:solidFill>
                <a:latin typeface="Oswald"/>
                <a:ea typeface="Oswald"/>
                <a:cs typeface="Oswald"/>
                <a:sym typeface="Oswald"/>
              </a:defRPr>
            </a:lvl1pPr>
            <a:lvl2pPr lvl="1" algn="l">
              <a:lnSpc>
                <a:spcPct val="100000"/>
              </a:lnSpc>
              <a:spcBef>
                <a:spcPts val="0"/>
              </a:spcBef>
              <a:spcAft>
                <a:spcPts val="0"/>
              </a:spcAft>
              <a:buClr>
                <a:schemeClr val="lt1"/>
              </a:buClr>
              <a:buSzPts val="1400"/>
              <a:buNone/>
              <a:defRPr sz="1400">
                <a:solidFill>
                  <a:schemeClr val="lt1"/>
                </a:solidFill>
                <a:latin typeface="Oswald"/>
                <a:ea typeface="Oswald"/>
                <a:cs typeface="Oswald"/>
                <a:sym typeface="Oswald"/>
              </a:defRPr>
            </a:lvl2pPr>
            <a:lvl3pPr lvl="2" algn="l">
              <a:lnSpc>
                <a:spcPct val="100000"/>
              </a:lnSpc>
              <a:spcBef>
                <a:spcPts val="0"/>
              </a:spcBef>
              <a:spcAft>
                <a:spcPts val="0"/>
              </a:spcAft>
              <a:buClr>
                <a:schemeClr val="lt1"/>
              </a:buClr>
              <a:buSzPts val="1400"/>
              <a:buNone/>
              <a:defRPr sz="1400">
                <a:solidFill>
                  <a:schemeClr val="lt1"/>
                </a:solidFill>
                <a:latin typeface="Oswald"/>
                <a:ea typeface="Oswald"/>
                <a:cs typeface="Oswald"/>
                <a:sym typeface="Oswald"/>
              </a:defRPr>
            </a:lvl3pPr>
            <a:lvl4pPr lvl="3" algn="l">
              <a:lnSpc>
                <a:spcPct val="100000"/>
              </a:lnSpc>
              <a:spcBef>
                <a:spcPts val="0"/>
              </a:spcBef>
              <a:spcAft>
                <a:spcPts val="0"/>
              </a:spcAft>
              <a:buClr>
                <a:schemeClr val="lt1"/>
              </a:buClr>
              <a:buSzPts val="1400"/>
              <a:buNone/>
              <a:defRPr sz="1400">
                <a:solidFill>
                  <a:schemeClr val="lt1"/>
                </a:solidFill>
                <a:latin typeface="Oswald"/>
                <a:ea typeface="Oswald"/>
                <a:cs typeface="Oswald"/>
                <a:sym typeface="Oswald"/>
              </a:defRPr>
            </a:lvl4pPr>
            <a:lvl5pPr lvl="4" algn="l">
              <a:lnSpc>
                <a:spcPct val="100000"/>
              </a:lnSpc>
              <a:spcBef>
                <a:spcPts val="0"/>
              </a:spcBef>
              <a:spcAft>
                <a:spcPts val="0"/>
              </a:spcAft>
              <a:buClr>
                <a:schemeClr val="lt1"/>
              </a:buClr>
              <a:buSzPts val="1400"/>
              <a:buNone/>
              <a:defRPr sz="1400">
                <a:solidFill>
                  <a:schemeClr val="lt1"/>
                </a:solidFill>
                <a:latin typeface="Oswald"/>
                <a:ea typeface="Oswald"/>
                <a:cs typeface="Oswald"/>
                <a:sym typeface="Oswald"/>
              </a:defRPr>
            </a:lvl5pPr>
            <a:lvl6pPr lvl="5" algn="l">
              <a:lnSpc>
                <a:spcPct val="100000"/>
              </a:lnSpc>
              <a:spcBef>
                <a:spcPts val="0"/>
              </a:spcBef>
              <a:spcAft>
                <a:spcPts val="0"/>
              </a:spcAft>
              <a:buClr>
                <a:schemeClr val="lt1"/>
              </a:buClr>
              <a:buSzPts val="1400"/>
              <a:buNone/>
              <a:defRPr sz="1400">
                <a:solidFill>
                  <a:schemeClr val="lt1"/>
                </a:solidFill>
                <a:latin typeface="Oswald"/>
                <a:ea typeface="Oswald"/>
                <a:cs typeface="Oswald"/>
                <a:sym typeface="Oswald"/>
              </a:defRPr>
            </a:lvl6pPr>
            <a:lvl7pPr lvl="6" algn="l">
              <a:lnSpc>
                <a:spcPct val="100000"/>
              </a:lnSpc>
              <a:spcBef>
                <a:spcPts val="0"/>
              </a:spcBef>
              <a:spcAft>
                <a:spcPts val="0"/>
              </a:spcAft>
              <a:buClr>
                <a:schemeClr val="lt1"/>
              </a:buClr>
              <a:buSzPts val="1400"/>
              <a:buNone/>
              <a:defRPr sz="1400">
                <a:solidFill>
                  <a:schemeClr val="lt1"/>
                </a:solidFill>
                <a:latin typeface="Oswald"/>
                <a:ea typeface="Oswald"/>
                <a:cs typeface="Oswald"/>
                <a:sym typeface="Oswald"/>
              </a:defRPr>
            </a:lvl7pPr>
            <a:lvl8pPr lvl="7" algn="l">
              <a:lnSpc>
                <a:spcPct val="100000"/>
              </a:lnSpc>
              <a:spcBef>
                <a:spcPts val="0"/>
              </a:spcBef>
              <a:spcAft>
                <a:spcPts val="0"/>
              </a:spcAft>
              <a:buClr>
                <a:schemeClr val="lt1"/>
              </a:buClr>
              <a:buSzPts val="1400"/>
              <a:buNone/>
              <a:defRPr sz="1400">
                <a:solidFill>
                  <a:schemeClr val="lt1"/>
                </a:solidFill>
                <a:latin typeface="Oswald"/>
                <a:ea typeface="Oswald"/>
                <a:cs typeface="Oswald"/>
                <a:sym typeface="Oswald"/>
              </a:defRPr>
            </a:lvl8pPr>
            <a:lvl9pPr lvl="8" algn="l">
              <a:lnSpc>
                <a:spcPct val="100000"/>
              </a:lnSpc>
              <a:spcBef>
                <a:spcPts val="0"/>
              </a:spcBef>
              <a:spcAft>
                <a:spcPts val="0"/>
              </a:spcAft>
              <a:buClr>
                <a:schemeClr val="lt1"/>
              </a:buClr>
              <a:buSzPts val="1400"/>
              <a:buNone/>
              <a:defRPr sz="1400">
                <a:solidFill>
                  <a:schemeClr val="lt1"/>
                </a:solidFill>
                <a:latin typeface="Oswald"/>
                <a:ea typeface="Oswald"/>
                <a:cs typeface="Oswald"/>
                <a:sym typeface="Oswald"/>
              </a:defRPr>
            </a:lvl9pPr>
          </a:lstStyle>
          <a:p/>
        </p:txBody>
      </p:sp>
      <p:sp>
        <p:nvSpPr>
          <p:cNvPr id="63" name="Google Shape;6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000000"/>
                </a:solidFill>
              </a:defRPr>
            </a:lvl1pPr>
            <a:lvl2pPr lvl="1" algn="r">
              <a:lnSpc>
                <a:spcPct val="100000"/>
              </a:lnSpc>
              <a:spcAft>
                <a:spcPts val="0"/>
              </a:spcAft>
              <a:buNone/>
              <a:defRPr sz="1000">
                <a:solidFill>
                  <a:srgbClr val="000000"/>
                </a:solidFill>
              </a:defRPr>
            </a:lvl2pPr>
            <a:lvl3pPr lvl="2" algn="r">
              <a:lnSpc>
                <a:spcPct val="100000"/>
              </a:lnSpc>
              <a:spcAft>
                <a:spcPts val="0"/>
              </a:spcAft>
              <a:buNone/>
              <a:defRPr sz="1000">
                <a:solidFill>
                  <a:srgbClr val="000000"/>
                </a:solidFill>
              </a:defRPr>
            </a:lvl3pPr>
            <a:lvl4pPr lvl="3" algn="r">
              <a:lnSpc>
                <a:spcPct val="100000"/>
              </a:lnSpc>
              <a:spcAft>
                <a:spcPts val="0"/>
              </a:spcAft>
              <a:buNone/>
              <a:defRPr sz="1000">
                <a:solidFill>
                  <a:srgbClr val="000000"/>
                </a:solidFill>
              </a:defRPr>
            </a:lvl4pPr>
            <a:lvl5pPr lvl="4" algn="r">
              <a:lnSpc>
                <a:spcPct val="100000"/>
              </a:lnSpc>
              <a:spcAft>
                <a:spcPts val="0"/>
              </a:spcAft>
              <a:buNone/>
              <a:defRPr sz="1000">
                <a:solidFill>
                  <a:srgbClr val="000000"/>
                </a:solidFill>
              </a:defRPr>
            </a:lvl5pPr>
            <a:lvl6pPr lvl="5" algn="r">
              <a:lnSpc>
                <a:spcPct val="100000"/>
              </a:lnSpc>
              <a:spcAft>
                <a:spcPts val="0"/>
              </a:spcAft>
              <a:buNone/>
              <a:defRPr sz="1000">
                <a:solidFill>
                  <a:srgbClr val="000000"/>
                </a:solidFill>
              </a:defRPr>
            </a:lvl6pPr>
            <a:lvl7pPr lvl="6" algn="r">
              <a:lnSpc>
                <a:spcPct val="100000"/>
              </a:lnSpc>
              <a:spcAft>
                <a:spcPts val="0"/>
              </a:spcAft>
              <a:buNone/>
              <a:defRPr sz="1000">
                <a:solidFill>
                  <a:srgbClr val="000000"/>
                </a:solidFill>
              </a:defRPr>
            </a:lvl7pPr>
            <a:lvl8pPr lvl="7" algn="r">
              <a:lnSpc>
                <a:spcPct val="100000"/>
              </a:lnSpc>
              <a:spcAft>
                <a:spcPts val="0"/>
              </a:spcAft>
              <a:buNone/>
              <a:defRPr sz="1000">
                <a:solidFill>
                  <a:srgbClr val="000000"/>
                </a:solidFill>
              </a:defRPr>
            </a:lvl8pPr>
            <a:lvl9pPr lvl="8" algn="r">
              <a:lnSpc>
                <a:spcPct val="100000"/>
              </a:lnSpc>
              <a:spcAft>
                <a:spcPts val="0"/>
              </a:spcAft>
              <a:buNone/>
              <a:defRPr sz="1000">
                <a:solidFill>
                  <a:srgbClr val="000000"/>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6">
    <p:bg>
      <p:bgPr>
        <a:solidFill>
          <a:srgbClr val="FFFFFF"/>
        </a:solidFill>
      </p:bgPr>
    </p:bg>
    <p:spTree>
      <p:nvGrpSpPr>
        <p:cNvPr id="64" name="Shape 64"/>
        <p:cNvGrpSpPr/>
        <p:nvPr/>
      </p:nvGrpSpPr>
      <p:grpSpPr>
        <a:xfrm>
          <a:off x="0" y="0"/>
          <a:ext cx="0" cy="0"/>
          <a:chOff x="0" y="0"/>
          <a:chExt cx="0" cy="0"/>
        </a:xfrm>
      </p:grpSpPr>
      <p:sp>
        <p:nvSpPr>
          <p:cNvPr id="65" name="Google Shape;65;p14"/>
          <p:cNvSpPr/>
          <p:nvPr/>
        </p:nvSpPr>
        <p:spPr>
          <a:xfrm>
            <a:off x="0" y="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49260" y="5311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type="ctrTitle"/>
          </p:nvPr>
        </p:nvSpPr>
        <p:spPr>
          <a:xfrm>
            <a:off x="323300" y="772850"/>
            <a:ext cx="2704200" cy="31401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rgbClr val="FFFFFF"/>
              </a:buClr>
              <a:buSzPts val="2800"/>
              <a:buNone/>
              <a:defRPr sz="2800">
                <a:solidFill>
                  <a:srgbClr val="FFFFFF"/>
                </a:solidFill>
              </a:defRPr>
            </a:lvl2pPr>
            <a:lvl3pPr lvl="2" algn="l">
              <a:lnSpc>
                <a:spcPct val="100000"/>
              </a:lnSpc>
              <a:spcBef>
                <a:spcPts val="0"/>
              </a:spcBef>
              <a:spcAft>
                <a:spcPts val="0"/>
              </a:spcAft>
              <a:buClr>
                <a:srgbClr val="FFFFFF"/>
              </a:buClr>
              <a:buSzPts val="2800"/>
              <a:buNone/>
              <a:defRPr sz="2800">
                <a:solidFill>
                  <a:srgbClr val="FFFFFF"/>
                </a:solidFill>
              </a:defRPr>
            </a:lvl3pPr>
            <a:lvl4pPr lvl="3" algn="l">
              <a:lnSpc>
                <a:spcPct val="100000"/>
              </a:lnSpc>
              <a:spcBef>
                <a:spcPts val="0"/>
              </a:spcBef>
              <a:spcAft>
                <a:spcPts val="0"/>
              </a:spcAft>
              <a:buClr>
                <a:srgbClr val="FFFFFF"/>
              </a:buClr>
              <a:buSzPts val="2800"/>
              <a:buNone/>
              <a:defRPr sz="2800">
                <a:solidFill>
                  <a:srgbClr val="FFFFFF"/>
                </a:solidFill>
              </a:defRPr>
            </a:lvl4pPr>
            <a:lvl5pPr lvl="4" algn="l">
              <a:lnSpc>
                <a:spcPct val="100000"/>
              </a:lnSpc>
              <a:spcBef>
                <a:spcPts val="0"/>
              </a:spcBef>
              <a:spcAft>
                <a:spcPts val="0"/>
              </a:spcAft>
              <a:buClr>
                <a:srgbClr val="FFFFFF"/>
              </a:buClr>
              <a:buSzPts val="2800"/>
              <a:buNone/>
              <a:defRPr sz="2800">
                <a:solidFill>
                  <a:srgbClr val="FFFFFF"/>
                </a:solidFill>
              </a:defRPr>
            </a:lvl5pPr>
            <a:lvl6pPr lvl="5" algn="l">
              <a:lnSpc>
                <a:spcPct val="100000"/>
              </a:lnSpc>
              <a:spcBef>
                <a:spcPts val="0"/>
              </a:spcBef>
              <a:spcAft>
                <a:spcPts val="0"/>
              </a:spcAft>
              <a:buClr>
                <a:srgbClr val="FFFFFF"/>
              </a:buClr>
              <a:buSzPts val="2800"/>
              <a:buNone/>
              <a:defRPr sz="2800">
                <a:solidFill>
                  <a:srgbClr val="FFFFFF"/>
                </a:solidFill>
              </a:defRPr>
            </a:lvl6pPr>
            <a:lvl7pPr lvl="6" algn="l">
              <a:lnSpc>
                <a:spcPct val="100000"/>
              </a:lnSpc>
              <a:spcBef>
                <a:spcPts val="0"/>
              </a:spcBef>
              <a:spcAft>
                <a:spcPts val="0"/>
              </a:spcAft>
              <a:buClr>
                <a:srgbClr val="FFFFFF"/>
              </a:buClr>
              <a:buSzPts val="2800"/>
              <a:buNone/>
              <a:defRPr sz="2800">
                <a:solidFill>
                  <a:srgbClr val="FFFFFF"/>
                </a:solidFill>
              </a:defRPr>
            </a:lvl7pPr>
            <a:lvl8pPr lvl="7" algn="l">
              <a:lnSpc>
                <a:spcPct val="100000"/>
              </a:lnSpc>
              <a:spcBef>
                <a:spcPts val="0"/>
              </a:spcBef>
              <a:spcAft>
                <a:spcPts val="0"/>
              </a:spcAft>
              <a:buClr>
                <a:srgbClr val="FFFFFF"/>
              </a:buClr>
              <a:buSzPts val="2800"/>
              <a:buNone/>
              <a:defRPr sz="2800">
                <a:solidFill>
                  <a:srgbClr val="FFFFFF"/>
                </a:solidFill>
              </a:defRPr>
            </a:lvl8pPr>
            <a:lvl9pPr lvl="8" algn="l">
              <a:lnSpc>
                <a:spcPct val="100000"/>
              </a:lnSpc>
              <a:spcBef>
                <a:spcPts val="0"/>
              </a:spcBef>
              <a:spcAft>
                <a:spcPts val="0"/>
              </a:spcAft>
              <a:buClr>
                <a:srgbClr val="FFFFFF"/>
              </a:buClr>
              <a:buSzPts val="2800"/>
              <a:buNone/>
              <a:defRPr sz="2800">
                <a:solidFill>
                  <a:srgbClr val="FFFFFF"/>
                </a:solidFill>
              </a:defRPr>
            </a:lvl9pPr>
          </a:lstStyle>
          <a:p/>
        </p:txBody>
      </p:sp>
      <p:sp>
        <p:nvSpPr>
          <p:cNvPr id="68" name="Google Shape;68;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hyperlink" Target="http://www.buraksenyur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rotWithShape="1">
          <a:blip r:embed="rId3">
            <a:alphaModFix/>
          </a:blip>
          <a:srcRect b="0" l="16818" r="16811" t="0"/>
          <a:stretch/>
        </p:blipFill>
        <p:spPr>
          <a:xfrm>
            <a:off x="4011000" y="25"/>
            <a:ext cx="5133000" cy="5143501"/>
          </a:xfrm>
          <a:prstGeom prst="rect">
            <a:avLst/>
          </a:prstGeom>
          <a:noFill/>
          <a:ln>
            <a:noFill/>
          </a:ln>
        </p:spPr>
      </p:pic>
      <p:sp>
        <p:nvSpPr>
          <p:cNvPr id="74" name="Google Shape;74;p15"/>
          <p:cNvSpPr txBox="1"/>
          <p:nvPr>
            <p:ph type="ctrTitle"/>
          </p:nvPr>
        </p:nvSpPr>
        <p:spPr>
          <a:xfrm>
            <a:off x="315175" y="1181100"/>
            <a:ext cx="3224400" cy="1585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.Net Dünyasının Servisleri</a:t>
            </a:r>
            <a:endParaRPr/>
          </a:p>
        </p:txBody>
      </p:sp>
      <p:sp>
        <p:nvSpPr>
          <p:cNvPr id="75" name="Google Shape;75;p15"/>
          <p:cNvSpPr txBox="1"/>
          <p:nvPr>
            <p:ph idx="1" type="subTitle"/>
          </p:nvPr>
        </p:nvSpPr>
        <p:spPr>
          <a:xfrm>
            <a:off x="315175" y="2919525"/>
            <a:ext cx="3224400" cy="6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Burak Selim Şenyurt</a:t>
            </a:r>
            <a:endParaRPr/>
          </a:p>
          <a:p>
            <a:pPr indent="0" lvl="0" marL="0" rtl="0" algn="l">
              <a:spcBef>
                <a:spcPts val="0"/>
              </a:spcBef>
              <a:spcAft>
                <a:spcPts val="0"/>
              </a:spcAft>
              <a:buNone/>
            </a:pPr>
            <a:r>
              <a:rPr lang="en-GB" u="sng">
                <a:solidFill>
                  <a:schemeClr val="hlink"/>
                </a:solidFill>
                <a:hlinkClick r:id="rId4"/>
              </a:rPr>
              <a:t>www.buraksenyurt.com</a:t>
            </a:r>
            <a:endParaRPr/>
          </a:p>
          <a:p>
            <a:pPr indent="0" lvl="0" marL="0" rtl="0" algn="l">
              <a:spcBef>
                <a:spcPts val="0"/>
              </a:spcBef>
              <a:spcAft>
                <a:spcPts val="0"/>
              </a:spcAft>
              <a:buNone/>
            </a:pPr>
            <a:r>
              <a:rPr lang="en-GB"/>
              <a:t>Doğuş Teknoloji - Senior Software Developer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gRPC vs SignalR</a:t>
            </a:r>
            <a:endParaRPr/>
          </a:p>
        </p:txBody>
      </p:sp>
      <p:cxnSp>
        <p:nvCxnSpPr>
          <p:cNvPr id="180" name="Google Shape;180;p24"/>
          <p:cNvCxnSpPr/>
          <p:nvPr/>
        </p:nvCxnSpPr>
        <p:spPr>
          <a:xfrm>
            <a:off x="4572000" y="1106000"/>
            <a:ext cx="0" cy="3818400"/>
          </a:xfrm>
          <a:prstGeom prst="straightConnector1">
            <a:avLst/>
          </a:prstGeom>
          <a:noFill/>
          <a:ln cap="flat" cmpd="sng" w="19050">
            <a:solidFill>
              <a:schemeClr val="dk2"/>
            </a:solidFill>
            <a:prstDash val="solid"/>
            <a:round/>
            <a:headEnd len="med" w="med" type="none"/>
            <a:tailEnd len="med" w="med" type="none"/>
          </a:ln>
        </p:spPr>
      </p:cxnSp>
      <p:sp>
        <p:nvSpPr>
          <p:cNvPr id="181" name="Google Shape;181;p24"/>
          <p:cNvSpPr txBox="1"/>
          <p:nvPr/>
        </p:nvSpPr>
        <p:spPr>
          <a:xfrm>
            <a:off x="363000" y="1205400"/>
            <a:ext cx="39450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Source Code Pro"/>
                <a:ea typeface="Source Code Pro"/>
                <a:cs typeface="Source Code Pro"/>
                <a:sym typeface="Source Code Pro"/>
              </a:rPr>
              <a:t>signalR, </a:t>
            </a:r>
            <a:r>
              <a:rPr b="1" lang="en-GB" sz="1300">
                <a:solidFill>
                  <a:schemeClr val="accent3"/>
                </a:solidFill>
                <a:latin typeface="Source Code Pro"/>
                <a:ea typeface="Source Code Pro"/>
                <a:cs typeface="Source Code Pro"/>
                <a:sym typeface="Source Code Pro"/>
              </a:rPr>
              <a:t>Microsoft </a:t>
            </a:r>
            <a:r>
              <a:rPr lang="en-GB" sz="1300">
                <a:latin typeface="Source Code Pro"/>
                <a:ea typeface="Source Code Pro"/>
                <a:cs typeface="Source Code Pro"/>
                <a:sym typeface="Source Code Pro"/>
              </a:rPr>
              <a:t>tarafından geliştirilmiş </a:t>
            </a:r>
            <a:r>
              <a:rPr b="1" lang="en-GB" sz="1300">
                <a:solidFill>
                  <a:schemeClr val="accent3"/>
                </a:solidFill>
                <a:latin typeface="Source Code Pro"/>
                <a:ea typeface="Source Code Pro"/>
                <a:cs typeface="Source Code Pro"/>
                <a:sym typeface="Source Code Pro"/>
              </a:rPr>
              <a:t>WebSocket </a:t>
            </a:r>
            <a:r>
              <a:rPr lang="en-GB" sz="1300">
                <a:latin typeface="Source Code Pro"/>
                <a:ea typeface="Source Code Pro"/>
                <a:cs typeface="Source Code Pro"/>
                <a:sym typeface="Source Code Pro"/>
              </a:rPr>
              <a:t>protokolünü </a:t>
            </a:r>
            <a:r>
              <a:rPr b="1" lang="en-GB" sz="1300">
                <a:solidFill>
                  <a:schemeClr val="accent2"/>
                </a:solidFill>
                <a:latin typeface="Source Code Pro"/>
                <a:ea typeface="Source Code Pro"/>
                <a:cs typeface="Source Code Pro"/>
                <a:sym typeface="Source Code Pro"/>
              </a:rPr>
              <a:t>uyarlayan</a:t>
            </a:r>
            <a:r>
              <a:rPr lang="en-GB" sz="1300">
                <a:latin typeface="Source Code Pro"/>
                <a:ea typeface="Source Code Pro"/>
                <a:cs typeface="Source Code Pro"/>
                <a:sym typeface="Source Code Pro"/>
              </a:rPr>
              <a:t> çift yönlü iletişim mekanizmasıdır.</a:t>
            </a:r>
            <a:endParaRPr sz="1300">
              <a:latin typeface="Source Code Pro"/>
              <a:ea typeface="Source Code Pro"/>
              <a:cs typeface="Source Code Pro"/>
              <a:sym typeface="Source Code Pro"/>
            </a:endParaRPr>
          </a:p>
          <a:p>
            <a:pPr indent="0" lvl="0" marL="0" rtl="0" algn="l">
              <a:spcBef>
                <a:spcPts val="0"/>
              </a:spcBef>
              <a:spcAft>
                <a:spcPts val="0"/>
              </a:spcAft>
              <a:buNone/>
            </a:pPr>
            <a:r>
              <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GB" sz="1300">
                <a:latin typeface="Source Code Pro"/>
                <a:ea typeface="Source Code Pro"/>
                <a:cs typeface="Source Code Pro"/>
                <a:sym typeface="Source Code Pro"/>
              </a:rPr>
              <a:t>WebSocket üstünden soyutlama</a:t>
            </a:r>
            <a:r>
              <a:rPr i="1" lang="en-GB" sz="1300">
                <a:latin typeface="Source Code Pro"/>
                <a:ea typeface="Source Code Pro"/>
                <a:cs typeface="Source Code Pro"/>
                <a:sym typeface="Source Code Pro"/>
              </a:rPr>
              <a:t>(Long polling, server-sent events dahil)</a:t>
            </a:r>
            <a:endParaRPr i="1"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GB" sz="1300">
                <a:latin typeface="Source Code Pro"/>
                <a:ea typeface="Source Code Pro"/>
                <a:cs typeface="Source Code Pro"/>
                <a:sym typeface="Source Code Pro"/>
              </a:rPr>
              <a:t>AJAX ve HTTP/2 bağımsızlığı</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GB" sz="1300">
                <a:latin typeface="Source Code Pro"/>
                <a:ea typeface="Source Code Pro"/>
                <a:cs typeface="Source Code Pro"/>
                <a:sym typeface="Source Code Pro"/>
              </a:rPr>
              <a:t>Her tür istemci ile çalışabilme</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GB" sz="1300">
                <a:latin typeface="Source Code Pro"/>
                <a:ea typeface="Source Code Pro"/>
                <a:cs typeface="Source Code Pro"/>
                <a:sym typeface="Source Code Pro"/>
              </a:rPr>
              <a:t>Blazor Server için ilk tercih</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GB" sz="1300">
                <a:latin typeface="Source Code Pro"/>
                <a:ea typeface="Source Code Pro"/>
                <a:cs typeface="Source Code Pro"/>
                <a:sym typeface="Source Code Pro"/>
              </a:rPr>
              <a:t>Her yerde proto sözleşmesi ihtiyacı </a:t>
            </a:r>
            <a:r>
              <a:rPr lang="en-GB" sz="1300" u="sng">
                <a:latin typeface="Source Code Pro"/>
                <a:ea typeface="Source Code Pro"/>
                <a:cs typeface="Source Code Pro"/>
                <a:sym typeface="Source Code Pro"/>
              </a:rPr>
              <a:t>olmaması</a:t>
            </a:r>
            <a:endParaRPr sz="1300" u="sng">
              <a:latin typeface="Source Code Pro"/>
              <a:ea typeface="Source Code Pro"/>
              <a:cs typeface="Source Code Pro"/>
              <a:sym typeface="Source Code Pro"/>
            </a:endParaRPr>
          </a:p>
        </p:txBody>
      </p:sp>
      <p:sp>
        <p:nvSpPr>
          <p:cNvPr id="182" name="Google Shape;182;p24"/>
          <p:cNvSpPr txBox="1"/>
          <p:nvPr/>
        </p:nvSpPr>
        <p:spPr>
          <a:xfrm>
            <a:off x="4887300" y="1129200"/>
            <a:ext cx="39450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Source Code Pro"/>
                <a:ea typeface="Source Code Pro"/>
                <a:cs typeface="Source Code Pro"/>
                <a:sym typeface="Source Code Pro"/>
              </a:rPr>
              <a:t>gRPC</a:t>
            </a:r>
            <a:r>
              <a:rPr lang="en-GB" sz="1300">
                <a:latin typeface="Source Code Pro"/>
                <a:ea typeface="Source Code Pro"/>
                <a:cs typeface="Source Code Pro"/>
                <a:sym typeface="Source Code Pro"/>
              </a:rPr>
              <a:t>, </a:t>
            </a:r>
            <a:r>
              <a:rPr b="1" lang="en-GB" sz="1300">
                <a:solidFill>
                  <a:schemeClr val="dk1"/>
                </a:solidFill>
                <a:latin typeface="Source Code Pro"/>
                <a:ea typeface="Source Code Pro"/>
                <a:cs typeface="Source Code Pro"/>
                <a:sym typeface="Source Code Pro"/>
              </a:rPr>
              <a:t>Google </a:t>
            </a:r>
            <a:r>
              <a:rPr lang="en-GB" sz="1300">
                <a:latin typeface="Source Code Pro"/>
                <a:ea typeface="Source Code Pro"/>
                <a:cs typeface="Source Code Pro"/>
                <a:sym typeface="Source Code Pro"/>
              </a:rPr>
              <a:t>tarafından geliştirilmiş </a:t>
            </a:r>
            <a:r>
              <a:rPr b="1" lang="en-GB" sz="1300">
                <a:solidFill>
                  <a:schemeClr val="dk1"/>
                </a:solidFill>
                <a:latin typeface="Source Code Pro"/>
                <a:ea typeface="Source Code Pro"/>
                <a:cs typeface="Source Code Pro"/>
                <a:sym typeface="Source Code Pro"/>
              </a:rPr>
              <a:t>HTTP/2</a:t>
            </a:r>
            <a:r>
              <a:rPr lang="en-GB" sz="1300">
                <a:latin typeface="Source Code Pro"/>
                <a:ea typeface="Source Code Pro"/>
                <a:cs typeface="Source Code Pro"/>
                <a:sym typeface="Source Code Pro"/>
              </a:rPr>
              <a:t>’nin kabiliyetlerini kullanan bir iletişim </a:t>
            </a:r>
            <a:r>
              <a:rPr b="1" lang="en-GB" sz="1300">
                <a:solidFill>
                  <a:schemeClr val="dk1"/>
                </a:solidFill>
                <a:latin typeface="Source Code Pro"/>
                <a:ea typeface="Source Code Pro"/>
                <a:cs typeface="Source Code Pro"/>
                <a:sym typeface="Source Code Pro"/>
              </a:rPr>
              <a:t>protokol</a:t>
            </a:r>
            <a:r>
              <a:rPr lang="en-GB" sz="1300">
                <a:latin typeface="Source Code Pro"/>
                <a:ea typeface="Source Code Pro"/>
                <a:cs typeface="Source Code Pro"/>
                <a:sym typeface="Source Code Pro"/>
              </a:rPr>
              <a:t>üdür.</a:t>
            </a:r>
            <a:endParaRPr sz="1300">
              <a:latin typeface="Source Code Pro"/>
              <a:ea typeface="Source Code Pro"/>
              <a:cs typeface="Source Code Pro"/>
              <a:sym typeface="Source Code Pro"/>
            </a:endParaRPr>
          </a:p>
          <a:p>
            <a:pPr indent="0" lvl="0" marL="0" rtl="0" algn="l">
              <a:spcBef>
                <a:spcPts val="0"/>
              </a:spcBef>
              <a:spcAft>
                <a:spcPts val="0"/>
              </a:spcAft>
              <a:buNone/>
            </a:pPr>
            <a:r>
              <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GB" sz="1300">
                <a:latin typeface="Source Code Pro"/>
                <a:ea typeface="Source Code Pro"/>
                <a:cs typeface="Source Code Pro"/>
                <a:sym typeface="Source Code Pro"/>
              </a:rPr>
              <a:t>HTTP/2 performans kazanımları</a:t>
            </a:r>
            <a:r>
              <a:rPr i="1" lang="en-GB" sz="1300">
                <a:latin typeface="Source Code Pro"/>
                <a:ea typeface="Source Code Pro"/>
                <a:cs typeface="Source Code Pro"/>
                <a:sym typeface="Source Code Pro"/>
              </a:rPr>
              <a:t>(sıkıkştırılmış header, protocol buffers ve ufak payload nesneleri)</a:t>
            </a:r>
            <a:endParaRPr i="1"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GB" sz="1300">
                <a:latin typeface="Source Code Pro"/>
                <a:ea typeface="Source Code Pro"/>
                <a:cs typeface="Source Code Pro"/>
                <a:sym typeface="Source Code Pro"/>
              </a:rPr>
              <a:t>Taraflarda</a:t>
            </a:r>
            <a:r>
              <a:rPr lang="en-GB" sz="1300">
                <a:latin typeface="Source Code Pro"/>
                <a:ea typeface="Source Code Pro"/>
                <a:cs typeface="Source Code Pro"/>
                <a:sym typeface="Source Code Pro"/>
              </a:rPr>
              <a:t> contract tanımlarının bulunmasının versiyonlamayı kolaylaştırması.</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GB" sz="1300">
                <a:latin typeface="Source Code Pro"/>
                <a:ea typeface="Source Code Pro"/>
                <a:cs typeface="Source Code Pro"/>
                <a:sym typeface="Source Code Pro"/>
              </a:rPr>
              <a:t>Açık standart olması sayesinde pek çok dil tarafından desteklenmesi</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GB" sz="1300">
                <a:latin typeface="Source Code Pro"/>
                <a:ea typeface="Source Code Pro"/>
                <a:cs typeface="Source Code Pro"/>
                <a:sym typeface="Source Code Pro"/>
              </a:rPr>
              <a:t>Microservice ortamlarında RPC mekanizmasının öne çıkması</a:t>
            </a:r>
            <a:endParaRPr sz="1300">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OData vs GraphQL</a:t>
            </a:r>
            <a:endParaRPr/>
          </a:p>
        </p:txBody>
      </p:sp>
      <p:cxnSp>
        <p:nvCxnSpPr>
          <p:cNvPr id="188" name="Google Shape;188;p25"/>
          <p:cNvCxnSpPr/>
          <p:nvPr/>
        </p:nvCxnSpPr>
        <p:spPr>
          <a:xfrm>
            <a:off x="4572000" y="1106000"/>
            <a:ext cx="0" cy="1182000"/>
          </a:xfrm>
          <a:prstGeom prst="straightConnector1">
            <a:avLst/>
          </a:prstGeom>
          <a:noFill/>
          <a:ln cap="flat" cmpd="sng" w="19050">
            <a:solidFill>
              <a:schemeClr val="dk2"/>
            </a:solidFill>
            <a:prstDash val="solid"/>
            <a:round/>
            <a:headEnd len="med" w="med" type="none"/>
            <a:tailEnd len="med" w="med" type="none"/>
          </a:ln>
        </p:spPr>
      </p:cxnSp>
      <p:sp>
        <p:nvSpPr>
          <p:cNvPr id="189" name="Google Shape;189;p25"/>
          <p:cNvSpPr txBox="1"/>
          <p:nvPr/>
        </p:nvSpPr>
        <p:spPr>
          <a:xfrm>
            <a:off x="386550" y="1106000"/>
            <a:ext cx="3945000" cy="173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Source Code Pro"/>
                <a:ea typeface="Source Code Pro"/>
                <a:cs typeface="Source Code Pro"/>
                <a:sym typeface="Source Code Pro"/>
              </a:rPr>
              <a:t>OData, </a:t>
            </a:r>
            <a:r>
              <a:rPr b="1" lang="en-GB" sz="1200">
                <a:solidFill>
                  <a:srgbClr val="9900FF"/>
                </a:solidFill>
                <a:latin typeface="Source Code Pro"/>
                <a:ea typeface="Source Code Pro"/>
                <a:cs typeface="Source Code Pro"/>
                <a:sym typeface="Source Code Pro"/>
              </a:rPr>
              <a:t>Microsoft </a:t>
            </a:r>
            <a:r>
              <a:rPr lang="en-GB" sz="1200">
                <a:latin typeface="Source Code Pro"/>
                <a:ea typeface="Source Code Pro"/>
                <a:cs typeface="Source Code Pro"/>
                <a:sym typeface="Source Code Pro"/>
              </a:rPr>
              <a:t>tarafından geliştirilmiş ve veri kaynaklarını REST mimariye uygun olarak sorgulamak için kullanılan bir hizmettir.</a:t>
            </a:r>
            <a:endParaRPr sz="1200">
              <a:latin typeface="Source Code Pro"/>
              <a:ea typeface="Source Code Pro"/>
              <a:cs typeface="Source Code Pro"/>
              <a:sym typeface="Source Code Pro"/>
            </a:endParaRPr>
          </a:p>
          <a:p>
            <a:pPr indent="0" lvl="0" marL="0" rtl="0" algn="l">
              <a:spcBef>
                <a:spcPts val="0"/>
              </a:spcBef>
              <a:spcAft>
                <a:spcPts val="0"/>
              </a:spcAft>
              <a:buNone/>
            </a:pPr>
            <a:r>
              <a:t/>
            </a:r>
            <a:endParaRPr sz="1200">
              <a:latin typeface="Source Code Pro"/>
              <a:ea typeface="Source Code Pro"/>
              <a:cs typeface="Source Code Pro"/>
              <a:sym typeface="Source Code Pro"/>
            </a:endParaRPr>
          </a:p>
          <a:p>
            <a:pPr indent="0" lvl="0" marL="0" marR="152400" rtl="0" algn="l">
              <a:lnSpc>
                <a:spcPct val="145000"/>
              </a:lnSpc>
              <a:spcBef>
                <a:spcPts val="0"/>
              </a:spcBef>
              <a:spcAft>
                <a:spcPts val="0"/>
              </a:spcAft>
              <a:buNone/>
            </a:pPr>
            <a:r>
              <a:rPr lang="en-GB" sz="1000">
                <a:solidFill>
                  <a:srgbClr val="1F2328"/>
                </a:solidFill>
                <a:highlight>
                  <a:srgbClr val="FFF2CC"/>
                </a:highlight>
                <a:latin typeface="Courier New"/>
                <a:ea typeface="Courier New"/>
                <a:cs typeface="Courier New"/>
                <a:sym typeface="Courier New"/>
              </a:rPr>
              <a:t>jukebox/v1/Tracks?$apply=aggregate(UnitPrice with average as AverageUnitPrice)</a:t>
            </a:r>
            <a:endParaRPr sz="1000">
              <a:solidFill>
                <a:srgbClr val="1F2328"/>
              </a:solidFill>
              <a:highlight>
                <a:srgbClr val="FFF2CC"/>
              </a:highlight>
              <a:latin typeface="Courier New"/>
              <a:ea typeface="Courier New"/>
              <a:cs typeface="Courier New"/>
              <a:sym typeface="Courier New"/>
            </a:endParaRPr>
          </a:p>
          <a:p>
            <a:pPr indent="0" lvl="0" marL="0" rtl="0" algn="l">
              <a:spcBef>
                <a:spcPts val="0"/>
              </a:spcBef>
              <a:spcAft>
                <a:spcPts val="0"/>
              </a:spcAft>
              <a:buNone/>
            </a:pPr>
            <a:r>
              <a:t/>
            </a:r>
            <a:endParaRPr sz="1200">
              <a:latin typeface="Source Code Pro"/>
              <a:ea typeface="Source Code Pro"/>
              <a:cs typeface="Source Code Pro"/>
              <a:sym typeface="Source Code Pro"/>
            </a:endParaRPr>
          </a:p>
        </p:txBody>
      </p:sp>
      <p:sp>
        <p:nvSpPr>
          <p:cNvPr id="190" name="Google Shape;190;p25"/>
          <p:cNvSpPr txBox="1"/>
          <p:nvPr/>
        </p:nvSpPr>
        <p:spPr>
          <a:xfrm>
            <a:off x="4812450" y="1106000"/>
            <a:ext cx="3945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Source Code Pro"/>
                <a:ea typeface="Source Code Pro"/>
                <a:cs typeface="Source Code Pro"/>
                <a:sym typeface="Source Code Pro"/>
              </a:rPr>
              <a:t>GraphQL, </a:t>
            </a:r>
            <a:r>
              <a:rPr b="1" lang="en-GB" sz="1200">
                <a:solidFill>
                  <a:srgbClr val="9900FF"/>
                </a:solidFill>
                <a:latin typeface="Source Code Pro"/>
                <a:ea typeface="Source Code Pro"/>
                <a:cs typeface="Source Code Pro"/>
                <a:sym typeface="Source Code Pro"/>
              </a:rPr>
              <a:t>Facebook </a:t>
            </a:r>
            <a:r>
              <a:rPr lang="en-GB" sz="1200">
                <a:latin typeface="Source Code Pro"/>
                <a:ea typeface="Source Code Pro"/>
                <a:cs typeface="Source Code Pro"/>
                <a:sym typeface="Source Code Pro"/>
              </a:rPr>
              <a:t>tarafından geliştirilmiş, REST bağımlılığı </a:t>
            </a:r>
            <a:r>
              <a:rPr lang="en-GB" sz="1200" u="sng">
                <a:latin typeface="Source Code Pro"/>
                <a:ea typeface="Source Code Pro"/>
                <a:cs typeface="Source Code Pro"/>
                <a:sym typeface="Source Code Pro"/>
              </a:rPr>
              <a:t>olmayan </a:t>
            </a:r>
            <a:r>
              <a:rPr lang="en-GB" sz="1200">
                <a:latin typeface="Source Code Pro"/>
                <a:ea typeface="Source Code Pro"/>
                <a:cs typeface="Source Code Pro"/>
                <a:sym typeface="Source Code Pro"/>
              </a:rPr>
              <a:t>şema</a:t>
            </a:r>
            <a:r>
              <a:rPr i="1" lang="en-GB" sz="1200">
                <a:latin typeface="Source Code Pro"/>
                <a:ea typeface="Source Code Pro"/>
                <a:cs typeface="Source Code Pro"/>
                <a:sym typeface="Source Code Pro"/>
              </a:rPr>
              <a:t>(Schema)</a:t>
            </a:r>
            <a:r>
              <a:rPr lang="en-GB" sz="1200">
                <a:latin typeface="Source Code Pro"/>
                <a:ea typeface="Source Code Pro"/>
                <a:cs typeface="Source Code Pro"/>
                <a:sym typeface="Source Code Pro"/>
              </a:rPr>
              <a:t> bildirimlerini kullanan bir veri sorgulama hizmetidir.</a:t>
            </a:r>
            <a:endParaRPr sz="1200">
              <a:latin typeface="Source Code Pro"/>
              <a:ea typeface="Source Code Pro"/>
              <a:cs typeface="Source Code Pro"/>
              <a:sym typeface="Source Code Pro"/>
            </a:endParaRPr>
          </a:p>
          <a:p>
            <a:pPr indent="0" lvl="0" marL="0" rtl="0" algn="l">
              <a:spcBef>
                <a:spcPts val="0"/>
              </a:spcBef>
              <a:spcAft>
                <a:spcPts val="0"/>
              </a:spcAft>
              <a:buNone/>
            </a:pPr>
            <a:r>
              <a:t/>
            </a:r>
            <a:endParaRPr sz="1200">
              <a:latin typeface="Source Code Pro"/>
              <a:ea typeface="Source Code Pro"/>
              <a:cs typeface="Source Code Pro"/>
              <a:sym typeface="Source Code Pro"/>
            </a:endParaRPr>
          </a:p>
          <a:p>
            <a:pPr indent="0" lvl="0" marL="0" rtl="0" algn="l">
              <a:spcBef>
                <a:spcPts val="0"/>
              </a:spcBef>
              <a:spcAft>
                <a:spcPts val="0"/>
              </a:spcAft>
              <a:buNone/>
            </a:pPr>
            <a:r>
              <a:rPr lang="en-GB" sz="1000">
                <a:solidFill>
                  <a:srgbClr val="1F2328"/>
                </a:solidFill>
                <a:highlight>
                  <a:srgbClr val="FFF2CC"/>
                </a:highlight>
                <a:latin typeface="Courier New"/>
                <a:ea typeface="Courier New"/>
                <a:cs typeface="Courier New"/>
                <a:sym typeface="Courier New"/>
              </a:rPr>
              <a:t>query Sales {</a:t>
            </a:r>
            <a:endParaRPr sz="1000">
              <a:solidFill>
                <a:srgbClr val="1F2328"/>
              </a:solidFill>
              <a:highlight>
                <a:srgbClr val="FFF2CC"/>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1F2328"/>
                </a:solidFill>
                <a:highlight>
                  <a:srgbClr val="FFF2CC"/>
                </a:highlight>
                <a:latin typeface="Courier New"/>
                <a:ea typeface="Courier New"/>
                <a:cs typeface="Courier New"/>
                <a:sym typeface="Courier New"/>
              </a:rPr>
              <a:t>  totalSalesByCountry(count: 3) {</a:t>
            </a:r>
            <a:endParaRPr sz="1000">
              <a:solidFill>
                <a:srgbClr val="1F2328"/>
              </a:solidFill>
              <a:highlight>
                <a:srgbClr val="FFF2CC"/>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1F2328"/>
                </a:solidFill>
                <a:highlight>
                  <a:srgbClr val="FFF2CC"/>
                </a:highlight>
                <a:latin typeface="Courier New"/>
                <a:ea typeface="Courier New"/>
                <a:cs typeface="Courier New"/>
                <a:sym typeface="Courier New"/>
              </a:rPr>
              <a:t>    country</a:t>
            </a:r>
            <a:endParaRPr sz="1000">
              <a:solidFill>
                <a:srgbClr val="1F2328"/>
              </a:solidFill>
              <a:highlight>
                <a:srgbClr val="FFF2CC"/>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1F2328"/>
                </a:solidFill>
                <a:highlight>
                  <a:srgbClr val="FFF2CC"/>
                </a:highlight>
                <a:latin typeface="Courier New"/>
                <a:ea typeface="Courier New"/>
                <a:cs typeface="Courier New"/>
                <a:sym typeface="Courier New"/>
              </a:rPr>
              <a:t>    total</a:t>
            </a:r>
            <a:endParaRPr sz="1000">
              <a:solidFill>
                <a:srgbClr val="1F2328"/>
              </a:solidFill>
              <a:highlight>
                <a:srgbClr val="FFF2CC"/>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1F2328"/>
                </a:solidFill>
                <a:highlight>
                  <a:srgbClr val="FFF2CC"/>
                </a:highlight>
                <a:latin typeface="Courier New"/>
                <a:ea typeface="Courier New"/>
                <a:cs typeface="Courier New"/>
                <a:sym typeface="Courier New"/>
              </a:rPr>
              <a:t>  }</a:t>
            </a:r>
            <a:endParaRPr sz="1000">
              <a:solidFill>
                <a:srgbClr val="1F2328"/>
              </a:solidFill>
              <a:highlight>
                <a:srgbClr val="FFF2CC"/>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en-GB" sz="1000">
                <a:solidFill>
                  <a:srgbClr val="1F2328"/>
                </a:solidFill>
                <a:highlight>
                  <a:srgbClr val="FFF2CC"/>
                </a:highlight>
                <a:latin typeface="Courier New"/>
                <a:ea typeface="Courier New"/>
                <a:cs typeface="Courier New"/>
                <a:sym typeface="Courier New"/>
              </a:rPr>
              <a:t>}</a:t>
            </a:r>
            <a:endParaRPr sz="1200">
              <a:highlight>
                <a:srgbClr val="FFF2CC"/>
              </a:highlight>
              <a:latin typeface="Source Code Pro"/>
              <a:ea typeface="Source Code Pro"/>
              <a:cs typeface="Source Code Pro"/>
              <a:sym typeface="Source Code Pro"/>
            </a:endParaRPr>
          </a:p>
        </p:txBody>
      </p:sp>
      <p:sp>
        <p:nvSpPr>
          <p:cNvPr id="191" name="Google Shape;191;p25"/>
          <p:cNvSpPr txBox="1"/>
          <p:nvPr/>
        </p:nvSpPr>
        <p:spPr>
          <a:xfrm>
            <a:off x="457200" y="3130500"/>
            <a:ext cx="8229600" cy="1662300"/>
          </a:xfrm>
          <a:prstGeom prst="rect">
            <a:avLst/>
          </a:prstGeom>
          <a:solidFill>
            <a:srgbClr val="EAD1DC"/>
          </a:solidFill>
          <a:ln cap="flat" cmpd="sng" w="38100">
            <a:solidFill>
              <a:srgbClr val="99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GB" sz="1600">
                <a:latin typeface="Source Code Pro"/>
                <a:ea typeface="Source Code Pro"/>
                <a:cs typeface="Source Code Pro"/>
                <a:sym typeface="Source Code Pro"/>
              </a:rPr>
              <a:t>Bir e-ticaret platformunda ürün detayları ile birlikte ilgili kullanıcı yorumlarını ve hatta ürün görsellerini sorgulamak </a:t>
            </a:r>
            <a:r>
              <a:rPr i="1" lang="en-GB" sz="1600">
                <a:latin typeface="Source Code Pro"/>
                <a:ea typeface="Source Code Pro"/>
                <a:cs typeface="Source Code Pro"/>
                <a:sym typeface="Source Code Pro"/>
              </a:rPr>
              <a:t>istiyoruz</a:t>
            </a:r>
            <a:r>
              <a:rPr i="1" lang="en-GB" sz="1600">
                <a:latin typeface="Source Code Pro"/>
                <a:ea typeface="Source Code Pro"/>
                <a:cs typeface="Source Code Pro"/>
                <a:sym typeface="Source Code Pro"/>
              </a:rPr>
              <a:t>. Ürün bilgisi veritabanından, yorumlar başka bir servisten, görseller de bir CDN kaynağından ve hatta çok sık değişmedikleri için Redis Cache’ten çekilebiliyor. </a:t>
            </a:r>
            <a:endParaRPr i="1" sz="1600">
              <a:latin typeface="Source Code Pro"/>
              <a:ea typeface="Source Code Pro"/>
              <a:cs typeface="Source Code Pro"/>
              <a:sym typeface="Source Code Pro"/>
            </a:endParaRPr>
          </a:p>
          <a:p>
            <a:pPr indent="0" lvl="0" marL="0" rtl="0" algn="l">
              <a:spcBef>
                <a:spcPts val="0"/>
              </a:spcBef>
              <a:spcAft>
                <a:spcPts val="0"/>
              </a:spcAft>
              <a:buNone/>
            </a:pPr>
            <a:r>
              <a:rPr b="1" i="1" lang="en-GB" sz="1600">
                <a:latin typeface="Source Code Pro"/>
                <a:ea typeface="Source Code Pro"/>
                <a:cs typeface="Source Code Pro"/>
                <a:sym typeface="Source Code Pro"/>
              </a:rPr>
              <a:t>Hangisini kullanırdınız?</a:t>
            </a:r>
            <a:endParaRPr b="1" i="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 name="Shape 195"/>
        <p:cNvGrpSpPr/>
        <p:nvPr/>
      </p:nvGrpSpPr>
      <p:grpSpPr>
        <a:xfrm>
          <a:off x="0" y="0"/>
          <a:ext cx="0" cy="0"/>
          <a:chOff x="0" y="0"/>
          <a:chExt cx="0" cy="0"/>
        </a:xfrm>
      </p:grpSpPr>
      <p:sp>
        <p:nvSpPr>
          <p:cNvPr id="196" name="Google Shape;196;p26"/>
          <p:cNvSpPr/>
          <p:nvPr/>
        </p:nvSpPr>
        <p:spPr>
          <a:xfrm rot="5400000">
            <a:off x="2769925" y="-209375"/>
            <a:ext cx="2220000" cy="5170800"/>
          </a:xfrm>
          <a:prstGeom prst="corner">
            <a:avLst>
              <a:gd fmla="val 154823" name="adj1"/>
              <a:gd fmla="val 10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rot="5400000">
            <a:off x="6664975" y="3158175"/>
            <a:ext cx="1383300" cy="1313100"/>
          </a:xfrm>
          <a:prstGeom prst="corner">
            <a:avLst>
              <a:gd fmla="val 154823" name="adj1"/>
              <a:gd fmla="val 10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1358000" y="1317600"/>
            <a:ext cx="973500" cy="2082300"/>
          </a:xfrm>
          <a:prstGeom prst="roundRect">
            <a:avLst>
              <a:gd fmla="val 5172" name="adj"/>
            </a:avLst>
          </a:prstGeom>
          <a:solidFill>
            <a:srgbClr val="C27BA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900">
                <a:solidFill>
                  <a:schemeClr val="lt1"/>
                </a:solidFill>
              </a:rPr>
              <a:t>Cross Cuttings</a:t>
            </a:r>
            <a:endParaRPr sz="900">
              <a:solidFill>
                <a:schemeClr val="lt1"/>
              </a:solidFill>
            </a:endParaRPr>
          </a:p>
          <a:p>
            <a:pPr indent="0" lvl="0" marL="0" rtl="0" algn="ctr">
              <a:spcBef>
                <a:spcPts val="0"/>
              </a:spcBef>
              <a:spcAft>
                <a:spcPts val="0"/>
              </a:spcAft>
              <a:buNone/>
            </a:pPr>
            <a:r>
              <a:t/>
            </a:r>
            <a:endParaRPr sz="900">
              <a:solidFill>
                <a:schemeClr val="lt1"/>
              </a:solidFill>
            </a:endParaRPr>
          </a:p>
          <a:p>
            <a:pPr indent="0" lvl="0" marL="0" rtl="0" algn="ctr">
              <a:spcBef>
                <a:spcPts val="0"/>
              </a:spcBef>
              <a:spcAft>
                <a:spcPts val="0"/>
              </a:spcAft>
              <a:buNone/>
            </a:pPr>
            <a:r>
              <a:rPr lang="en-GB" sz="900">
                <a:solidFill>
                  <a:schemeClr val="lt1"/>
                </a:solidFill>
              </a:rPr>
              <a:t>Log,</a:t>
            </a:r>
            <a:endParaRPr sz="900">
              <a:solidFill>
                <a:schemeClr val="lt1"/>
              </a:solidFill>
            </a:endParaRPr>
          </a:p>
          <a:p>
            <a:pPr indent="0" lvl="0" marL="0" rtl="0" algn="ctr">
              <a:spcBef>
                <a:spcPts val="0"/>
              </a:spcBef>
              <a:spcAft>
                <a:spcPts val="0"/>
              </a:spcAft>
              <a:buNone/>
            </a:pPr>
            <a:r>
              <a:rPr lang="en-GB" sz="900">
                <a:solidFill>
                  <a:schemeClr val="lt1"/>
                </a:solidFill>
              </a:rPr>
              <a:t>Exception Handling,</a:t>
            </a:r>
            <a:endParaRPr sz="900">
              <a:solidFill>
                <a:schemeClr val="lt1"/>
              </a:solidFill>
            </a:endParaRPr>
          </a:p>
          <a:p>
            <a:pPr indent="0" lvl="0" marL="0" rtl="0" algn="ctr">
              <a:spcBef>
                <a:spcPts val="0"/>
              </a:spcBef>
              <a:spcAft>
                <a:spcPts val="0"/>
              </a:spcAft>
              <a:buNone/>
            </a:pPr>
            <a:r>
              <a:rPr lang="en-GB" sz="900">
                <a:solidFill>
                  <a:schemeClr val="lt1"/>
                </a:solidFill>
              </a:rPr>
              <a:t>Caching,</a:t>
            </a:r>
            <a:endParaRPr sz="900">
              <a:solidFill>
                <a:schemeClr val="lt1"/>
              </a:solidFill>
            </a:endParaRPr>
          </a:p>
          <a:p>
            <a:pPr indent="0" lvl="0" marL="0" rtl="0" algn="ctr">
              <a:spcBef>
                <a:spcPts val="0"/>
              </a:spcBef>
              <a:spcAft>
                <a:spcPts val="0"/>
              </a:spcAft>
              <a:buNone/>
            </a:pPr>
            <a:r>
              <a:rPr lang="en-GB" sz="900">
                <a:solidFill>
                  <a:schemeClr val="lt1"/>
                </a:solidFill>
              </a:rPr>
              <a:t>Authentication,</a:t>
            </a:r>
            <a:endParaRPr sz="900">
              <a:solidFill>
                <a:schemeClr val="lt1"/>
              </a:solidFill>
            </a:endParaRPr>
          </a:p>
          <a:p>
            <a:pPr indent="0" lvl="0" marL="0" rtl="0" algn="ctr">
              <a:spcBef>
                <a:spcPts val="0"/>
              </a:spcBef>
              <a:spcAft>
                <a:spcPts val="0"/>
              </a:spcAft>
              <a:buNone/>
            </a:pPr>
            <a:r>
              <a:rPr lang="en-GB" sz="900">
                <a:solidFill>
                  <a:schemeClr val="lt1"/>
                </a:solidFill>
              </a:rPr>
              <a:t>Authorization</a:t>
            </a:r>
            <a:endParaRPr sz="900">
              <a:solidFill>
                <a:schemeClr val="lt1"/>
              </a:solidFill>
            </a:endParaRPr>
          </a:p>
          <a:p>
            <a:pPr indent="0" lvl="0" marL="0" rtl="0" algn="ctr">
              <a:spcBef>
                <a:spcPts val="0"/>
              </a:spcBef>
              <a:spcAft>
                <a:spcPts val="0"/>
              </a:spcAft>
              <a:buNone/>
            </a:pPr>
            <a:r>
              <a:rPr lang="en-GB" sz="900">
                <a:solidFill>
                  <a:schemeClr val="lt1"/>
                </a:solidFill>
              </a:rPr>
              <a:t>…</a:t>
            </a:r>
            <a:endParaRPr sz="900">
              <a:solidFill>
                <a:schemeClr val="lt1"/>
              </a:solidFill>
            </a:endParaRPr>
          </a:p>
          <a:p>
            <a:pPr indent="0" lvl="0" marL="0" rtl="0" algn="ctr">
              <a:spcBef>
                <a:spcPts val="0"/>
              </a:spcBef>
              <a:spcAft>
                <a:spcPts val="0"/>
              </a:spcAft>
              <a:buNone/>
            </a:pPr>
            <a:r>
              <a:t/>
            </a:r>
            <a:endParaRPr sz="900">
              <a:solidFill>
                <a:schemeClr val="lt1"/>
              </a:solidFill>
            </a:endParaRPr>
          </a:p>
        </p:txBody>
      </p:sp>
      <p:sp>
        <p:nvSpPr>
          <p:cNvPr id="199" name="Google Shape;199;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Eski ve Yeni Bir Arada</a:t>
            </a:r>
            <a:endParaRPr/>
          </a:p>
        </p:txBody>
      </p:sp>
      <p:sp>
        <p:nvSpPr>
          <p:cNvPr id="200" name="Google Shape;200;p26"/>
          <p:cNvSpPr/>
          <p:nvPr/>
        </p:nvSpPr>
        <p:spPr>
          <a:xfrm>
            <a:off x="2386675" y="1317600"/>
            <a:ext cx="3033300" cy="798600"/>
          </a:xfrm>
          <a:prstGeom prst="roundRect">
            <a:avLst>
              <a:gd fmla="val 5172" name="adj"/>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Presentation Layer</a:t>
            </a:r>
            <a:endParaRPr sz="1200">
              <a:solidFill>
                <a:schemeClr val="lt1"/>
              </a:solidFill>
            </a:endParaRPr>
          </a:p>
        </p:txBody>
      </p:sp>
      <p:sp>
        <p:nvSpPr>
          <p:cNvPr id="201" name="Google Shape;201;p26"/>
          <p:cNvSpPr/>
          <p:nvPr/>
        </p:nvSpPr>
        <p:spPr>
          <a:xfrm>
            <a:off x="2573088" y="1690075"/>
            <a:ext cx="712200" cy="371400"/>
          </a:xfrm>
          <a:prstGeom prst="roundRect">
            <a:avLst>
              <a:gd fmla="val 5172"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Web</a:t>
            </a:r>
            <a:endParaRPr sz="1200"/>
          </a:p>
        </p:txBody>
      </p:sp>
      <p:sp>
        <p:nvSpPr>
          <p:cNvPr id="202" name="Google Shape;202;p26"/>
          <p:cNvSpPr/>
          <p:nvPr/>
        </p:nvSpPr>
        <p:spPr>
          <a:xfrm>
            <a:off x="3478788" y="1690075"/>
            <a:ext cx="712200" cy="371400"/>
          </a:xfrm>
          <a:prstGeom prst="roundRect">
            <a:avLst>
              <a:gd fmla="val 5172"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Rest Api</a:t>
            </a:r>
            <a:endParaRPr sz="1200"/>
          </a:p>
        </p:txBody>
      </p:sp>
      <p:sp>
        <p:nvSpPr>
          <p:cNvPr id="203" name="Google Shape;203;p26"/>
          <p:cNvSpPr/>
          <p:nvPr/>
        </p:nvSpPr>
        <p:spPr>
          <a:xfrm>
            <a:off x="4423938" y="1690075"/>
            <a:ext cx="712200" cy="371400"/>
          </a:xfrm>
          <a:prstGeom prst="roundRect">
            <a:avLst>
              <a:gd fmla="val 5172"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Model</a:t>
            </a:r>
            <a:endParaRPr sz="1200"/>
          </a:p>
        </p:txBody>
      </p:sp>
      <p:sp>
        <p:nvSpPr>
          <p:cNvPr id="204" name="Google Shape;204;p26"/>
          <p:cNvSpPr/>
          <p:nvPr/>
        </p:nvSpPr>
        <p:spPr>
          <a:xfrm>
            <a:off x="2386675" y="2172750"/>
            <a:ext cx="3033300" cy="371400"/>
          </a:xfrm>
          <a:prstGeom prst="roundRect">
            <a:avLst>
              <a:gd fmla="val 5172"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lt1"/>
                </a:solidFill>
              </a:rPr>
              <a:t>Business Layer</a:t>
            </a:r>
            <a:endParaRPr sz="1200">
              <a:solidFill>
                <a:schemeClr val="lt1"/>
              </a:solidFill>
            </a:endParaRPr>
          </a:p>
        </p:txBody>
      </p:sp>
      <p:sp>
        <p:nvSpPr>
          <p:cNvPr id="205" name="Google Shape;205;p26"/>
          <p:cNvSpPr/>
          <p:nvPr/>
        </p:nvSpPr>
        <p:spPr>
          <a:xfrm>
            <a:off x="4506000" y="2230050"/>
            <a:ext cx="712200" cy="2568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chemeClr val="lt1"/>
                </a:solidFill>
              </a:rPr>
              <a:t>Business</a:t>
            </a:r>
            <a:endParaRPr sz="900">
              <a:solidFill>
                <a:schemeClr val="lt1"/>
              </a:solidFill>
            </a:endParaRPr>
          </a:p>
          <a:p>
            <a:pPr indent="0" lvl="0" marL="0" rtl="0" algn="ctr">
              <a:spcBef>
                <a:spcPts val="0"/>
              </a:spcBef>
              <a:spcAft>
                <a:spcPts val="0"/>
              </a:spcAft>
              <a:buNone/>
            </a:pPr>
            <a:r>
              <a:rPr lang="en-GB" sz="900">
                <a:solidFill>
                  <a:schemeClr val="lt1"/>
                </a:solidFill>
              </a:rPr>
              <a:t>Objects</a:t>
            </a:r>
            <a:endParaRPr sz="900">
              <a:solidFill>
                <a:schemeClr val="lt1"/>
              </a:solidFill>
            </a:endParaRPr>
          </a:p>
        </p:txBody>
      </p:sp>
      <p:sp>
        <p:nvSpPr>
          <p:cNvPr id="206" name="Google Shape;206;p26"/>
          <p:cNvSpPr/>
          <p:nvPr/>
        </p:nvSpPr>
        <p:spPr>
          <a:xfrm>
            <a:off x="280275" y="3613225"/>
            <a:ext cx="712200" cy="3756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chemeClr val="lt1"/>
                </a:solidFill>
              </a:rPr>
              <a:t>Finance</a:t>
            </a:r>
            <a:endParaRPr sz="1000">
              <a:solidFill>
                <a:schemeClr val="lt1"/>
              </a:solidFill>
            </a:endParaRPr>
          </a:p>
          <a:p>
            <a:pPr indent="0" lvl="0" marL="0" rtl="0" algn="ctr">
              <a:spcBef>
                <a:spcPts val="0"/>
              </a:spcBef>
              <a:spcAft>
                <a:spcPts val="0"/>
              </a:spcAft>
              <a:buNone/>
            </a:pPr>
            <a:r>
              <a:rPr lang="en-GB" sz="1000">
                <a:solidFill>
                  <a:schemeClr val="lt1"/>
                </a:solidFill>
              </a:rPr>
              <a:t>Library</a:t>
            </a:r>
            <a:endParaRPr sz="1000">
              <a:solidFill>
                <a:schemeClr val="lt1"/>
              </a:solidFill>
            </a:endParaRPr>
          </a:p>
        </p:txBody>
      </p:sp>
      <p:sp>
        <p:nvSpPr>
          <p:cNvPr id="207" name="Google Shape;207;p26"/>
          <p:cNvSpPr/>
          <p:nvPr/>
        </p:nvSpPr>
        <p:spPr>
          <a:xfrm>
            <a:off x="426223" y="4046125"/>
            <a:ext cx="420300" cy="256800"/>
          </a:xfrm>
          <a:prstGeom prst="can">
            <a:avLst>
              <a:gd fmla="val 25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Db</a:t>
            </a:r>
            <a:endParaRPr sz="1200">
              <a:solidFill>
                <a:schemeClr val="lt1"/>
              </a:solidFill>
            </a:endParaRPr>
          </a:p>
        </p:txBody>
      </p:sp>
      <p:sp>
        <p:nvSpPr>
          <p:cNvPr id="208" name="Google Shape;208;p26"/>
          <p:cNvSpPr/>
          <p:nvPr/>
        </p:nvSpPr>
        <p:spPr>
          <a:xfrm>
            <a:off x="2386675" y="2600700"/>
            <a:ext cx="3033300" cy="371400"/>
          </a:xfrm>
          <a:prstGeom prst="roundRect">
            <a:avLst>
              <a:gd fmla="val 5172"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lt1"/>
                </a:solidFill>
              </a:rPr>
              <a:t>Data Access Layer</a:t>
            </a:r>
            <a:endParaRPr sz="1200">
              <a:solidFill>
                <a:schemeClr val="lt1"/>
              </a:solidFill>
            </a:endParaRPr>
          </a:p>
        </p:txBody>
      </p:sp>
      <p:sp>
        <p:nvSpPr>
          <p:cNvPr id="209" name="Google Shape;209;p26"/>
          <p:cNvSpPr/>
          <p:nvPr/>
        </p:nvSpPr>
        <p:spPr>
          <a:xfrm>
            <a:off x="4506000" y="2655425"/>
            <a:ext cx="712200" cy="2568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chemeClr val="lt1"/>
                </a:solidFill>
              </a:rPr>
              <a:t>DAO</a:t>
            </a:r>
            <a:endParaRPr sz="900">
              <a:solidFill>
                <a:schemeClr val="lt1"/>
              </a:solidFill>
            </a:endParaRPr>
          </a:p>
        </p:txBody>
      </p:sp>
      <p:sp>
        <p:nvSpPr>
          <p:cNvPr id="210" name="Google Shape;210;p26"/>
          <p:cNvSpPr/>
          <p:nvPr/>
        </p:nvSpPr>
        <p:spPr>
          <a:xfrm>
            <a:off x="2386675" y="3028650"/>
            <a:ext cx="3033300" cy="371400"/>
          </a:xfrm>
          <a:prstGeom prst="roundRect">
            <a:avLst>
              <a:gd fmla="val 5172"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lt1"/>
                </a:solidFill>
              </a:rPr>
              <a:t>Persistence Layer</a:t>
            </a:r>
            <a:endParaRPr sz="1200">
              <a:solidFill>
                <a:schemeClr val="lt1"/>
              </a:solidFill>
            </a:endParaRPr>
          </a:p>
        </p:txBody>
      </p:sp>
      <p:sp>
        <p:nvSpPr>
          <p:cNvPr id="211" name="Google Shape;211;p26"/>
          <p:cNvSpPr/>
          <p:nvPr/>
        </p:nvSpPr>
        <p:spPr>
          <a:xfrm>
            <a:off x="2676250" y="3511325"/>
            <a:ext cx="712200" cy="748200"/>
          </a:xfrm>
          <a:prstGeom prst="can">
            <a:avLst>
              <a:gd fmla="val 25000" name="adj"/>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900">
                <a:solidFill>
                  <a:schemeClr val="lt1"/>
                </a:solidFill>
              </a:rPr>
              <a:t>S</a:t>
            </a:r>
            <a:r>
              <a:rPr lang="en-GB" sz="900">
                <a:solidFill>
                  <a:schemeClr val="lt1"/>
                </a:solidFill>
              </a:rPr>
              <a:t>QL</a:t>
            </a:r>
            <a:endParaRPr sz="900">
              <a:solidFill>
                <a:schemeClr val="lt1"/>
              </a:solidFill>
            </a:endParaRPr>
          </a:p>
          <a:p>
            <a:pPr indent="0" lvl="0" marL="0" rtl="0" algn="ctr">
              <a:spcBef>
                <a:spcPts val="0"/>
              </a:spcBef>
              <a:spcAft>
                <a:spcPts val="0"/>
              </a:spcAft>
              <a:buNone/>
            </a:pPr>
            <a:r>
              <a:rPr i="1" lang="en-GB" sz="900">
                <a:solidFill>
                  <a:schemeClr val="lt1"/>
                </a:solidFill>
              </a:rPr>
              <a:t>Oracle</a:t>
            </a:r>
            <a:endParaRPr i="1" sz="900">
              <a:solidFill>
                <a:schemeClr val="lt1"/>
              </a:solidFill>
            </a:endParaRPr>
          </a:p>
          <a:p>
            <a:pPr indent="0" lvl="0" marL="0" rtl="0" algn="ctr">
              <a:spcBef>
                <a:spcPts val="0"/>
              </a:spcBef>
              <a:spcAft>
                <a:spcPts val="0"/>
              </a:spcAft>
              <a:buNone/>
            </a:pPr>
            <a:r>
              <a:rPr i="1" lang="en-GB" sz="900">
                <a:solidFill>
                  <a:schemeClr val="lt1"/>
                </a:solidFill>
              </a:rPr>
              <a:t>(ACID)</a:t>
            </a:r>
            <a:endParaRPr i="1" sz="900">
              <a:solidFill>
                <a:schemeClr val="lt1"/>
              </a:solidFill>
            </a:endParaRPr>
          </a:p>
          <a:p>
            <a:pPr indent="0" lvl="0" marL="0" rtl="0" algn="ctr">
              <a:spcBef>
                <a:spcPts val="0"/>
              </a:spcBef>
              <a:spcAft>
                <a:spcPts val="0"/>
              </a:spcAft>
              <a:buNone/>
            </a:pPr>
            <a:r>
              <a:t/>
            </a:r>
            <a:endParaRPr sz="900">
              <a:solidFill>
                <a:schemeClr val="lt1"/>
              </a:solidFill>
            </a:endParaRPr>
          </a:p>
        </p:txBody>
      </p:sp>
      <p:sp>
        <p:nvSpPr>
          <p:cNvPr id="212" name="Google Shape;212;p26"/>
          <p:cNvSpPr/>
          <p:nvPr/>
        </p:nvSpPr>
        <p:spPr>
          <a:xfrm>
            <a:off x="4191000" y="3516475"/>
            <a:ext cx="1008000" cy="1002000"/>
          </a:xfrm>
          <a:prstGeom prst="can">
            <a:avLst>
              <a:gd fmla="val 25000" name="adj"/>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900">
                <a:solidFill>
                  <a:schemeClr val="lt1"/>
                </a:solidFill>
              </a:rPr>
              <a:t>PostgreSQL</a:t>
            </a:r>
            <a:endParaRPr sz="900">
              <a:solidFill>
                <a:schemeClr val="lt1"/>
              </a:solidFill>
            </a:endParaRPr>
          </a:p>
          <a:p>
            <a:pPr indent="0" lvl="0" marL="0" rtl="0" algn="ctr">
              <a:spcBef>
                <a:spcPts val="0"/>
              </a:spcBef>
              <a:spcAft>
                <a:spcPts val="0"/>
              </a:spcAft>
              <a:buNone/>
            </a:pPr>
            <a:r>
              <a:rPr i="1" lang="en-GB" sz="900">
                <a:solidFill>
                  <a:schemeClr val="lt1"/>
                </a:solidFill>
              </a:rPr>
              <a:t>Mongo</a:t>
            </a:r>
            <a:endParaRPr i="1" sz="900">
              <a:solidFill>
                <a:schemeClr val="lt1"/>
              </a:solidFill>
            </a:endParaRPr>
          </a:p>
          <a:p>
            <a:pPr indent="0" lvl="0" marL="0" rtl="0" algn="ctr">
              <a:spcBef>
                <a:spcPts val="0"/>
              </a:spcBef>
              <a:spcAft>
                <a:spcPts val="0"/>
              </a:spcAft>
              <a:buNone/>
            </a:pPr>
            <a:r>
              <a:rPr i="1" lang="en-GB" sz="900">
                <a:solidFill>
                  <a:schemeClr val="lt1"/>
                </a:solidFill>
              </a:rPr>
              <a:t>Redis</a:t>
            </a:r>
            <a:endParaRPr i="1" sz="900">
              <a:solidFill>
                <a:schemeClr val="lt1"/>
              </a:solidFill>
            </a:endParaRPr>
          </a:p>
          <a:p>
            <a:pPr indent="0" lvl="0" marL="0" rtl="0" algn="ctr">
              <a:spcBef>
                <a:spcPts val="0"/>
              </a:spcBef>
              <a:spcAft>
                <a:spcPts val="0"/>
              </a:spcAft>
              <a:buNone/>
            </a:pPr>
            <a:r>
              <a:rPr i="1" lang="en-GB" sz="900">
                <a:solidFill>
                  <a:schemeClr val="lt1"/>
                </a:solidFill>
              </a:rPr>
              <a:t>(BASE)</a:t>
            </a:r>
            <a:endParaRPr i="1" sz="900">
              <a:solidFill>
                <a:schemeClr val="lt1"/>
              </a:solidFill>
            </a:endParaRPr>
          </a:p>
          <a:p>
            <a:pPr indent="0" lvl="0" marL="0" rtl="0" algn="ctr">
              <a:spcBef>
                <a:spcPts val="0"/>
              </a:spcBef>
              <a:spcAft>
                <a:spcPts val="0"/>
              </a:spcAft>
              <a:buNone/>
            </a:pPr>
            <a:r>
              <a:t/>
            </a:r>
            <a:endParaRPr sz="900">
              <a:solidFill>
                <a:schemeClr val="lt1"/>
              </a:solidFill>
            </a:endParaRPr>
          </a:p>
        </p:txBody>
      </p:sp>
      <p:sp>
        <p:nvSpPr>
          <p:cNvPr id="213" name="Google Shape;213;p26"/>
          <p:cNvSpPr/>
          <p:nvPr/>
        </p:nvSpPr>
        <p:spPr>
          <a:xfrm>
            <a:off x="5559927" y="2172750"/>
            <a:ext cx="807300" cy="371400"/>
          </a:xfrm>
          <a:prstGeom prst="roundRect">
            <a:avLst>
              <a:gd fmla="val 5172"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Service</a:t>
            </a:r>
            <a:endParaRPr sz="1200"/>
          </a:p>
          <a:p>
            <a:pPr indent="0" lvl="0" marL="0" rtl="0" algn="ctr">
              <a:spcBef>
                <a:spcPts val="0"/>
              </a:spcBef>
              <a:spcAft>
                <a:spcPts val="0"/>
              </a:spcAft>
              <a:buNone/>
            </a:pPr>
            <a:r>
              <a:rPr lang="en-GB" sz="1200"/>
              <a:t>Layer</a:t>
            </a:r>
            <a:endParaRPr sz="1200"/>
          </a:p>
        </p:txBody>
      </p:sp>
      <p:sp>
        <p:nvSpPr>
          <p:cNvPr id="214" name="Google Shape;214;p26"/>
          <p:cNvSpPr/>
          <p:nvPr/>
        </p:nvSpPr>
        <p:spPr>
          <a:xfrm>
            <a:off x="6707551" y="2170991"/>
            <a:ext cx="443400" cy="383400"/>
          </a:xfrm>
          <a:prstGeom prst="triangle">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7420238" y="1801350"/>
            <a:ext cx="712200" cy="371400"/>
          </a:xfrm>
          <a:prstGeom prst="roundRect">
            <a:avLst>
              <a:gd fmla="val 5172"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Bank A</a:t>
            </a:r>
            <a:endParaRPr sz="1200">
              <a:solidFill>
                <a:schemeClr val="lt1"/>
              </a:solidFill>
            </a:endParaRPr>
          </a:p>
        </p:txBody>
      </p:sp>
      <p:sp>
        <p:nvSpPr>
          <p:cNvPr id="216" name="Google Shape;216;p26"/>
          <p:cNvSpPr/>
          <p:nvPr/>
        </p:nvSpPr>
        <p:spPr>
          <a:xfrm>
            <a:off x="7420238" y="2315025"/>
            <a:ext cx="712200" cy="371400"/>
          </a:xfrm>
          <a:prstGeom prst="roundRect">
            <a:avLst>
              <a:gd fmla="val 5172"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Bank B</a:t>
            </a:r>
            <a:endParaRPr sz="1200">
              <a:solidFill>
                <a:schemeClr val="lt1"/>
              </a:solidFill>
            </a:endParaRPr>
          </a:p>
        </p:txBody>
      </p:sp>
      <p:sp>
        <p:nvSpPr>
          <p:cNvPr id="217" name="Google Shape;217;p26"/>
          <p:cNvSpPr/>
          <p:nvPr/>
        </p:nvSpPr>
        <p:spPr>
          <a:xfrm>
            <a:off x="5833000" y="3610900"/>
            <a:ext cx="443400" cy="383400"/>
          </a:xfrm>
          <a:prstGeom prst="triangle">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6767257" y="3190443"/>
            <a:ext cx="1177200" cy="371400"/>
          </a:xfrm>
          <a:prstGeom prst="roundRect">
            <a:avLst>
              <a:gd fmla="val 5172"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API Layer</a:t>
            </a:r>
            <a:endParaRPr sz="1200"/>
          </a:p>
        </p:txBody>
      </p:sp>
      <p:sp>
        <p:nvSpPr>
          <p:cNvPr id="219" name="Google Shape;219;p26"/>
          <p:cNvSpPr/>
          <p:nvPr/>
        </p:nvSpPr>
        <p:spPr>
          <a:xfrm>
            <a:off x="6767257" y="3618393"/>
            <a:ext cx="1177200" cy="371400"/>
          </a:xfrm>
          <a:prstGeom prst="roundRect">
            <a:avLst>
              <a:gd fmla="val 5172"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Business Layer</a:t>
            </a:r>
            <a:endParaRPr sz="1200"/>
          </a:p>
        </p:txBody>
      </p:sp>
      <p:sp>
        <p:nvSpPr>
          <p:cNvPr id="220" name="Google Shape;220;p26"/>
          <p:cNvSpPr/>
          <p:nvPr/>
        </p:nvSpPr>
        <p:spPr>
          <a:xfrm>
            <a:off x="6767257" y="4046343"/>
            <a:ext cx="1177200" cy="371400"/>
          </a:xfrm>
          <a:prstGeom prst="roundRect">
            <a:avLst>
              <a:gd fmla="val 5172"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Persistence Layer (EF)</a:t>
            </a:r>
            <a:endParaRPr sz="1200"/>
          </a:p>
        </p:txBody>
      </p:sp>
      <p:sp>
        <p:nvSpPr>
          <p:cNvPr id="221" name="Google Shape;221;p26"/>
          <p:cNvSpPr/>
          <p:nvPr/>
        </p:nvSpPr>
        <p:spPr>
          <a:xfrm>
            <a:off x="6952182" y="4579543"/>
            <a:ext cx="878700" cy="452400"/>
          </a:xfrm>
          <a:prstGeom prst="can">
            <a:avLst>
              <a:gd fmla="val 25000" name="adj"/>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900">
                <a:solidFill>
                  <a:schemeClr val="lt1"/>
                </a:solidFill>
              </a:rPr>
              <a:t>PostgreSQL</a:t>
            </a:r>
            <a:endParaRPr sz="900">
              <a:solidFill>
                <a:schemeClr val="lt1"/>
              </a:solidFill>
            </a:endParaRPr>
          </a:p>
        </p:txBody>
      </p:sp>
      <p:sp>
        <p:nvSpPr>
          <p:cNvPr id="222" name="Google Shape;222;p26"/>
          <p:cNvSpPr txBox="1"/>
          <p:nvPr/>
        </p:nvSpPr>
        <p:spPr>
          <a:xfrm>
            <a:off x="5668113" y="3882475"/>
            <a:ext cx="759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latin typeface="Source Code Pro"/>
                <a:ea typeface="Source Code Pro"/>
                <a:cs typeface="Source Code Pro"/>
                <a:sym typeface="Source Code Pro"/>
              </a:rPr>
              <a:t>Queue</a:t>
            </a:r>
            <a:endParaRPr b="1" sz="1100">
              <a:latin typeface="Source Code Pro"/>
              <a:ea typeface="Source Code Pro"/>
              <a:cs typeface="Source Code Pro"/>
              <a:sym typeface="Source Code Pro"/>
            </a:endParaRPr>
          </a:p>
          <a:p>
            <a:pPr indent="0" lvl="0" marL="0" rtl="0" algn="ctr">
              <a:spcBef>
                <a:spcPts val="0"/>
              </a:spcBef>
              <a:spcAft>
                <a:spcPts val="0"/>
              </a:spcAft>
              <a:buNone/>
            </a:pPr>
            <a:r>
              <a:rPr i="1" lang="en-GB" sz="1100">
                <a:latin typeface="Source Code Pro"/>
                <a:ea typeface="Source Code Pro"/>
                <a:cs typeface="Source Code Pro"/>
                <a:sym typeface="Source Code Pro"/>
              </a:rPr>
              <a:t>Rabbit</a:t>
            </a:r>
            <a:endParaRPr i="1" sz="1100">
              <a:latin typeface="Source Code Pro"/>
              <a:ea typeface="Source Code Pro"/>
              <a:cs typeface="Source Code Pro"/>
              <a:sym typeface="Source Code Pro"/>
            </a:endParaRPr>
          </a:p>
          <a:p>
            <a:pPr indent="0" lvl="0" marL="0" rtl="0" algn="ctr">
              <a:spcBef>
                <a:spcPts val="0"/>
              </a:spcBef>
              <a:spcAft>
                <a:spcPts val="0"/>
              </a:spcAft>
              <a:buNone/>
            </a:pPr>
            <a:r>
              <a:rPr i="1" lang="en-GB" sz="1100">
                <a:latin typeface="Source Code Pro"/>
                <a:ea typeface="Source Code Pro"/>
                <a:cs typeface="Source Code Pro"/>
                <a:sym typeface="Source Code Pro"/>
              </a:rPr>
              <a:t>Kafka</a:t>
            </a:r>
            <a:endParaRPr i="1" sz="1100">
              <a:latin typeface="Source Code Pro"/>
              <a:ea typeface="Source Code Pro"/>
              <a:cs typeface="Source Code Pro"/>
              <a:sym typeface="Source Code Pro"/>
            </a:endParaRPr>
          </a:p>
          <a:p>
            <a:pPr indent="0" lvl="0" marL="0" rtl="0" algn="ctr">
              <a:spcBef>
                <a:spcPts val="0"/>
              </a:spcBef>
              <a:spcAft>
                <a:spcPts val="0"/>
              </a:spcAft>
              <a:buNone/>
            </a:pPr>
            <a:r>
              <a:rPr i="1" lang="en-GB" sz="1100">
                <a:latin typeface="Source Code Pro"/>
                <a:ea typeface="Source Code Pro"/>
                <a:cs typeface="Source Code Pro"/>
                <a:sym typeface="Source Code Pro"/>
              </a:rPr>
              <a:t>MSMQ</a:t>
            </a:r>
            <a:endParaRPr i="1" sz="1100">
              <a:latin typeface="Source Code Pro"/>
              <a:ea typeface="Source Code Pro"/>
              <a:cs typeface="Source Code Pro"/>
              <a:sym typeface="Source Code Pro"/>
            </a:endParaRPr>
          </a:p>
        </p:txBody>
      </p:sp>
      <p:sp>
        <p:nvSpPr>
          <p:cNvPr id="223" name="Google Shape;223;p26"/>
          <p:cNvSpPr/>
          <p:nvPr/>
        </p:nvSpPr>
        <p:spPr>
          <a:xfrm>
            <a:off x="8209300" y="2976850"/>
            <a:ext cx="878700" cy="798600"/>
          </a:xfrm>
          <a:prstGeom prst="roundRect">
            <a:avLst>
              <a:gd fmla="val 5172"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UI</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GB" sz="1000"/>
              <a:t>Vue,</a:t>
            </a:r>
            <a:endParaRPr sz="1000"/>
          </a:p>
          <a:p>
            <a:pPr indent="0" lvl="0" marL="0" rtl="0" algn="ctr">
              <a:spcBef>
                <a:spcPts val="0"/>
              </a:spcBef>
              <a:spcAft>
                <a:spcPts val="0"/>
              </a:spcAft>
              <a:buNone/>
            </a:pPr>
            <a:r>
              <a:rPr lang="en-GB" sz="1000"/>
              <a:t>React</a:t>
            </a:r>
            <a:endParaRPr sz="1000"/>
          </a:p>
          <a:p>
            <a:pPr indent="0" lvl="0" marL="0" rtl="0" algn="ctr">
              <a:spcBef>
                <a:spcPts val="0"/>
              </a:spcBef>
              <a:spcAft>
                <a:spcPts val="0"/>
              </a:spcAft>
              <a:buNone/>
            </a:pPr>
            <a:r>
              <a:rPr lang="en-GB" sz="1000"/>
              <a:t>…</a:t>
            </a:r>
            <a:endParaRPr sz="1000"/>
          </a:p>
        </p:txBody>
      </p:sp>
      <p:cxnSp>
        <p:nvCxnSpPr>
          <p:cNvPr id="224" name="Google Shape;224;p26"/>
          <p:cNvCxnSpPr>
            <a:stCxn id="205" idx="3"/>
            <a:endCxn id="217" idx="1"/>
          </p:cNvCxnSpPr>
          <p:nvPr/>
        </p:nvCxnSpPr>
        <p:spPr>
          <a:xfrm>
            <a:off x="5218200" y="2358450"/>
            <a:ext cx="725700" cy="1444200"/>
          </a:xfrm>
          <a:prstGeom prst="bentConnector3">
            <a:avLst>
              <a:gd fmla="val 42359" name="adj1"/>
            </a:avLst>
          </a:prstGeom>
          <a:noFill/>
          <a:ln cap="flat" cmpd="sng" w="9525">
            <a:solidFill>
              <a:schemeClr val="dk2"/>
            </a:solidFill>
            <a:prstDash val="solid"/>
            <a:round/>
            <a:headEnd len="med" w="med" type="stealth"/>
            <a:tailEnd len="med" w="med" type="stealth"/>
          </a:ln>
        </p:spPr>
      </p:cxnSp>
      <p:cxnSp>
        <p:nvCxnSpPr>
          <p:cNvPr id="225" name="Google Shape;225;p26"/>
          <p:cNvCxnSpPr>
            <a:stCxn id="217" idx="5"/>
            <a:endCxn id="219" idx="1"/>
          </p:cNvCxnSpPr>
          <p:nvPr/>
        </p:nvCxnSpPr>
        <p:spPr>
          <a:xfrm>
            <a:off x="6165550" y="3802600"/>
            <a:ext cx="601800" cy="1500"/>
          </a:xfrm>
          <a:prstGeom prst="bentConnector3">
            <a:avLst>
              <a:gd fmla="val 59202" name="adj1"/>
            </a:avLst>
          </a:prstGeom>
          <a:noFill/>
          <a:ln cap="flat" cmpd="sng" w="9525">
            <a:solidFill>
              <a:schemeClr val="dk2"/>
            </a:solidFill>
            <a:prstDash val="solid"/>
            <a:round/>
            <a:headEnd len="med" w="med" type="stealth"/>
            <a:tailEnd len="med" w="med" type="stealth"/>
          </a:ln>
        </p:spPr>
      </p:cxnSp>
      <p:cxnSp>
        <p:nvCxnSpPr>
          <p:cNvPr id="226" name="Google Shape;226;p26"/>
          <p:cNvCxnSpPr>
            <a:stCxn id="218" idx="3"/>
            <a:endCxn id="223" idx="1"/>
          </p:cNvCxnSpPr>
          <p:nvPr/>
        </p:nvCxnSpPr>
        <p:spPr>
          <a:xfrm>
            <a:off x="7944457" y="3376143"/>
            <a:ext cx="264900" cy="600"/>
          </a:xfrm>
          <a:prstGeom prst="bentConnector3">
            <a:avLst>
              <a:gd fmla="val 49989" name="adj1"/>
            </a:avLst>
          </a:prstGeom>
          <a:noFill/>
          <a:ln cap="flat" cmpd="sng" w="9525">
            <a:solidFill>
              <a:schemeClr val="dk2"/>
            </a:solidFill>
            <a:prstDash val="solid"/>
            <a:round/>
            <a:headEnd len="med" w="med" type="stealth"/>
            <a:tailEnd len="med" w="med" type="stealth"/>
          </a:ln>
        </p:spPr>
      </p:cxnSp>
      <p:cxnSp>
        <p:nvCxnSpPr>
          <p:cNvPr id="227" name="Google Shape;227;p26"/>
          <p:cNvCxnSpPr>
            <a:stCxn id="213" idx="3"/>
            <a:endCxn id="214" idx="1"/>
          </p:cNvCxnSpPr>
          <p:nvPr/>
        </p:nvCxnSpPr>
        <p:spPr>
          <a:xfrm>
            <a:off x="6367227" y="2358450"/>
            <a:ext cx="451200" cy="4200"/>
          </a:xfrm>
          <a:prstGeom prst="bentConnector3">
            <a:avLst>
              <a:gd fmla="val 37713" name="adj1"/>
            </a:avLst>
          </a:prstGeom>
          <a:noFill/>
          <a:ln cap="flat" cmpd="sng" w="9525">
            <a:solidFill>
              <a:schemeClr val="dk2"/>
            </a:solidFill>
            <a:prstDash val="solid"/>
            <a:round/>
            <a:headEnd len="med" w="med" type="stealth"/>
            <a:tailEnd len="med" w="med" type="stealth"/>
          </a:ln>
        </p:spPr>
      </p:cxnSp>
      <p:cxnSp>
        <p:nvCxnSpPr>
          <p:cNvPr id="228" name="Google Shape;228;p26"/>
          <p:cNvCxnSpPr>
            <a:stCxn id="214" idx="5"/>
            <a:endCxn id="215" idx="1"/>
          </p:cNvCxnSpPr>
          <p:nvPr/>
        </p:nvCxnSpPr>
        <p:spPr>
          <a:xfrm flipH="1" rot="10800000">
            <a:off x="7040101" y="1987091"/>
            <a:ext cx="380100" cy="375600"/>
          </a:xfrm>
          <a:prstGeom prst="bentConnector3">
            <a:avLst>
              <a:gd fmla="val 64586" name="adj1"/>
            </a:avLst>
          </a:prstGeom>
          <a:noFill/>
          <a:ln cap="flat" cmpd="sng" w="9525">
            <a:solidFill>
              <a:schemeClr val="dk2"/>
            </a:solidFill>
            <a:prstDash val="solid"/>
            <a:round/>
            <a:headEnd len="med" w="med" type="stealth"/>
            <a:tailEnd len="med" w="med" type="stealth"/>
          </a:ln>
        </p:spPr>
      </p:cxnSp>
      <p:cxnSp>
        <p:nvCxnSpPr>
          <p:cNvPr id="229" name="Google Shape;229;p26"/>
          <p:cNvCxnSpPr>
            <a:stCxn id="214" idx="5"/>
            <a:endCxn id="216" idx="1"/>
          </p:cNvCxnSpPr>
          <p:nvPr/>
        </p:nvCxnSpPr>
        <p:spPr>
          <a:xfrm>
            <a:off x="7040101" y="2362691"/>
            <a:ext cx="380100" cy="138000"/>
          </a:xfrm>
          <a:prstGeom prst="bentConnector3">
            <a:avLst>
              <a:gd fmla="val 64586" name="adj1"/>
            </a:avLst>
          </a:prstGeom>
          <a:noFill/>
          <a:ln cap="flat" cmpd="sng" w="9525">
            <a:solidFill>
              <a:schemeClr val="dk2"/>
            </a:solidFill>
            <a:prstDash val="solid"/>
            <a:round/>
            <a:headEnd len="med" w="med" type="stealth"/>
            <a:tailEnd len="med" w="med" type="stealth"/>
          </a:ln>
        </p:spPr>
      </p:cxnSp>
      <p:sp>
        <p:nvSpPr>
          <p:cNvPr id="230" name="Google Shape;230;p26"/>
          <p:cNvSpPr txBox="1"/>
          <p:nvPr/>
        </p:nvSpPr>
        <p:spPr>
          <a:xfrm>
            <a:off x="6442504" y="2571750"/>
            <a:ext cx="973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Source Code Pro"/>
                <a:ea typeface="Source Code Pro"/>
                <a:cs typeface="Source Code Pro"/>
                <a:sym typeface="Source Code Pro"/>
              </a:rPr>
              <a:t>Entegratör</a:t>
            </a:r>
            <a:endParaRPr sz="1000">
              <a:latin typeface="Source Code Pro"/>
              <a:ea typeface="Source Code Pro"/>
              <a:cs typeface="Source Code Pro"/>
              <a:sym typeface="Source Code Pro"/>
            </a:endParaRPr>
          </a:p>
        </p:txBody>
      </p:sp>
      <p:cxnSp>
        <p:nvCxnSpPr>
          <p:cNvPr id="231" name="Google Shape;231;p26"/>
          <p:cNvCxnSpPr>
            <a:stCxn id="204" idx="1"/>
            <a:endCxn id="206" idx="3"/>
          </p:cNvCxnSpPr>
          <p:nvPr/>
        </p:nvCxnSpPr>
        <p:spPr>
          <a:xfrm flipH="1">
            <a:off x="992575" y="2358450"/>
            <a:ext cx="1394100" cy="1442700"/>
          </a:xfrm>
          <a:prstGeom prst="bentConnector3">
            <a:avLst>
              <a:gd fmla="val 10552" name="adj1"/>
            </a:avLst>
          </a:prstGeom>
          <a:noFill/>
          <a:ln cap="flat" cmpd="sng" w="9525">
            <a:solidFill>
              <a:schemeClr val="dk2"/>
            </a:solidFill>
            <a:prstDash val="solid"/>
            <a:round/>
            <a:headEnd len="med" w="med" type="stealth"/>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Kaynaklar</a:t>
            </a:r>
            <a:endParaRPr/>
          </a:p>
        </p:txBody>
      </p:sp>
      <p:pic>
        <p:nvPicPr>
          <p:cNvPr id="237" name="Google Shape;237;p27"/>
          <p:cNvPicPr preferRelativeResize="0"/>
          <p:nvPr/>
        </p:nvPicPr>
        <p:blipFill>
          <a:blip r:embed="rId3">
            <a:alphaModFix/>
          </a:blip>
          <a:stretch>
            <a:fillRect/>
          </a:stretch>
        </p:blipFill>
        <p:spPr>
          <a:xfrm>
            <a:off x="311700" y="1258400"/>
            <a:ext cx="2622575" cy="3229775"/>
          </a:xfrm>
          <a:prstGeom prst="rect">
            <a:avLst/>
          </a:prstGeom>
          <a:noFill/>
          <a:ln>
            <a:noFill/>
          </a:ln>
        </p:spPr>
      </p:pic>
      <p:pic>
        <p:nvPicPr>
          <p:cNvPr id="238" name="Google Shape;238;p27"/>
          <p:cNvPicPr preferRelativeResize="0"/>
          <p:nvPr/>
        </p:nvPicPr>
        <p:blipFill>
          <a:blip r:embed="rId4">
            <a:alphaModFix/>
          </a:blip>
          <a:stretch>
            <a:fillRect/>
          </a:stretch>
        </p:blipFill>
        <p:spPr>
          <a:xfrm>
            <a:off x="3260713" y="1258400"/>
            <a:ext cx="2622575" cy="3229775"/>
          </a:xfrm>
          <a:prstGeom prst="rect">
            <a:avLst/>
          </a:prstGeom>
          <a:noFill/>
          <a:ln>
            <a:noFill/>
          </a:ln>
        </p:spPr>
      </p:pic>
      <p:pic>
        <p:nvPicPr>
          <p:cNvPr id="239" name="Google Shape;239;p27"/>
          <p:cNvPicPr preferRelativeResize="0"/>
          <p:nvPr/>
        </p:nvPicPr>
        <p:blipFill>
          <a:blip r:embed="rId5">
            <a:alphaModFix/>
          </a:blip>
          <a:stretch>
            <a:fillRect/>
          </a:stretch>
        </p:blipFill>
        <p:spPr>
          <a:xfrm>
            <a:off x="6209755" y="1258400"/>
            <a:ext cx="2472495" cy="32297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8"/>
          <p:cNvPicPr preferRelativeResize="0"/>
          <p:nvPr/>
        </p:nvPicPr>
        <p:blipFill rotWithShape="1">
          <a:blip r:embed="rId3">
            <a:alphaModFix/>
          </a:blip>
          <a:srcRect b="20334" l="0" r="0" t="20328"/>
          <a:stretch/>
        </p:blipFill>
        <p:spPr>
          <a:xfrm>
            <a:off x="3387800" y="0"/>
            <a:ext cx="5756200" cy="5143501"/>
          </a:xfrm>
          <a:prstGeom prst="rect">
            <a:avLst/>
          </a:prstGeom>
          <a:noFill/>
          <a:ln>
            <a:noFill/>
          </a:ln>
        </p:spPr>
      </p:pic>
      <p:sp>
        <p:nvSpPr>
          <p:cNvPr id="245" name="Google Shape;245;p28"/>
          <p:cNvSpPr txBox="1"/>
          <p:nvPr>
            <p:ph type="ctrTitle"/>
          </p:nvPr>
        </p:nvSpPr>
        <p:spPr>
          <a:xfrm>
            <a:off x="323300" y="772850"/>
            <a:ext cx="2704200" cy="31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2"/>
                </a:solidFill>
              </a:rPr>
              <a:t>Teşekkürler</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GB">
                <a:solidFill>
                  <a:schemeClr val="dk2"/>
                </a:solidFill>
              </a:rPr>
              <a:t>Burak Selim Şenyurt</a:t>
            </a:r>
            <a:endParaRPr>
              <a:solidFill>
                <a:schemeClr val="dk2"/>
              </a:solidFill>
            </a:endParaRPr>
          </a:p>
          <a:p>
            <a:pPr indent="0" lvl="0" marL="0" rtl="0" algn="l">
              <a:spcBef>
                <a:spcPts val="0"/>
              </a:spcBef>
              <a:spcAft>
                <a:spcPts val="0"/>
              </a:spcAft>
              <a:buNone/>
            </a:pPr>
            <a:r>
              <a:rPr lang="en-GB" sz="2200">
                <a:solidFill>
                  <a:schemeClr val="lt1"/>
                </a:solidFill>
              </a:rPr>
              <a:t>buraksenyurt.com</a:t>
            </a:r>
            <a:endParaRPr sz="2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Önceki Bölümlerde</a:t>
            </a:r>
            <a:endParaRPr/>
          </a:p>
        </p:txBody>
      </p:sp>
      <p:sp>
        <p:nvSpPr>
          <p:cNvPr id="81" name="Google Shape;81;p16"/>
          <p:cNvSpPr txBox="1"/>
          <p:nvPr>
            <p:ph idx="1" type="body"/>
          </p:nvPr>
        </p:nvSpPr>
        <p:spPr>
          <a:xfrm>
            <a:off x="311700" y="1392625"/>
            <a:ext cx="8520600" cy="35268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GB" sz="1900"/>
              <a:t>COM+ </a:t>
            </a:r>
            <a:r>
              <a:rPr i="1" lang="en-GB" sz="1900"/>
              <a:t>(Enterprise Services, Transaction Yönetimi)</a:t>
            </a:r>
            <a:endParaRPr i="1" sz="1900"/>
          </a:p>
          <a:p>
            <a:pPr indent="-349250" lvl="0" marL="457200" rtl="0" algn="l">
              <a:lnSpc>
                <a:spcPct val="150000"/>
              </a:lnSpc>
              <a:spcBef>
                <a:spcPts val="0"/>
              </a:spcBef>
              <a:spcAft>
                <a:spcPts val="0"/>
              </a:spcAft>
              <a:buSzPts val="1900"/>
              <a:buChar char="●"/>
            </a:pPr>
            <a:r>
              <a:rPr lang="en-GB" sz="1900"/>
              <a:t>.Net Remoting </a:t>
            </a:r>
            <a:r>
              <a:rPr i="1" lang="en-GB" sz="1900"/>
              <a:t>(TCP/IP, Binary Serileştirme, Marshalling)</a:t>
            </a:r>
            <a:endParaRPr i="1" sz="1900"/>
          </a:p>
          <a:p>
            <a:pPr indent="-349250" lvl="0" marL="457200" rtl="0" algn="l">
              <a:lnSpc>
                <a:spcPct val="150000"/>
              </a:lnSpc>
              <a:spcBef>
                <a:spcPts val="0"/>
              </a:spcBef>
              <a:spcAft>
                <a:spcPts val="0"/>
              </a:spcAft>
              <a:buSzPts val="1900"/>
              <a:buChar char="●"/>
            </a:pPr>
            <a:r>
              <a:rPr lang="en-GB" sz="1900"/>
              <a:t>Windows Services </a:t>
            </a:r>
            <a:r>
              <a:rPr i="1" lang="en-GB" sz="1900"/>
              <a:t>(Planlı yığın işler)</a:t>
            </a:r>
            <a:endParaRPr i="1" sz="1900"/>
          </a:p>
          <a:p>
            <a:pPr indent="-349250" lvl="0" marL="457200" rtl="0" algn="l">
              <a:lnSpc>
                <a:spcPct val="150000"/>
              </a:lnSpc>
              <a:spcBef>
                <a:spcPts val="0"/>
              </a:spcBef>
              <a:spcAft>
                <a:spcPts val="0"/>
              </a:spcAft>
              <a:buSzPts val="1900"/>
              <a:buChar char="●"/>
            </a:pPr>
            <a:r>
              <a:rPr lang="en-GB" sz="1900"/>
              <a:t>XML Web Services</a:t>
            </a:r>
            <a:r>
              <a:rPr i="1" lang="en-GB" sz="1900"/>
              <a:t>(XML, SOAP, WSE)</a:t>
            </a:r>
            <a:endParaRPr i="1" sz="1900"/>
          </a:p>
          <a:p>
            <a:pPr indent="-349250" lvl="0" marL="457200" rtl="0" algn="l">
              <a:lnSpc>
                <a:spcPct val="150000"/>
              </a:lnSpc>
              <a:spcBef>
                <a:spcPts val="0"/>
              </a:spcBef>
              <a:spcAft>
                <a:spcPts val="0"/>
              </a:spcAft>
              <a:buSzPts val="1900"/>
              <a:buChar char="●"/>
            </a:pPr>
            <a:r>
              <a:rPr lang="en-GB" sz="1900"/>
              <a:t>WCF </a:t>
            </a:r>
            <a:r>
              <a:rPr i="1" lang="en-GB" sz="1900"/>
              <a:t>(WS-I, Workflow Services, REST)</a:t>
            </a:r>
            <a:endParaRPr i="1" sz="1900"/>
          </a:p>
          <a:p>
            <a:pPr indent="-349250" lvl="0" marL="457200" rtl="0" algn="l">
              <a:lnSpc>
                <a:spcPct val="150000"/>
              </a:lnSpc>
              <a:spcBef>
                <a:spcPts val="0"/>
              </a:spcBef>
              <a:spcAft>
                <a:spcPts val="0"/>
              </a:spcAft>
              <a:buSzPts val="1900"/>
              <a:buChar char="●"/>
            </a:pPr>
            <a:r>
              <a:rPr lang="en-GB" sz="1900"/>
              <a:t>Ado.Net Data Services </a:t>
            </a:r>
            <a:r>
              <a:rPr i="1" lang="en-GB" sz="1900"/>
              <a:t>(OData)</a:t>
            </a:r>
            <a:endParaRPr i="1" sz="1900"/>
          </a:p>
          <a:p>
            <a:pPr indent="-349250" lvl="0" marL="457200" rtl="0" algn="l">
              <a:lnSpc>
                <a:spcPct val="150000"/>
              </a:lnSpc>
              <a:spcBef>
                <a:spcPts val="0"/>
              </a:spcBef>
              <a:spcAft>
                <a:spcPts val="0"/>
              </a:spcAft>
              <a:buSzPts val="1900"/>
              <a:buChar char="●"/>
            </a:pPr>
            <a:r>
              <a:rPr lang="en-GB" sz="1900"/>
              <a:t>Web API </a:t>
            </a:r>
            <a:r>
              <a:rPr i="1" lang="en-GB" sz="1900"/>
              <a:t>(Roy Fielding’in REST mimarisi, HTTP)</a:t>
            </a:r>
            <a:endParaRPr i="1"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Genel Servis Türleri</a:t>
            </a:r>
            <a:endParaRPr/>
          </a:p>
        </p:txBody>
      </p:sp>
      <p:sp>
        <p:nvSpPr>
          <p:cNvPr id="87" name="Google Shape;87;p17"/>
          <p:cNvSpPr/>
          <p:nvPr/>
        </p:nvSpPr>
        <p:spPr>
          <a:xfrm>
            <a:off x="448075" y="1381325"/>
            <a:ext cx="2394300" cy="31473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lt1"/>
                </a:solidFill>
              </a:rPr>
              <a:t>Service</a:t>
            </a:r>
            <a:endParaRPr sz="24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sz="1600">
                <a:solidFill>
                  <a:schemeClr val="lt1"/>
                </a:solidFill>
              </a:rPr>
              <a:t>İstemcilerin ihtiyaç duyduğu tüm fonksiyonlar tek bir </a:t>
            </a:r>
            <a:r>
              <a:rPr b="1" lang="en-GB" sz="1600">
                <a:solidFill>
                  <a:schemeClr val="lt1"/>
                </a:solidFill>
              </a:rPr>
              <a:t>monolitik servis</a:t>
            </a:r>
            <a:r>
              <a:rPr lang="en-GB" sz="1600">
                <a:solidFill>
                  <a:schemeClr val="lt1"/>
                </a:solidFill>
              </a:rPr>
              <a:t> altında toplanır.</a:t>
            </a:r>
            <a:endParaRPr sz="1600">
              <a:solidFill>
                <a:schemeClr val="lt1"/>
              </a:solidFill>
            </a:endParaRPr>
          </a:p>
        </p:txBody>
      </p:sp>
      <p:sp>
        <p:nvSpPr>
          <p:cNvPr id="88" name="Google Shape;88;p17"/>
          <p:cNvSpPr/>
          <p:nvPr/>
        </p:nvSpPr>
        <p:spPr>
          <a:xfrm>
            <a:off x="3328750" y="1347075"/>
            <a:ext cx="2394300" cy="3147300"/>
          </a:xfrm>
          <a:prstGeom prst="roundRect">
            <a:avLst>
              <a:gd fmla="val 16667" name="adj"/>
            </a:avLst>
          </a:prstGeom>
          <a:solidFill>
            <a:schemeClr val="accent3"/>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lt1"/>
                </a:solidFill>
              </a:rPr>
              <a:t>MicroService</a:t>
            </a:r>
            <a:endParaRPr sz="24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sz="1600">
                <a:solidFill>
                  <a:schemeClr val="lt1"/>
                </a:solidFill>
              </a:rPr>
              <a:t>Daha küçük fonksiyon setlerine odaklanmış birden çok servis söz konusudur. </a:t>
            </a:r>
            <a:endParaRPr sz="16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sz="1600">
                <a:solidFill>
                  <a:schemeClr val="lt1"/>
                </a:solidFill>
              </a:rPr>
              <a:t>Genellikle birbirlerinin istemcisi olarak kullanılırlar.</a:t>
            </a:r>
            <a:endParaRPr sz="1600">
              <a:solidFill>
                <a:schemeClr val="lt1"/>
              </a:solidFill>
            </a:endParaRPr>
          </a:p>
        </p:txBody>
      </p:sp>
      <p:sp>
        <p:nvSpPr>
          <p:cNvPr id="89" name="Google Shape;89;p17"/>
          <p:cNvSpPr/>
          <p:nvPr/>
        </p:nvSpPr>
        <p:spPr>
          <a:xfrm>
            <a:off x="6209426" y="1381325"/>
            <a:ext cx="2394300" cy="3147300"/>
          </a:xfrm>
          <a:prstGeom prst="roundRect">
            <a:avLst>
              <a:gd fmla="val 16667" name="adj"/>
            </a:avLst>
          </a:prstGeom>
          <a:solidFill>
            <a:schemeClr val="accent5"/>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lt1"/>
                </a:solidFill>
              </a:rPr>
              <a:t>NanoService</a:t>
            </a:r>
            <a:endParaRPr sz="24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sz="1600">
                <a:solidFill>
                  <a:schemeClr val="lt1"/>
                </a:solidFill>
              </a:rPr>
              <a:t>Tek bir fonksiyon sunan, gerektiğinde kaynak tüketip maliyet oluşturan servislerdir. </a:t>
            </a:r>
            <a:endParaRPr sz="16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sz="1600">
                <a:solidFill>
                  <a:schemeClr val="lt1"/>
                </a:solidFill>
              </a:rPr>
              <a:t>365 Gün, 7X24 çalışmazlar.</a:t>
            </a:r>
            <a:endParaRPr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Güncel Durum</a:t>
            </a:r>
            <a:endParaRPr/>
          </a:p>
        </p:txBody>
      </p:sp>
      <p:sp>
        <p:nvSpPr>
          <p:cNvPr id="95" name="Google Shape;95;p18"/>
          <p:cNvSpPr/>
          <p:nvPr/>
        </p:nvSpPr>
        <p:spPr>
          <a:xfrm>
            <a:off x="194153" y="1664300"/>
            <a:ext cx="1710000" cy="2328000"/>
          </a:xfrm>
          <a:prstGeom prst="roundRect">
            <a:avLst>
              <a:gd fmla="val 4801" name="adj"/>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chemeClr val="lt1"/>
                </a:solidFill>
              </a:rPr>
              <a:t>gRPC</a:t>
            </a:r>
            <a:endParaRPr sz="2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GB" sz="1300">
                <a:solidFill>
                  <a:schemeClr val="lt1"/>
                </a:solidFill>
              </a:rPr>
              <a:t>Neredeyse her platform tarafından desteklenen, etkili ve yüksek performanslı mikro servisler.</a:t>
            </a:r>
            <a:endParaRPr sz="1300">
              <a:solidFill>
                <a:schemeClr val="lt1"/>
              </a:solidFill>
            </a:endParaRPr>
          </a:p>
        </p:txBody>
      </p:sp>
      <p:sp>
        <p:nvSpPr>
          <p:cNvPr id="96" name="Google Shape;96;p18"/>
          <p:cNvSpPr/>
          <p:nvPr/>
        </p:nvSpPr>
        <p:spPr>
          <a:xfrm>
            <a:off x="1956178" y="1664300"/>
            <a:ext cx="1710000" cy="2328000"/>
          </a:xfrm>
          <a:prstGeom prst="roundRect">
            <a:avLst>
              <a:gd fmla="val 4801" name="adj"/>
            </a:avLst>
          </a:prstGeom>
          <a:solidFill>
            <a:schemeClr val="accent5"/>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chemeClr val="lt1"/>
                </a:solidFill>
              </a:rPr>
              <a:t>OData</a:t>
            </a:r>
            <a:endParaRPr sz="2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GB" sz="1300">
                <a:solidFill>
                  <a:schemeClr val="lt1"/>
                </a:solidFill>
              </a:rPr>
              <a:t>Entity Framework Core ve diğer veri modellerini web servis olarak sunan enstrümanlar.</a:t>
            </a:r>
            <a:endParaRPr sz="1300">
              <a:solidFill>
                <a:schemeClr val="lt1"/>
              </a:solidFill>
            </a:endParaRPr>
          </a:p>
        </p:txBody>
      </p:sp>
      <p:sp>
        <p:nvSpPr>
          <p:cNvPr id="97" name="Google Shape;97;p18"/>
          <p:cNvSpPr/>
          <p:nvPr/>
        </p:nvSpPr>
        <p:spPr>
          <a:xfrm>
            <a:off x="3718203" y="1664300"/>
            <a:ext cx="1710000" cy="2328000"/>
          </a:xfrm>
          <a:prstGeom prst="roundRect">
            <a:avLst>
              <a:gd fmla="val 4801" name="adj"/>
            </a:avLst>
          </a:prstGeom>
          <a:solidFill>
            <a:schemeClr val="accen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chemeClr val="lt1"/>
                </a:solidFill>
              </a:rPr>
              <a:t>GraphQL</a:t>
            </a:r>
            <a:endParaRPr sz="2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GB" sz="1300">
                <a:solidFill>
                  <a:schemeClr val="lt1"/>
                </a:solidFill>
              </a:rPr>
              <a:t>Çoklu veri setlerinin sorgulanmasını istemciye bırakan, REST zorunluluğu bulunmayan servisler.</a:t>
            </a:r>
            <a:endParaRPr sz="1300">
              <a:solidFill>
                <a:schemeClr val="lt1"/>
              </a:solidFill>
            </a:endParaRPr>
          </a:p>
        </p:txBody>
      </p:sp>
      <p:sp>
        <p:nvSpPr>
          <p:cNvPr id="98" name="Google Shape;98;p18"/>
          <p:cNvSpPr/>
          <p:nvPr/>
        </p:nvSpPr>
        <p:spPr>
          <a:xfrm>
            <a:off x="5480228" y="1664300"/>
            <a:ext cx="1710000" cy="2328000"/>
          </a:xfrm>
          <a:prstGeom prst="roundRect">
            <a:avLst>
              <a:gd fmla="val 4801" name="adj"/>
            </a:avLst>
          </a:prstGeom>
          <a:solidFill>
            <a:schemeClr val="accent3"/>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chemeClr val="lt1"/>
                </a:solidFill>
              </a:rPr>
              <a:t>SignalR</a:t>
            </a:r>
            <a:endParaRPr sz="2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GB" sz="1300">
                <a:solidFill>
                  <a:schemeClr val="lt1"/>
                </a:solidFill>
              </a:rPr>
              <a:t>Bileşenler arasında eş zamanlı haberleşmeyi sağlayan, broadcast yayınlarda tercih edilen hizmetler.</a:t>
            </a:r>
            <a:endParaRPr sz="1300">
              <a:solidFill>
                <a:schemeClr val="lt1"/>
              </a:solidFill>
            </a:endParaRPr>
          </a:p>
        </p:txBody>
      </p:sp>
      <p:sp>
        <p:nvSpPr>
          <p:cNvPr id="99" name="Google Shape;99;p18"/>
          <p:cNvSpPr/>
          <p:nvPr/>
        </p:nvSpPr>
        <p:spPr>
          <a:xfrm>
            <a:off x="7242253" y="1664300"/>
            <a:ext cx="1710000" cy="2328000"/>
          </a:xfrm>
          <a:prstGeom prst="roundRect">
            <a:avLst>
              <a:gd fmla="val 4801" name="adj"/>
            </a:avLst>
          </a:prstGeom>
          <a:solidFill>
            <a:srgbClr val="FFF2CC"/>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chemeClr val="dk2"/>
                </a:solidFill>
              </a:rPr>
              <a:t>Azure</a:t>
            </a:r>
            <a:endParaRPr sz="2300">
              <a:solidFill>
                <a:schemeClr val="dk2"/>
              </a:solidFill>
            </a:endParaRPr>
          </a:p>
          <a:p>
            <a:pPr indent="0" lvl="0" marL="0" rtl="0" algn="ctr">
              <a:spcBef>
                <a:spcPts val="0"/>
              </a:spcBef>
              <a:spcAft>
                <a:spcPts val="0"/>
              </a:spcAft>
              <a:buNone/>
            </a:pPr>
            <a:r>
              <a:rPr lang="en-GB" sz="2300">
                <a:solidFill>
                  <a:schemeClr val="dk2"/>
                </a:solidFill>
              </a:rPr>
              <a:t>Functions</a:t>
            </a:r>
            <a:endParaRPr sz="2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GB" sz="1300">
                <a:solidFill>
                  <a:schemeClr val="dk2"/>
                </a:solidFill>
              </a:rPr>
              <a:t>Bulut tabanlı ve  serverless özellikli nano servisler.</a:t>
            </a:r>
            <a:endParaRPr sz="1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Servis Kabiliyetleri</a:t>
            </a:r>
            <a:endParaRPr/>
          </a:p>
        </p:txBody>
      </p:sp>
      <p:graphicFrame>
        <p:nvGraphicFramePr>
          <p:cNvPr id="105" name="Google Shape;105;p19"/>
          <p:cNvGraphicFramePr/>
          <p:nvPr/>
        </p:nvGraphicFramePr>
        <p:xfrm>
          <a:off x="245025" y="1197675"/>
          <a:ext cx="3000000" cy="3000000"/>
        </p:xfrm>
        <a:graphic>
          <a:graphicData uri="http://schemas.openxmlformats.org/drawingml/2006/table">
            <a:tbl>
              <a:tblPr>
                <a:noFill/>
                <a:tableStyleId>{78687D21-98C3-47B7-ABCF-C89517A687CE}</a:tableStyleId>
              </a:tblPr>
              <a:tblGrid>
                <a:gridCol w="1605275"/>
                <a:gridCol w="1371025"/>
                <a:gridCol w="1411775"/>
                <a:gridCol w="1411775"/>
                <a:gridCol w="1411775"/>
                <a:gridCol w="1442325"/>
              </a:tblGrid>
              <a:tr h="508250">
                <a:tc>
                  <a:txBody>
                    <a:bodyPr/>
                    <a:lstStyle/>
                    <a:p>
                      <a:pPr indent="0" lvl="0" marL="0" rtl="0" algn="l">
                        <a:spcBef>
                          <a:spcPts val="0"/>
                        </a:spcBef>
                        <a:spcAft>
                          <a:spcPts val="0"/>
                        </a:spcAft>
                        <a:buNone/>
                      </a:pPr>
                      <a:r>
                        <a:t/>
                      </a:r>
                      <a:endParaRPr b="1"/>
                    </a:p>
                  </a:txBody>
                  <a:tcPr marT="54000" marB="54000" marR="18000" marL="54000"/>
                </a:tc>
                <a:tc>
                  <a:txBody>
                    <a:bodyPr/>
                    <a:lstStyle/>
                    <a:p>
                      <a:pPr indent="0" lvl="0" marL="0" rtl="0" algn="ctr">
                        <a:spcBef>
                          <a:spcPts val="0"/>
                        </a:spcBef>
                        <a:spcAft>
                          <a:spcPts val="0"/>
                        </a:spcAft>
                        <a:buNone/>
                      </a:pPr>
                      <a:r>
                        <a:rPr lang="en-GB">
                          <a:solidFill>
                            <a:schemeClr val="lt1"/>
                          </a:solidFill>
                        </a:rPr>
                        <a:t>Web API</a:t>
                      </a:r>
                      <a:endParaRPr>
                        <a:solidFill>
                          <a:schemeClr val="lt1"/>
                        </a:solidFill>
                      </a:endParaRPr>
                    </a:p>
                  </a:txBody>
                  <a:tcPr marT="54000" marB="54000" marR="18000" marL="54000" anchor="ctr">
                    <a:solidFill>
                      <a:schemeClr val="accent4"/>
                    </a:solidFill>
                  </a:tcPr>
                </a:tc>
                <a:tc>
                  <a:txBody>
                    <a:bodyPr/>
                    <a:lstStyle/>
                    <a:p>
                      <a:pPr indent="0" lvl="0" marL="0" rtl="0" algn="ctr">
                        <a:spcBef>
                          <a:spcPts val="0"/>
                        </a:spcBef>
                        <a:spcAft>
                          <a:spcPts val="0"/>
                        </a:spcAft>
                        <a:buNone/>
                      </a:pPr>
                      <a:r>
                        <a:rPr lang="en-GB">
                          <a:solidFill>
                            <a:schemeClr val="lt1"/>
                          </a:solidFill>
                        </a:rPr>
                        <a:t>gRPC</a:t>
                      </a:r>
                      <a:endParaRPr>
                        <a:solidFill>
                          <a:schemeClr val="lt1"/>
                        </a:solidFill>
                      </a:endParaRPr>
                    </a:p>
                  </a:txBody>
                  <a:tcPr marT="54000" marB="54000" marR="18000" marL="54000" anchor="ctr">
                    <a:solidFill>
                      <a:schemeClr val="accent4"/>
                    </a:solidFill>
                  </a:tcPr>
                </a:tc>
                <a:tc>
                  <a:txBody>
                    <a:bodyPr/>
                    <a:lstStyle/>
                    <a:p>
                      <a:pPr indent="0" lvl="0" marL="0" rtl="0" algn="ctr">
                        <a:spcBef>
                          <a:spcPts val="0"/>
                        </a:spcBef>
                        <a:spcAft>
                          <a:spcPts val="0"/>
                        </a:spcAft>
                        <a:buNone/>
                      </a:pPr>
                      <a:r>
                        <a:rPr lang="en-GB">
                          <a:solidFill>
                            <a:schemeClr val="lt1"/>
                          </a:solidFill>
                        </a:rPr>
                        <a:t>SignalR</a:t>
                      </a:r>
                      <a:endParaRPr>
                        <a:solidFill>
                          <a:schemeClr val="lt1"/>
                        </a:solidFill>
                      </a:endParaRPr>
                    </a:p>
                  </a:txBody>
                  <a:tcPr marT="54000" marB="54000" marR="18000" marL="54000" anchor="ctr">
                    <a:solidFill>
                      <a:schemeClr val="accent4"/>
                    </a:solidFill>
                  </a:tcPr>
                </a:tc>
                <a:tc>
                  <a:txBody>
                    <a:bodyPr/>
                    <a:lstStyle/>
                    <a:p>
                      <a:pPr indent="0" lvl="0" marL="0" rtl="0" algn="ctr">
                        <a:spcBef>
                          <a:spcPts val="0"/>
                        </a:spcBef>
                        <a:spcAft>
                          <a:spcPts val="0"/>
                        </a:spcAft>
                        <a:buNone/>
                      </a:pPr>
                      <a:r>
                        <a:rPr lang="en-GB">
                          <a:solidFill>
                            <a:schemeClr val="lt1"/>
                          </a:solidFill>
                        </a:rPr>
                        <a:t>OData</a:t>
                      </a:r>
                      <a:endParaRPr>
                        <a:solidFill>
                          <a:schemeClr val="lt1"/>
                        </a:solidFill>
                      </a:endParaRPr>
                    </a:p>
                  </a:txBody>
                  <a:tcPr marT="54000" marB="54000" marR="18000" marL="54000" anchor="ctr">
                    <a:solidFill>
                      <a:schemeClr val="accent4"/>
                    </a:solidFill>
                  </a:tcPr>
                </a:tc>
                <a:tc>
                  <a:txBody>
                    <a:bodyPr/>
                    <a:lstStyle/>
                    <a:p>
                      <a:pPr indent="0" lvl="0" marL="0" rtl="0" algn="ctr">
                        <a:spcBef>
                          <a:spcPts val="0"/>
                        </a:spcBef>
                        <a:spcAft>
                          <a:spcPts val="0"/>
                        </a:spcAft>
                        <a:buNone/>
                      </a:pPr>
                      <a:r>
                        <a:rPr lang="en-GB">
                          <a:solidFill>
                            <a:schemeClr val="lt1"/>
                          </a:solidFill>
                        </a:rPr>
                        <a:t>GraphQL</a:t>
                      </a:r>
                      <a:endParaRPr>
                        <a:solidFill>
                          <a:schemeClr val="lt1"/>
                        </a:solidFill>
                      </a:endParaRPr>
                    </a:p>
                  </a:txBody>
                  <a:tcPr marT="54000" marB="54000" marR="18000" marL="54000" anchor="ctr">
                    <a:solidFill>
                      <a:schemeClr val="accent4"/>
                    </a:solidFill>
                  </a:tcPr>
                </a:tc>
              </a:tr>
              <a:tr h="396200">
                <a:tc>
                  <a:txBody>
                    <a:bodyPr/>
                    <a:lstStyle/>
                    <a:p>
                      <a:pPr indent="0" lvl="0" marL="0" rtl="0" algn="l">
                        <a:spcBef>
                          <a:spcPts val="0"/>
                        </a:spcBef>
                        <a:spcAft>
                          <a:spcPts val="0"/>
                        </a:spcAft>
                        <a:buNone/>
                      </a:pPr>
                      <a:r>
                        <a:rPr lang="en-GB">
                          <a:solidFill>
                            <a:schemeClr val="lt1"/>
                          </a:solidFill>
                        </a:rPr>
                        <a:t>HTTP </a:t>
                      </a:r>
                      <a:r>
                        <a:rPr i="1" lang="en-GB">
                          <a:solidFill>
                            <a:schemeClr val="lt1"/>
                          </a:solidFill>
                        </a:rPr>
                        <a:t>(min)</a:t>
                      </a:r>
                      <a:endParaRPr i="1">
                        <a:solidFill>
                          <a:schemeClr val="lt1"/>
                        </a:solidFill>
                      </a:endParaRPr>
                    </a:p>
                  </a:txBody>
                  <a:tcPr marT="54000" marB="54000" marR="18000" marL="54000" anchor="ctr">
                    <a:solidFill>
                      <a:schemeClr val="accent3"/>
                    </a:solidFill>
                  </a:tcPr>
                </a:tc>
                <a:tc>
                  <a:txBody>
                    <a:bodyPr/>
                    <a:lstStyle/>
                    <a:p>
                      <a:pPr indent="0" lvl="0" marL="0" rtl="0" algn="ctr">
                        <a:spcBef>
                          <a:spcPts val="0"/>
                        </a:spcBef>
                        <a:spcAft>
                          <a:spcPts val="0"/>
                        </a:spcAft>
                        <a:buNone/>
                      </a:pPr>
                      <a:r>
                        <a:rPr lang="en-GB"/>
                        <a:t>1.1</a:t>
                      </a:r>
                      <a:endParaRPr/>
                    </a:p>
                  </a:txBody>
                  <a:tcPr marT="54000" marB="54000" marR="18000" marL="54000" anchor="ctr"/>
                </a:tc>
                <a:tc>
                  <a:txBody>
                    <a:bodyPr/>
                    <a:lstStyle/>
                    <a:p>
                      <a:pPr indent="0" lvl="0" marL="0" rtl="0" algn="ctr">
                        <a:spcBef>
                          <a:spcPts val="0"/>
                        </a:spcBef>
                        <a:spcAft>
                          <a:spcPts val="0"/>
                        </a:spcAft>
                        <a:buNone/>
                      </a:pPr>
                      <a:r>
                        <a:rPr lang="en-GB"/>
                        <a:t>2.0</a:t>
                      </a:r>
                      <a:endParaRPr/>
                    </a:p>
                  </a:txBody>
                  <a:tcPr marT="54000" marB="54000" marR="18000" marL="54000" anchor="ctr"/>
                </a:tc>
                <a:tc>
                  <a:txBody>
                    <a:bodyPr/>
                    <a:lstStyle/>
                    <a:p>
                      <a:pPr indent="0" lvl="0" marL="0" rtl="0" algn="ctr">
                        <a:spcBef>
                          <a:spcPts val="0"/>
                        </a:spcBef>
                        <a:spcAft>
                          <a:spcPts val="0"/>
                        </a:spcAft>
                        <a:buNone/>
                      </a:pPr>
                      <a:r>
                        <a:rPr lang="en-GB"/>
                        <a:t>1.1</a:t>
                      </a:r>
                      <a:endParaRPr/>
                    </a:p>
                  </a:txBody>
                  <a:tcPr marT="54000" marB="54000" marR="18000" marL="54000" anchor="ctr"/>
                </a:tc>
                <a:tc>
                  <a:txBody>
                    <a:bodyPr/>
                    <a:lstStyle/>
                    <a:p>
                      <a:pPr indent="0" lvl="0" marL="0" rtl="0" algn="ctr">
                        <a:spcBef>
                          <a:spcPts val="0"/>
                        </a:spcBef>
                        <a:spcAft>
                          <a:spcPts val="0"/>
                        </a:spcAft>
                        <a:buNone/>
                      </a:pPr>
                      <a:r>
                        <a:rPr lang="en-GB"/>
                        <a:t>1.1</a:t>
                      </a:r>
                      <a:endParaRPr/>
                    </a:p>
                  </a:txBody>
                  <a:tcPr marT="54000" marB="54000" marR="18000" marL="54000" anchor="ctr"/>
                </a:tc>
                <a:tc>
                  <a:txBody>
                    <a:bodyPr/>
                    <a:lstStyle/>
                    <a:p>
                      <a:pPr indent="0" lvl="0" marL="0" rtl="0" algn="ctr">
                        <a:spcBef>
                          <a:spcPts val="0"/>
                        </a:spcBef>
                        <a:spcAft>
                          <a:spcPts val="0"/>
                        </a:spcAft>
                        <a:buNone/>
                      </a:pPr>
                      <a:r>
                        <a:rPr lang="en-GB"/>
                        <a:t>1.1</a:t>
                      </a:r>
                      <a:endParaRPr/>
                    </a:p>
                  </a:txBody>
                  <a:tcPr marT="54000" marB="54000" marR="18000" marL="54000" anchor="ctr"/>
                </a:tc>
              </a:tr>
              <a:tr h="609575">
                <a:tc>
                  <a:txBody>
                    <a:bodyPr/>
                    <a:lstStyle/>
                    <a:p>
                      <a:pPr indent="0" lvl="0" marL="0" rtl="0" algn="l">
                        <a:spcBef>
                          <a:spcPts val="0"/>
                        </a:spcBef>
                        <a:spcAft>
                          <a:spcPts val="0"/>
                        </a:spcAft>
                        <a:buNone/>
                      </a:pPr>
                      <a:r>
                        <a:rPr lang="en-GB">
                          <a:solidFill>
                            <a:schemeClr val="lt1"/>
                          </a:solidFill>
                        </a:rPr>
                        <a:t>Format</a:t>
                      </a:r>
                      <a:endParaRPr>
                        <a:solidFill>
                          <a:schemeClr val="lt1"/>
                        </a:solidFill>
                      </a:endParaRPr>
                    </a:p>
                  </a:txBody>
                  <a:tcPr marT="54000" marB="54000" marR="18000" marL="54000" anchor="ctr">
                    <a:solidFill>
                      <a:schemeClr val="accent3"/>
                    </a:solidFill>
                  </a:tcPr>
                </a:tc>
                <a:tc>
                  <a:txBody>
                    <a:bodyPr/>
                    <a:lstStyle/>
                    <a:p>
                      <a:pPr indent="0" lvl="0" marL="0" rtl="0" algn="ctr">
                        <a:spcBef>
                          <a:spcPts val="0"/>
                        </a:spcBef>
                        <a:spcAft>
                          <a:spcPts val="0"/>
                        </a:spcAft>
                        <a:buNone/>
                      </a:pPr>
                      <a:r>
                        <a:rPr lang="en-GB"/>
                        <a:t>XML,JSON</a:t>
                      </a:r>
                      <a:endParaRPr/>
                    </a:p>
                  </a:txBody>
                  <a:tcPr marT="54000" marB="54000" marR="18000" marL="54000" anchor="ctr"/>
                </a:tc>
                <a:tc>
                  <a:txBody>
                    <a:bodyPr/>
                    <a:lstStyle/>
                    <a:p>
                      <a:pPr indent="0" lvl="0" marL="0" rtl="0" algn="ctr">
                        <a:spcBef>
                          <a:spcPts val="0"/>
                        </a:spcBef>
                        <a:spcAft>
                          <a:spcPts val="0"/>
                        </a:spcAft>
                        <a:buNone/>
                      </a:pPr>
                      <a:r>
                        <a:rPr lang="en-GB"/>
                        <a:t>Binary</a:t>
                      </a:r>
                      <a:endParaRPr/>
                    </a:p>
                  </a:txBody>
                  <a:tcPr marT="54000" marB="54000" marR="18000" marL="54000" anchor="ctr"/>
                </a:tc>
                <a:tc>
                  <a:txBody>
                    <a:bodyPr/>
                    <a:lstStyle/>
                    <a:p>
                      <a:pPr indent="0" lvl="0" marL="0" rtl="0" algn="ctr">
                        <a:spcBef>
                          <a:spcPts val="0"/>
                        </a:spcBef>
                        <a:spcAft>
                          <a:spcPts val="0"/>
                        </a:spcAft>
                        <a:buNone/>
                      </a:pPr>
                      <a:r>
                        <a:rPr lang="en-GB"/>
                        <a:t>Değişken</a:t>
                      </a:r>
                      <a:endParaRPr/>
                    </a:p>
                  </a:txBody>
                  <a:tcPr marT="54000" marB="54000" marR="18000" marL="54000" anchor="ctr"/>
                </a:tc>
                <a:tc>
                  <a:txBody>
                    <a:bodyPr/>
                    <a:lstStyle/>
                    <a:p>
                      <a:pPr indent="0" lvl="0" marL="0" rtl="0" algn="ctr">
                        <a:spcBef>
                          <a:spcPts val="0"/>
                        </a:spcBef>
                        <a:spcAft>
                          <a:spcPts val="0"/>
                        </a:spcAft>
                        <a:buNone/>
                      </a:pPr>
                      <a:r>
                        <a:rPr lang="en-GB"/>
                        <a:t>XML,JSON</a:t>
                      </a:r>
                      <a:endParaRPr/>
                    </a:p>
                  </a:txBody>
                  <a:tcPr marT="54000" marB="54000" marR="18000" marL="54000" anchor="ctr"/>
                </a:tc>
                <a:tc>
                  <a:txBody>
                    <a:bodyPr/>
                    <a:lstStyle/>
                    <a:p>
                      <a:pPr indent="0" lvl="0" marL="0" rtl="0" algn="ctr">
                        <a:spcBef>
                          <a:spcPts val="0"/>
                        </a:spcBef>
                        <a:spcAft>
                          <a:spcPts val="0"/>
                        </a:spcAft>
                        <a:buNone/>
                      </a:pPr>
                      <a:r>
                        <a:rPr lang="en-GB"/>
                        <a:t>GraphQL</a:t>
                      </a:r>
                      <a:endParaRPr/>
                    </a:p>
                    <a:p>
                      <a:pPr indent="0" lvl="0" marL="0" rtl="0" algn="ctr">
                        <a:spcBef>
                          <a:spcPts val="0"/>
                        </a:spcBef>
                        <a:spcAft>
                          <a:spcPts val="0"/>
                        </a:spcAft>
                        <a:buNone/>
                      </a:pPr>
                      <a:r>
                        <a:rPr lang="en-GB"/>
                        <a:t>JSON </a:t>
                      </a:r>
                      <a:r>
                        <a:rPr b="1" lang="en-GB">
                          <a:solidFill>
                            <a:schemeClr val="accent3"/>
                          </a:solidFill>
                        </a:rPr>
                        <a:t>*</a:t>
                      </a:r>
                      <a:endParaRPr b="1">
                        <a:solidFill>
                          <a:schemeClr val="accent3"/>
                        </a:solidFill>
                      </a:endParaRPr>
                    </a:p>
                  </a:txBody>
                  <a:tcPr marT="54000" marB="54000" marR="18000" marL="54000" anchor="ctr"/>
                </a:tc>
              </a:tr>
              <a:tr h="609575">
                <a:tc>
                  <a:txBody>
                    <a:bodyPr/>
                    <a:lstStyle/>
                    <a:p>
                      <a:pPr indent="0" lvl="0" marL="0" rtl="0" algn="l">
                        <a:spcBef>
                          <a:spcPts val="0"/>
                        </a:spcBef>
                        <a:spcAft>
                          <a:spcPts val="0"/>
                        </a:spcAft>
                        <a:buNone/>
                      </a:pPr>
                      <a:r>
                        <a:rPr lang="en-GB">
                          <a:solidFill>
                            <a:schemeClr val="lt1"/>
                          </a:solidFill>
                        </a:rPr>
                        <a:t>Dokümantasyon</a:t>
                      </a:r>
                      <a:endParaRPr>
                        <a:solidFill>
                          <a:schemeClr val="lt1"/>
                        </a:solidFill>
                      </a:endParaRPr>
                    </a:p>
                  </a:txBody>
                  <a:tcPr marT="54000" marB="54000" marR="18000" marL="54000" anchor="ctr">
                    <a:solidFill>
                      <a:schemeClr val="accent3"/>
                    </a:solidFill>
                  </a:tcPr>
                </a:tc>
                <a:tc>
                  <a:txBody>
                    <a:bodyPr/>
                    <a:lstStyle/>
                    <a:p>
                      <a:pPr indent="0" lvl="0" marL="0" rtl="0" algn="ctr">
                        <a:spcBef>
                          <a:spcPts val="0"/>
                        </a:spcBef>
                        <a:spcAft>
                          <a:spcPts val="0"/>
                        </a:spcAft>
                        <a:buNone/>
                      </a:pPr>
                      <a:r>
                        <a:rPr lang="en-GB"/>
                        <a:t>Swagger</a:t>
                      </a:r>
                      <a:endParaRPr/>
                    </a:p>
                  </a:txBody>
                  <a:tcPr marT="54000" marB="54000" marR="18000" marL="54000" anchor="ctr"/>
                </a:tc>
                <a:tc>
                  <a:txBody>
                    <a:bodyPr/>
                    <a:lstStyle/>
                    <a:p>
                      <a:pPr indent="0" lvl="0" marL="0" rtl="0" algn="ctr">
                        <a:spcBef>
                          <a:spcPts val="0"/>
                        </a:spcBef>
                        <a:spcAft>
                          <a:spcPts val="0"/>
                        </a:spcAft>
                        <a:buNone/>
                      </a:pPr>
                      <a:r>
                        <a:rPr lang="en-GB">
                          <a:solidFill>
                            <a:schemeClr val="dk1"/>
                          </a:solidFill>
                        </a:rPr>
                        <a:t>Yok</a:t>
                      </a:r>
                      <a:endParaRPr>
                        <a:solidFill>
                          <a:schemeClr val="dk1"/>
                        </a:solidFill>
                      </a:endParaRPr>
                    </a:p>
                  </a:txBody>
                  <a:tcPr marT="54000" marB="54000" marR="18000" marL="54000" anchor="ctr"/>
                </a:tc>
                <a:tc>
                  <a:txBody>
                    <a:bodyPr/>
                    <a:lstStyle/>
                    <a:p>
                      <a:pPr indent="0" lvl="0" marL="0" rtl="0" algn="ctr">
                        <a:spcBef>
                          <a:spcPts val="0"/>
                        </a:spcBef>
                        <a:spcAft>
                          <a:spcPts val="0"/>
                        </a:spcAft>
                        <a:buNone/>
                      </a:pPr>
                      <a:r>
                        <a:rPr lang="en-GB">
                          <a:solidFill>
                            <a:schemeClr val="dk1"/>
                          </a:solidFill>
                        </a:rPr>
                        <a:t>Yok</a:t>
                      </a:r>
                      <a:endParaRPr>
                        <a:solidFill>
                          <a:schemeClr val="dk1"/>
                        </a:solidFill>
                      </a:endParaRPr>
                    </a:p>
                  </a:txBody>
                  <a:tcPr marT="54000" marB="54000" marR="18000" marL="54000" anchor="ctr"/>
                </a:tc>
                <a:tc>
                  <a:txBody>
                    <a:bodyPr/>
                    <a:lstStyle/>
                    <a:p>
                      <a:pPr indent="0" lvl="0" marL="0" rtl="0" algn="ctr">
                        <a:spcBef>
                          <a:spcPts val="0"/>
                        </a:spcBef>
                        <a:spcAft>
                          <a:spcPts val="0"/>
                        </a:spcAft>
                        <a:buNone/>
                      </a:pPr>
                      <a:r>
                        <a:rPr lang="en-GB"/>
                        <a:t>Swagger</a:t>
                      </a:r>
                      <a:endParaRPr/>
                    </a:p>
                  </a:txBody>
                  <a:tcPr marT="54000" marB="54000" marR="18000" marL="54000" anchor="ctr"/>
                </a:tc>
                <a:tc>
                  <a:txBody>
                    <a:bodyPr/>
                    <a:lstStyle/>
                    <a:p>
                      <a:pPr indent="0" lvl="0" marL="0" rtl="0" algn="ctr">
                        <a:spcBef>
                          <a:spcPts val="0"/>
                        </a:spcBef>
                        <a:spcAft>
                          <a:spcPts val="0"/>
                        </a:spcAft>
                        <a:buNone/>
                      </a:pPr>
                      <a:r>
                        <a:rPr lang="en-GB">
                          <a:solidFill>
                            <a:schemeClr val="dk1"/>
                          </a:solidFill>
                        </a:rPr>
                        <a:t>Yok</a:t>
                      </a:r>
                      <a:endParaRPr>
                        <a:solidFill>
                          <a:schemeClr val="dk1"/>
                        </a:solidFill>
                      </a:endParaRPr>
                    </a:p>
                  </a:txBody>
                  <a:tcPr marT="54000" marB="54000" marR="18000" marL="54000" anchor="ctr"/>
                </a:tc>
              </a:tr>
              <a:tr h="381000">
                <a:tc>
                  <a:txBody>
                    <a:bodyPr/>
                    <a:lstStyle/>
                    <a:p>
                      <a:pPr indent="0" lvl="0" marL="0" rtl="0" algn="l">
                        <a:spcBef>
                          <a:spcPts val="0"/>
                        </a:spcBef>
                        <a:spcAft>
                          <a:spcPts val="0"/>
                        </a:spcAft>
                        <a:buNone/>
                      </a:pPr>
                      <a:r>
                        <a:rPr lang="en-GB">
                          <a:solidFill>
                            <a:schemeClr val="lt1"/>
                          </a:solidFill>
                        </a:rPr>
                        <a:t>Cache Kullanımı</a:t>
                      </a:r>
                      <a:endParaRPr>
                        <a:solidFill>
                          <a:schemeClr val="lt1"/>
                        </a:solidFill>
                      </a:endParaRPr>
                    </a:p>
                  </a:txBody>
                  <a:tcPr marT="54000" marB="54000" marR="18000" marL="54000" anchor="ctr">
                    <a:solidFill>
                      <a:schemeClr val="accent3"/>
                    </a:solidFill>
                  </a:tcPr>
                </a:tc>
                <a:tc>
                  <a:txBody>
                    <a:bodyPr/>
                    <a:lstStyle/>
                    <a:p>
                      <a:pPr indent="0" lvl="0" marL="0" rtl="0" algn="ctr">
                        <a:spcBef>
                          <a:spcPts val="0"/>
                        </a:spcBef>
                        <a:spcAft>
                          <a:spcPts val="0"/>
                        </a:spcAft>
                        <a:buNone/>
                      </a:pPr>
                      <a:r>
                        <a:rPr lang="en-GB"/>
                        <a:t>Basit</a:t>
                      </a:r>
                      <a:endParaRPr/>
                    </a:p>
                  </a:txBody>
                  <a:tcPr marT="54000" marB="54000" marR="18000" marL="54000" anchor="ctr"/>
                </a:tc>
                <a:tc>
                  <a:txBody>
                    <a:bodyPr/>
                    <a:lstStyle/>
                    <a:p>
                      <a:pPr indent="0" lvl="0" marL="0" rtl="0" algn="ctr">
                        <a:spcBef>
                          <a:spcPts val="0"/>
                        </a:spcBef>
                        <a:spcAft>
                          <a:spcPts val="0"/>
                        </a:spcAft>
                        <a:buNone/>
                      </a:pPr>
                      <a:r>
                        <a:rPr lang="en-GB">
                          <a:solidFill>
                            <a:schemeClr val="dk1"/>
                          </a:solidFill>
                        </a:rPr>
                        <a:t>Zor</a:t>
                      </a:r>
                      <a:endParaRPr>
                        <a:solidFill>
                          <a:schemeClr val="dk1"/>
                        </a:solidFill>
                      </a:endParaRPr>
                    </a:p>
                  </a:txBody>
                  <a:tcPr marT="54000" marB="54000" marR="18000" marL="54000" anchor="ctr"/>
                </a:tc>
                <a:tc>
                  <a:txBody>
                    <a:bodyPr/>
                    <a:lstStyle/>
                    <a:p>
                      <a:pPr indent="0" lvl="0" marL="0" rtl="0" algn="ctr">
                        <a:spcBef>
                          <a:spcPts val="0"/>
                        </a:spcBef>
                        <a:spcAft>
                          <a:spcPts val="0"/>
                        </a:spcAft>
                        <a:buNone/>
                      </a:pPr>
                      <a:r>
                        <a:rPr lang="en-GB">
                          <a:solidFill>
                            <a:schemeClr val="dk1"/>
                          </a:solidFill>
                        </a:rPr>
                        <a:t>Zor</a:t>
                      </a:r>
                      <a:endParaRPr>
                        <a:solidFill>
                          <a:schemeClr val="dk1"/>
                        </a:solidFill>
                      </a:endParaRPr>
                    </a:p>
                  </a:txBody>
                  <a:tcPr marT="54000" marB="54000" marR="18000" marL="54000" anchor="ctr"/>
                </a:tc>
                <a:tc>
                  <a:txBody>
                    <a:bodyPr/>
                    <a:lstStyle/>
                    <a:p>
                      <a:pPr indent="0" lvl="0" marL="0" rtl="0" algn="ctr">
                        <a:spcBef>
                          <a:spcPts val="0"/>
                        </a:spcBef>
                        <a:spcAft>
                          <a:spcPts val="0"/>
                        </a:spcAft>
                        <a:buNone/>
                      </a:pPr>
                      <a:r>
                        <a:rPr lang="en-GB"/>
                        <a:t>Basit</a:t>
                      </a:r>
                      <a:endParaRPr/>
                    </a:p>
                  </a:txBody>
                  <a:tcPr marT="54000" marB="54000" marR="18000" marL="54000" anchor="ctr"/>
                </a:tc>
                <a:tc>
                  <a:txBody>
                    <a:bodyPr/>
                    <a:lstStyle/>
                    <a:p>
                      <a:pPr indent="0" lvl="0" marL="0" rtl="0" algn="ctr">
                        <a:spcBef>
                          <a:spcPts val="0"/>
                        </a:spcBef>
                        <a:spcAft>
                          <a:spcPts val="0"/>
                        </a:spcAft>
                        <a:buNone/>
                      </a:pPr>
                      <a:r>
                        <a:rPr lang="en-GB">
                          <a:solidFill>
                            <a:schemeClr val="dk1"/>
                          </a:solidFill>
                        </a:rPr>
                        <a:t>Zor</a:t>
                      </a:r>
                      <a:endParaRPr>
                        <a:solidFill>
                          <a:schemeClr val="dk1"/>
                        </a:solidFill>
                      </a:endParaRPr>
                    </a:p>
                  </a:txBody>
                  <a:tcPr marT="54000" marB="54000" marR="18000" marL="54000" anchor="ctr"/>
                </a:tc>
              </a:tr>
              <a:tr h="381000">
                <a:tc>
                  <a:txBody>
                    <a:bodyPr/>
                    <a:lstStyle/>
                    <a:p>
                      <a:pPr indent="0" lvl="0" marL="0" rtl="0" algn="l">
                        <a:spcBef>
                          <a:spcPts val="0"/>
                        </a:spcBef>
                        <a:spcAft>
                          <a:spcPts val="0"/>
                        </a:spcAft>
                        <a:buNone/>
                      </a:pPr>
                      <a:r>
                        <a:rPr lang="en-GB">
                          <a:solidFill>
                            <a:schemeClr val="lt1"/>
                          </a:solidFill>
                        </a:rPr>
                        <a:t>Tarayıcı Desteği</a:t>
                      </a:r>
                      <a:endParaRPr>
                        <a:solidFill>
                          <a:schemeClr val="lt1"/>
                        </a:solidFill>
                      </a:endParaRPr>
                    </a:p>
                  </a:txBody>
                  <a:tcPr marT="54000" marB="54000" marR="18000" marL="54000" anchor="ctr">
                    <a:solidFill>
                      <a:schemeClr val="accent3"/>
                    </a:solidFill>
                  </a:tcPr>
                </a:tc>
                <a:tc>
                  <a:txBody>
                    <a:bodyPr/>
                    <a:lstStyle/>
                    <a:p>
                      <a:pPr indent="0" lvl="0" marL="0" rtl="0" algn="ctr">
                        <a:spcBef>
                          <a:spcPts val="0"/>
                        </a:spcBef>
                        <a:spcAft>
                          <a:spcPts val="0"/>
                        </a:spcAft>
                        <a:buNone/>
                      </a:pPr>
                      <a:r>
                        <a:rPr lang="en-GB"/>
                        <a:t>Var</a:t>
                      </a:r>
                      <a:endParaRPr/>
                    </a:p>
                  </a:txBody>
                  <a:tcPr marT="54000" marB="54000" marR="18000" marL="54000" anchor="ctr"/>
                </a:tc>
                <a:tc>
                  <a:txBody>
                    <a:bodyPr/>
                    <a:lstStyle/>
                    <a:p>
                      <a:pPr indent="0" lvl="0" marL="0" rtl="0" algn="ctr">
                        <a:spcBef>
                          <a:spcPts val="0"/>
                        </a:spcBef>
                        <a:spcAft>
                          <a:spcPts val="0"/>
                        </a:spcAft>
                        <a:buNone/>
                      </a:pPr>
                      <a:r>
                        <a:rPr lang="en-GB">
                          <a:solidFill>
                            <a:schemeClr val="dk1"/>
                          </a:solidFill>
                        </a:rPr>
                        <a:t>Yok</a:t>
                      </a:r>
                      <a:endParaRPr>
                        <a:solidFill>
                          <a:schemeClr val="dk1"/>
                        </a:solidFill>
                      </a:endParaRPr>
                    </a:p>
                  </a:txBody>
                  <a:tcPr marT="54000" marB="54000" marR="18000" marL="54000" anchor="ctr"/>
                </a:tc>
                <a:tc>
                  <a:txBody>
                    <a:bodyPr/>
                    <a:lstStyle/>
                    <a:p>
                      <a:pPr indent="0" lvl="0" marL="0" rtl="0" algn="ctr">
                        <a:spcBef>
                          <a:spcPts val="0"/>
                        </a:spcBef>
                        <a:spcAft>
                          <a:spcPts val="0"/>
                        </a:spcAft>
                        <a:buNone/>
                      </a:pPr>
                      <a:r>
                        <a:rPr lang="en-GB"/>
                        <a:t>Var</a:t>
                      </a:r>
                      <a:endParaRPr/>
                    </a:p>
                  </a:txBody>
                  <a:tcPr marT="54000" marB="54000" marR="18000" marL="54000" anchor="ctr"/>
                </a:tc>
                <a:tc>
                  <a:txBody>
                    <a:bodyPr/>
                    <a:lstStyle/>
                    <a:p>
                      <a:pPr indent="0" lvl="0" marL="0" rtl="0" algn="ctr">
                        <a:spcBef>
                          <a:spcPts val="0"/>
                        </a:spcBef>
                        <a:spcAft>
                          <a:spcPts val="0"/>
                        </a:spcAft>
                        <a:buNone/>
                      </a:pPr>
                      <a:r>
                        <a:rPr lang="en-GB"/>
                        <a:t>Var</a:t>
                      </a:r>
                      <a:endParaRPr/>
                    </a:p>
                  </a:txBody>
                  <a:tcPr marT="54000" marB="54000" marR="18000" marL="54000" anchor="ctr"/>
                </a:tc>
                <a:tc>
                  <a:txBody>
                    <a:bodyPr/>
                    <a:lstStyle/>
                    <a:p>
                      <a:pPr indent="0" lvl="0" marL="0" rtl="0" algn="ctr">
                        <a:spcBef>
                          <a:spcPts val="0"/>
                        </a:spcBef>
                        <a:spcAft>
                          <a:spcPts val="0"/>
                        </a:spcAft>
                        <a:buNone/>
                      </a:pPr>
                      <a:r>
                        <a:rPr lang="en-GB"/>
                        <a:t>Var</a:t>
                      </a:r>
                      <a:endParaRPr/>
                    </a:p>
                  </a:txBody>
                  <a:tcPr marT="54000" marB="54000" marR="18000" marL="54000" anchor="ctr"/>
                </a:tc>
              </a:tr>
              <a:tr h="381000">
                <a:tc>
                  <a:txBody>
                    <a:bodyPr/>
                    <a:lstStyle/>
                    <a:p>
                      <a:pPr indent="0" lvl="0" marL="0" rtl="0" algn="l">
                        <a:spcBef>
                          <a:spcPts val="0"/>
                        </a:spcBef>
                        <a:spcAft>
                          <a:spcPts val="0"/>
                        </a:spcAft>
                        <a:buNone/>
                      </a:pPr>
                      <a:r>
                        <a:rPr lang="en-GB">
                          <a:solidFill>
                            <a:schemeClr val="lt1"/>
                          </a:solidFill>
                        </a:rPr>
                        <a:t>İstemci istediği veriyi sorgulayabilir mi?</a:t>
                      </a:r>
                      <a:endParaRPr>
                        <a:solidFill>
                          <a:schemeClr val="lt1"/>
                        </a:solidFill>
                      </a:endParaRPr>
                    </a:p>
                  </a:txBody>
                  <a:tcPr marT="54000" marB="54000" marR="18000" marL="54000" anchor="ctr">
                    <a:solidFill>
                      <a:schemeClr val="accent3"/>
                    </a:solidFill>
                  </a:tcPr>
                </a:tc>
                <a:tc>
                  <a:txBody>
                    <a:bodyPr/>
                    <a:lstStyle/>
                    <a:p>
                      <a:pPr indent="0" lvl="0" marL="0" rtl="0" algn="ctr">
                        <a:spcBef>
                          <a:spcPts val="0"/>
                        </a:spcBef>
                        <a:spcAft>
                          <a:spcPts val="0"/>
                        </a:spcAft>
                        <a:buNone/>
                      </a:pPr>
                      <a:r>
                        <a:rPr lang="en-GB">
                          <a:solidFill>
                            <a:schemeClr val="dk1"/>
                          </a:solidFill>
                        </a:rPr>
                        <a:t>Hayır</a:t>
                      </a:r>
                      <a:endParaRPr>
                        <a:solidFill>
                          <a:schemeClr val="dk1"/>
                        </a:solidFill>
                      </a:endParaRPr>
                    </a:p>
                  </a:txBody>
                  <a:tcPr marT="54000" marB="54000" marR="18000" marL="54000" anchor="ctr"/>
                </a:tc>
                <a:tc>
                  <a:txBody>
                    <a:bodyPr/>
                    <a:lstStyle/>
                    <a:p>
                      <a:pPr indent="0" lvl="0" marL="0" rtl="0" algn="ctr">
                        <a:spcBef>
                          <a:spcPts val="0"/>
                        </a:spcBef>
                        <a:spcAft>
                          <a:spcPts val="0"/>
                        </a:spcAft>
                        <a:buNone/>
                      </a:pPr>
                      <a:r>
                        <a:rPr lang="en-GB">
                          <a:solidFill>
                            <a:schemeClr val="dk1"/>
                          </a:solidFill>
                        </a:rPr>
                        <a:t>Hayır</a:t>
                      </a:r>
                      <a:endParaRPr>
                        <a:solidFill>
                          <a:schemeClr val="dk1"/>
                        </a:solidFill>
                      </a:endParaRPr>
                    </a:p>
                  </a:txBody>
                  <a:tcPr marT="54000" marB="54000" marR="18000" marL="54000" anchor="ctr"/>
                </a:tc>
                <a:tc>
                  <a:txBody>
                    <a:bodyPr/>
                    <a:lstStyle/>
                    <a:p>
                      <a:pPr indent="0" lvl="0" marL="0" rtl="0" algn="ctr">
                        <a:spcBef>
                          <a:spcPts val="0"/>
                        </a:spcBef>
                        <a:spcAft>
                          <a:spcPts val="0"/>
                        </a:spcAft>
                        <a:buNone/>
                      </a:pPr>
                      <a:r>
                        <a:rPr lang="en-GB">
                          <a:solidFill>
                            <a:schemeClr val="dk1"/>
                          </a:solidFill>
                        </a:rPr>
                        <a:t>Hayır</a:t>
                      </a:r>
                      <a:endParaRPr>
                        <a:solidFill>
                          <a:schemeClr val="dk1"/>
                        </a:solidFill>
                      </a:endParaRPr>
                    </a:p>
                  </a:txBody>
                  <a:tcPr marT="54000" marB="54000" marR="18000" marL="54000" anchor="ctr"/>
                </a:tc>
                <a:tc>
                  <a:txBody>
                    <a:bodyPr/>
                    <a:lstStyle/>
                    <a:p>
                      <a:pPr indent="0" lvl="0" marL="0" rtl="0" algn="ctr">
                        <a:spcBef>
                          <a:spcPts val="0"/>
                        </a:spcBef>
                        <a:spcAft>
                          <a:spcPts val="0"/>
                        </a:spcAft>
                        <a:buNone/>
                      </a:pPr>
                      <a:r>
                        <a:rPr lang="en-GB">
                          <a:solidFill>
                            <a:schemeClr val="accent5"/>
                          </a:solidFill>
                        </a:rPr>
                        <a:t>Evet</a:t>
                      </a:r>
                      <a:endParaRPr>
                        <a:solidFill>
                          <a:schemeClr val="accent5"/>
                        </a:solidFill>
                      </a:endParaRPr>
                    </a:p>
                  </a:txBody>
                  <a:tcPr marT="54000" marB="54000" marR="18000" marL="54000" anchor="ctr"/>
                </a:tc>
                <a:tc>
                  <a:txBody>
                    <a:bodyPr/>
                    <a:lstStyle/>
                    <a:p>
                      <a:pPr indent="0" lvl="0" marL="0" rtl="0" algn="ctr">
                        <a:spcBef>
                          <a:spcPts val="0"/>
                        </a:spcBef>
                        <a:spcAft>
                          <a:spcPts val="0"/>
                        </a:spcAft>
                        <a:buNone/>
                      </a:pPr>
                      <a:r>
                        <a:rPr lang="en-GB">
                          <a:solidFill>
                            <a:schemeClr val="accent5"/>
                          </a:solidFill>
                        </a:rPr>
                        <a:t>Evet</a:t>
                      </a:r>
                      <a:endParaRPr>
                        <a:solidFill>
                          <a:schemeClr val="accent5"/>
                        </a:solidFill>
                      </a:endParaRPr>
                    </a:p>
                  </a:txBody>
                  <a:tcPr marT="54000" marB="54000" marR="18000" marL="54000" anchor="ctr"/>
                </a:tc>
              </a:tr>
            </a:tbl>
          </a:graphicData>
        </a:graphic>
      </p:graphicFrame>
      <p:sp>
        <p:nvSpPr>
          <p:cNvPr id="106" name="Google Shape;106;p19"/>
          <p:cNvSpPr txBox="1"/>
          <p:nvPr/>
        </p:nvSpPr>
        <p:spPr>
          <a:xfrm>
            <a:off x="7187775" y="705800"/>
            <a:ext cx="17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solidFill>
                  <a:schemeClr val="accent2"/>
                </a:solidFill>
                <a:latin typeface="Source Code Pro"/>
                <a:ea typeface="Source Code Pro"/>
                <a:cs typeface="Source Code Pro"/>
                <a:sym typeface="Source Code Pro"/>
              </a:rPr>
              <a:t>*zorunlu değil</a:t>
            </a:r>
            <a:endParaRPr i="1">
              <a:solidFill>
                <a:schemeClr val="accent2"/>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Senaryolar</a:t>
            </a:r>
            <a:endParaRPr/>
          </a:p>
        </p:txBody>
      </p:sp>
      <p:graphicFrame>
        <p:nvGraphicFramePr>
          <p:cNvPr id="112" name="Google Shape;112;p20"/>
          <p:cNvGraphicFramePr/>
          <p:nvPr/>
        </p:nvGraphicFramePr>
        <p:xfrm>
          <a:off x="311675" y="1111150"/>
          <a:ext cx="3000000" cy="3000000"/>
        </p:xfrm>
        <a:graphic>
          <a:graphicData uri="http://schemas.openxmlformats.org/drawingml/2006/table">
            <a:tbl>
              <a:tblPr>
                <a:noFill/>
                <a:tableStyleId>{78687D21-98C3-47B7-ABCF-C89517A687CE}</a:tableStyleId>
              </a:tblPr>
              <a:tblGrid>
                <a:gridCol w="5553325"/>
                <a:gridCol w="1237350"/>
                <a:gridCol w="1831200"/>
              </a:tblGrid>
              <a:tr h="895650">
                <a:tc>
                  <a:txBody>
                    <a:bodyPr/>
                    <a:lstStyle/>
                    <a:p>
                      <a:pPr indent="0" lvl="0" marL="0" rtl="0" algn="l">
                        <a:spcBef>
                          <a:spcPts val="0"/>
                        </a:spcBef>
                        <a:spcAft>
                          <a:spcPts val="0"/>
                        </a:spcAft>
                        <a:buNone/>
                      </a:pPr>
                      <a:r>
                        <a:rPr lang="en-GB" sz="1600">
                          <a:solidFill>
                            <a:schemeClr val="lt1"/>
                          </a:solidFill>
                        </a:rPr>
                        <a:t>H</a:t>
                      </a:r>
                      <a:r>
                        <a:rPr lang="en-GB" sz="1600">
                          <a:solidFill>
                            <a:schemeClr val="lt1"/>
                          </a:solidFill>
                        </a:rPr>
                        <a:t>afif siklet mikro servisler arasında d</a:t>
                      </a:r>
                      <a:r>
                        <a:rPr lang="en-GB" sz="1600">
                          <a:solidFill>
                            <a:schemeClr val="lt1"/>
                          </a:solidFill>
                        </a:rPr>
                        <a:t>üşük gecikme süresi ve yüksek verimliliğin öne çıktığı hallerde…</a:t>
                      </a:r>
                      <a:endParaRPr sz="1600">
                        <a:solidFill>
                          <a:schemeClr val="lt1"/>
                        </a:solidFill>
                      </a:endParaRPr>
                    </a:p>
                  </a:txBody>
                  <a:tcPr marT="18000" marB="18000" marR="18000" marL="18000" anchor="ctr">
                    <a:solidFill>
                      <a:schemeClr val="accent4"/>
                    </a:solidFill>
                  </a:tcPr>
                </a:tc>
                <a:tc>
                  <a:txBody>
                    <a:bodyPr/>
                    <a:lstStyle/>
                    <a:p>
                      <a:pPr indent="0" lvl="0" marL="0" rtl="0" algn="ctr">
                        <a:spcBef>
                          <a:spcPts val="0"/>
                        </a:spcBef>
                        <a:spcAft>
                          <a:spcPts val="0"/>
                        </a:spcAft>
                        <a:buNone/>
                      </a:pPr>
                      <a:r>
                        <a:rPr lang="en-GB" sz="1600">
                          <a:solidFill>
                            <a:schemeClr val="lt1"/>
                          </a:solidFill>
                        </a:rPr>
                        <a:t>gRPC</a:t>
                      </a:r>
                      <a:endParaRPr sz="1600">
                        <a:solidFill>
                          <a:schemeClr val="lt1"/>
                        </a:solidFill>
                      </a:endParaRPr>
                    </a:p>
                  </a:txBody>
                  <a:tcPr marT="18000" marB="18000" marR="18000" marL="18000" anchor="ctr">
                    <a:solidFill>
                      <a:schemeClr val="accent4"/>
                    </a:solidFill>
                  </a:tcPr>
                </a:tc>
                <a:tc>
                  <a:txBody>
                    <a:bodyPr/>
                    <a:lstStyle/>
                    <a:p>
                      <a:pPr indent="0" lvl="0" marL="0" rtl="0" algn="l">
                        <a:spcBef>
                          <a:spcPts val="0"/>
                        </a:spcBef>
                        <a:spcAft>
                          <a:spcPts val="0"/>
                        </a:spcAft>
                        <a:buNone/>
                      </a:pPr>
                      <a:r>
                        <a:rPr lang="en-GB" sz="1600">
                          <a:solidFill>
                            <a:schemeClr val="lt1"/>
                          </a:solidFill>
                        </a:rPr>
                        <a:t>Service-To-Service</a:t>
                      </a:r>
                      <a:endParaRPr sz="1600">
                        <a:solidFill>
                          <a:schemeClr val="lt1"/>
                        </a:solidFill>
                      </a:endParaRPr>
                    </a:p>
                  </a:txBody>
                  <a:tcPr marT="18000" marB="18000" marR="18000" marL="18000" anchor="ctr">
                    <a:solidFill>
                      <a:schemeClr val="accent4"/>
                    </a:solidFill>
                  </a:tcPr>
                </a:tc>
              </a:tr>
              <a:tr h="689425">
                <a:tc>
                  <a:txBody>
                    <a:bodyPr/>
                    <a:lstStyle/>
                    <a:p>
                      <a:pPr indent="0" lvl="0" marL="0" rtl="0" algn="l">
                        <a:spcBef>
                          <a:spcPts val="0"/>
                        </a:spcBef>
                        <a:spcAft>
                          <a:spcPts val="0"/>
                        </a:spcAft>
                        <a:buNone/>
                      </a:pPr>
                      <a:r>
                        <a:rPr lang="en-GB" sz="1600"/>
                        <a:t>Genel kullanıma açık olup, tarayıcı veya mobil platformlardan erişilen HTTP 1.1 tabanlı servisler için…</a:t>
                      </a:r>
                      <a:endParaRPr sz="1600"/>
                    </a:p>
                  </a:txBody>
                  <a:tcPr marT="18000" marB="18000" marR="18000" marL="18000" anchor="ctr"/>
                </a:tc>
                <a:tc>
                  <a:txBody>
                    <a:bodyPr/>
                    <a:lstStyle/>
                    <a:p>
                      <a:pPr indent="0" lvl="0" marL="0" rtl="0" algn="ctr">
                        <a:spcBef>
                          <a:spcPts val="0"/>
                        </a:spcBef>
                        <a:spcAft>
                          <a:spcPts val="0"/>
                        </a:spcAft>
                        <a:buNone/>
                      </a:pPr>
                      <a:r>
                        <a:rPr lang="en-GB" sz="1600"/>
                        <a:t>Web API</a:t>
                      </a:r>
                      <a:endParaRPr sz="1600"/>
                    </a:p>
                  </a:txBody>
                  <a:tcPr marT="18000" marB="18000" marR="18000" marL="18000" anchor="ctr"/>
                </a:tc>
                <a:tc>
                  <a:txBody>
                    <a:bodyPr/>
                    <a:lstStyle/>
                    <a:p>
                      <a:pPr indent="0" lvl="0" marL="0" rtl="0" algn="l">
                        <a:spcBef>
                          <a:spcPts val="0"/>
                        </a:spcBef>
                        <a:spcAft>
                          <a:spcPts val="0"/>
                        </a:spcAft>
                        <a:buNone/>
                      </a:pPr>
                      <a:r>
                        <a:rPr lang="en-GB" sz="1600"/>
                        <a:t>Public Service</a:t>
                      </a:r>
                      <a:endParaRPr sz="1600"/>
                    </a:p>
                  </a:txBody>
                  <a:tcPr marT="18000" marB="18000" marR="18000" marL="18000" anchor="ctr"/>
                </a:tc>
              </a:tr>
              <a:tr h="981925">
                <a:tc>
                  <a:txBody>
                    <a:bodyPr/>
                    <a:lstStyle/>
                    <a:p>
                      <a:pPr indent="0" lvl="0" marL="0" rtl="0" algn="l">
                        <a:spcBef>
                          <a:spcPts val="0"/>
                        </a:spcBef>
                        <a:spcAft>
                          <a:spcPts val="0"/>
                        </a:spcAft>
                        <a:buNone/>
                      </a:pPr>
                      <a:r>
                        <a:rPr lang="en-GB" sz="1600">
                          <a:solidFill>
                            <a:schemeClr val="lt1"/>
                          </a:solidFill>
                        </a:rPr>
                        <a:t>Farklı kaynaklardan gelen karmaşık veri setlerinin istemci tarafından sorgulanarak kullanılabileceği durumlarda…</a:t>
                      </a:r>
                      <a:endParaRPr sz="1600">
                        <a:solidFill>
                          <a:schemeClr val="lt1"/>
                        </a:solidFill>
                      </a:endParaRPr>
                    </a:p>
                  </a:txBody>
                  <a:tcPr marT="18000" marB="18000" marR="18000" marL="18000" anchor="ctr">
                    <a:solidFill>
                      <a:schemeClr val="accent4"/>
                    </a:solidFill>
                  </a:tcPr>
                </a:tc>
                <a:tc>
                  <a:txBody>
                    <a:bodyPr/>
                    <a:lstStyle/>
                    <a:p>
                      <a:pPr indent="0" lvl="0" marL="0" rtl="0" algn="ctr">
                        <a:spcBef>
                          <a:spcPts val="0"/>
                        </a:spcBef>
                        <a:spcAft>
                          <a:spcPts val="0"/>
                        </a:spcAft>
                        <a:buNone/>
                      </a:pPr>
                      <a:r>
                        <a:rPr lang="en-GB" sz="1600">
                          <a:solidFill>
                            <a:schemeClr val="lt1"/>
                          </a:solidFill>
                        </a:rPr>
                        <a:t>OData </a:t>
                      </a:r>
                      <a:endParaRPr sz="1600">
                        <a:solidFill>
                          <a:schemeClr val="lt1"/>
                        </a:solidFill>
                      </a:endParaRPr>
                    </a:p>
                    <a:p>
                      <a:pPr indent="0" lvl="0" marL="0" rtl="0" algn="ctr">
                        <a:spcBef>
                          <a:spcPts val="0"/>
                        </a:spcBef>
                        <a:spcAft>
                          <a:spcPts val="0"/>
                        </a:spcAft>
                        <a:buNone/>
                      </a:pPr>
                      <a:r>
                        <a:rPr lang="en-GB" sz="1600">
                          <a:solidFill>
                            <a:schemeClr val="lt1"/>
                          </a:solidFill>
                        </a:rPr>
                        <a:t>ya da</a:t>
                      </a:r>
                      <a:endParaRPr sz="1600">
                        <a:solidFill>
                          <a:schemeClr val="lt1"/>
                        </a:solidFill>
                      </a:endParaRPr>
                    </a:p>
                    <a:p>
                      <a:pPr indent="0" lvl="0" marL="0" rtl="0" algn="ctr">
                        <a:spcBef>
                          <a:spcPts val="0"/>
                        </a:spcBef>
                        <a:spcAft>
                          <a:spcPts val="0"/>
                        </a:spcAft>
                        <a:buNone/>
                      </a:pPr>
                      <a:r>
                        <a:rPr lang="en-GB" sz="1600">
                          <a:solidFill>
                            <a:schemeClr val="lt1"/>
                          </a:solidFill>
                        </a:rPr>
                        <a:t>GraphQL</a:t>
                      </a:r>
                      <a:endParaRPr sz="1600">
                        <a:solidFill>
                          <a:schemeClr val="lt1"/>
                        </a:solidFill>
                      </a:endParaRPr>
                    </a:p>
                  </a:txBody>
                  <a:tcPr marT="18000" marB="18000" marR="18000" marL="18000" anchor="ctr">
                    <a:solidFill>
                      <a:schemeClr val="accent4"/>
                    </a:solidFill>
                  </a:tcPr>
                </a:tc>
                <a:tc>
                  <a:txBody>
                    <a:bodyPr/>
                    <a:lstStyle/>
                    <a:p>
                      <a:pPr indent="0" lvl="0" marL="0" rtl="0" algn="l">
                        <a:spcBef>
                          <a:spcPts val="0"/>
                        </a:spcBef>
                        <a:spcAft>
                          <a:spcPts val="0"/>
                        </a:spcAft>
                        <a:buNone/>
                      </a:pPr>
                      <a:r>
                        <a:rPr lang="en-GB" sz="1600">
                          <a:solidFill>
                            <a:schemeClr val="lt1"/>
                          </a:solidFill>
                        </a:rPr>
                        <a:t>Data Service</a:t>
                      </a:r>
                      <a:endParaRPr sz="1600">
                        <a:solidFill>
                          <a:schemeClr val="lt1"/>
                        </a:solidFill>
                      </a:endParaRPr>
                    </a:p>
                  </a:txBody>
                  <a:tcPr marT="18000" marB="18000" marR="18000" marL="18000" anchor="ctr">
                    <a:solidFill>
                      <a:schemeClr val="accent4"/>
                    </a:solidFill>
                  </a:tcPr>
                </a:tc>
              </a:tr>
              <a:tr h="735300">
                <a:tc>
                  <a:txBody>
                    <a:bodyPr/>
                    <a:lstStyle/>
                    <a:p>
                      <a:pPr indent="0" lvl="0" marL="0" rtl="0" algn="l">
                        <a:spcBef>
                          <a:spcPts val="0"/>
                        </a:spcBef>
                        <a:spcAft>
                          <a:spcPts val="0"/>
                        </a:spcAft>
                        <a:buNone/>
                      </a:pPr>
                      <a:r>
                        <a:rPr lang="en-GB" sz="1600"/>
                        <a:t>Uçtan uca gerçek zamanlı iletişimin gerçekleştiği durumlar…</a:t>
                      </a:r>
                      <a:r>
                        <a:rPr i="1" lang="en-GB" sz="1600"/>
                        <a:t>(Bidirectional stream desteği ve polling olmadan mesaj yollanması) </a:t>
                      </a:r>
                      <a:r>
                        <a:rPr lang="en-GB" sz="1600"/>
                        <a:t>Video Konferans uygulamaları.</a:t>
                      </a:r>
                      <a:endParaRPr sz="1600"/>
                    </a:p>
                  </a:txBody>
                  <a:tcPr marT="18000" marB="18000" marR="18000" marL="18000" anchor="ctr"/>
                </a:tc>
                <a:tc>
                  <a:txBody>
                    <a:bodyPr/>
                    <a:lstStyle/>
                    <a:p>
                      <a:pPr indent="0" lvl="0" marL="0" rtl="0" algn="ctr">
                        <a:spcBef>
                          <a:spcPts val="0"/>
                        </a:spcBef>
                        <a:spcAft>
                          <a:spcPts val="0"/>
                        </a:spcAft>
                        <a:buNone/>
                      </a:pPr>
                      <a:r>
                        <a:rPr lang="en-GB" sz="1600"/>
                        <a:t>gRPC</a:t>
                      </a:r>
                      <a:endParaRPr sz="1600"/>
                    </a:p>
                  </a:txBody>
                  <a:tcPr marT="18000" marB="18000" marR="18000" marL="18000" anchor="ctr"/>
                </a:tc>
                <a:tc>
                  <a:txBody>
                    <a:bodyPr/>
                    <a:lstStyle/>
                    <a:p>
                      <a:pPr indent="0" lvl="0" marL="0" rtl="0" algn="l">
                        <a:spcBef>
                          <a:spcPts val="0"/>
                        </a:spcBef>
                        <a:spcAft>
                          <a:spcPts val="0"/>
                        </a:spcAft>
                        <a:buNone/>
                      </a:pPr>
                      <a:r>
                        <a:rPr lang="en-GB" sz="1600"/>
                        <a:t>Point-to-Point </a:t>
                      </a:r>
                      <a:endParaRPr sz="1600"/>
                    </a:p>
                    <a:p>
                      <a:pPr indent="0" lvl="0" marL="0" rtl="0" algn="l">
                        <a:spcBef>
                          <a:spcPts val="0"/>
                        </a:spcBef>
                        <a:spcAft>
                          <a:spcPts val="0"/>
                        </a:spcAft>
                        <a:buNone/>
                      </a:pPr>
                      <a:r>
                        <a:rPr lang="en-GB" sz="1600"/>
                        <a:t>Real Time Comm.</a:t>
                      </a:r>
                      <a:endParaRPr sz="1600"/>
                    </a:p>
                  </a:txBody>
                  <a:tcPr marT="18000" marB="18000" marR="18000" marL="1800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Senaryolar</a:t>
            </a:r>
            <a:endParaRPr/>
          </a:p>
        </p:txBody>
      </p:sp>
      <p:graphicFrame>
        <p:nvGraphicFramePr>
          <p:cNvPr id="118" name="Google Shape;118;p21"/>
          <p:cNvGraphicFramePr/>
          <p:nvPr/>
        </p:nvGraphicFramePr>
        <p:xfrm>
          <a:off x="412950" y="1034950"/>
          <a:ext cx="3000000" cy="3000000"/>
        </p:xfrm>
        <a:graphic>
          <a:graphicData uri="http://schemas.openxmlformats.org/drawingml/2006/table">
            <a:tbl>
              <a:tblPr>
                <a:noFill/>
                <a:tableStyleId>{78687D21-98C3-47B7-ABCF-C89517A687CE}</a:tableStyleId>
              </a:tblPr>
              <a:tblGrid>
                <a:gridCol w="5942900"/>
                <a:gridCol w="888925"/>
                <a:gridCol w="1486275"/>
              </a:tblGrid>
              <a:tr h="965700">
                <a:tc>
                  <a:txBody>
                    <a:bodyPr/>
                    <a:lstStyle/>
                    <a:p>
                      <a:pPr indent="0" lvl="0" marL="0" rtl="0" algn="l">
                        <a:spcBef>
                          <a:spcPts val="0"/>
                        </a:spcBef>
                        <a:spcAft>
                          <a:spcPts val="0"/>
                        </a:spcAft>
                        <a:buNone/>
                      </a:pPr>
                      <a:r>
                        <a:rPr lang="en-GB" sz="1600">
                          <a:solidFill>
                            <a:srgbClr val="FFFFFF"/>
                          </a:solidFill>
                        </a:rPr>
                        <a:t>Birden fazla istemciye merkezi yayın yapıldığı</a:t>
                      </a:r>
                      <a:r>
                        <a:rPr i="1" lang="en-GB" sz="1600">
                          <a:solidFill>
                            <a:srgbClr val="FFFFFF"/>
                          </a:solidFill>
                        </a:rPr>
                        <a:t> </a:t>
                      </a:r>
                      <a:r>
                        <a:rPr lang="en-GB" sz="1600">
                          <a:solidFill>
                            <a:srgbClr val="FFFFFF"/>
                          </a:solidFill>
                        </a:rPr>
                        <a:t>hallerde </a:t>
                      </a:r>
                      <a:r>
                        <a:rPr i="1" lang="en-GB" sz="1600">
                          <a:solidFill>
                            <a:schemeClr val="lt1"/>
                          </a:solidFill>
                        </a:rPr>
                        <a:t>(Broadcasting)</a:t>
                      </a:r>
                      <a:endParaRPr sz="1600">
                        <a:solidFill>
                          <a:srgbClr val="FFFFFF"/>
                        </a:solidFill>
                      </a:endParaRPr>
                    </a:p>
                  </a:txBody>
                  <a:tcPr marT="18000" marB="18000" marR="18000" marL="18000" anchor="ctr">
                    <a:solidFill>
                      <a:schemeClr val="accent4"/>
                    </a:solidFill>
                  </a:tcPr>
                </a:tc>
                <a:tc>
                  <a:txBody>
                    <a:bodyPr/>
                    <a:lstStyle/>
                    <a:p>
                      <a:pPr indent="0" lvl="0" marL="0" rtl="0" algn="ctr">
                        <a:spcBef>
                          <a:spcPts val="0"/>
                        </a:spcBef>
                        <a:spcAft>
                          <a:spcPts val="0"/>
                        </a:spcAft>
                        <a:buNone/>
                      </a:pPr>
                      <a:r>
                        <a:rPr lang="en-GB" sz="1600">
                          <a:solidFill>
                            <a:srgbClr val="FFFFFF"/>
                          </a:solidFill>
                        </a:rPr>
                        <a:t>SignalR</a:t>
                      </a:r>
                      <a:endParaRPr sz="1600">
                        <a:solidFill>
                          <a:srgbClr val="FFFFFF"/>
                        </a:solidFill>
                      </a:endParaRPr>
                    </a:p>
                  </a:txBody>
                  <a:tcPr marT="18000" marB="18000" marR="18000" marL="18000" anchor="ctr">
                    <a:solidFill>
                      <a:schemeClr val="accent4"/>
                    </a:solidFill>
                  </a:tcPr>
                </a:tc>
                <a:tc>
                  <a:txBody>
                    <a:bodyPr/>
                    <a:lstStyle/>
                    <a:p>
                      <a:pPr indent="0" lvl="0" marL="0" rtl="0" algn="l">
                        <a:spcBef>
                          <a:spcPts val="0"/>
                        </a:spcBef>
                        <a:spcAft>
                          <a:spcPts val="0"/>
                        </a:spcAft>
                        <a:buNone/>
                      </a:pPr>
                      <a:r>
                        <a:rPr lang="en-GB" sz="1600">
                          <a:solidFill>
                            <a:srgbClr val="FFFFFF"/>
                          </a:solidFill>
                        </a:rPr>
                        <a:t>Broadcast Real-Time Comm.</a:t>
                      </a:r>
                      <a:endParaRPr sz="1600">
                        <a:solidFill>
                          <a:srgbClr val="FFFFFF"/>
                        </a:solidFill>
                      </a:endParaRPr>
                    </a:p>
                  </a:txBody>
                  <a:tcPr marT="18000" marB="18000" marR="18000" marL="18000" anchor="ctr">
                    <a:solidFill>
                      <a:schemeClr val="accent4"/>
                    </a:solidFill>
                  </a:tcPr>
                </a:tc>
              </a:tr>
              <a:tr h="965700">
                <a:tc>
                  <a:txBody>
                    <a:bodyPr/>
                    <a:lstStyle/>
                    <a:p>
                      <a:pPr indent="0" lvl="0" marL="0" rtl="0" algn="l">
                        <a:spcBef>
                          <a:spcPts val="0"/>
                        </a:spcBef>
                        <a:spcAft>
                          <a:spcPts val="0"/>
                        </a:spcAft>
                        <a:buNone/>
                      </a:pPr>
                      <a:r>
                        <a:rPr lang="en-GB" sz="1600"/>
                        <a:t>Ağ genişliğindeki kısıtlar nedeniyle küçük veri paketlerinin iletişime sokulması gerektiği hallerde… </a:t>
                      </a:r>
                      <a:r>
                        <a:rPr i="1" lang="en-GB" sz="1600"/>
                        <a:t>(Mesajların Protobuf ile serileşmesi ve eş JSON paketlerinden çok daha küçük olması sebebiyle)</a:t>
                      </a:r>
                      <a:endParaRPr i="1" sz="1600"/>
                    </a:p>
                  </a:txBody>
                  <a:tcPr marT="18000" marB="18000" marR="18000" marL="18000" anchor="ctr"/>
                </a:tc>
                <a:tc>
                  <a:txBody>
                    <a:bodyPr/>
                    <a:lstStyle/>
                    <a:p>
                      <a:pPr indent="0" lvl="0" marL="0" rtl="0" algn="ctr">
                        <a:spcBef>
                          <a:spcPts val="0"/>
                        </a:spcBef>
                        <a:spcAft>
                          <a:spcPts val="0"/>
                        </a:spcAft>
                        <a:buNone/>
                      </a:pPr>
                      <a:r>
                        <a:rPr lang="en-GB" sz="1600"/>
                        <a:t>gRPC</a:t>
                      </a:r>
                      <a:endParaRPr sz="1600"/>
                    </a:p>
                  </a:txBody>
                  <a:tcPr marT="18000" marB="18000" marR="18000" marL="18000" anchor="ctr"/>
                </a:tc>
                <a:tc>
                  <a:txBody>
                    <a:bodyPr/>
                    <a:lstStyle/>
                    <a:p>
                      <a:pPr indent="0" lvl="0" marL="0" rtl="0" algn="l">
                        <a:spcBef>
                          <a:spcPts val="0"/>
                        </a:spcBef>
                        <a:spcAft>
                          <a:spcPts val="0"/>
                        </a:spcAft>
                        <a:buNone/>
                      </a:pPr>
                      <a:r>
                        <a:rPr lang="en-GB" sz="1600"/>
                        <a:t>Bandwidth Constraints</a:t>
                      </a:r>
                      <a:endParaRPr sz="1600"/>
                    </a:p>
                  </a:txBody>
                  <a:tcPr marT="18000" marB="18000" marR="18000" marL="18000" anchor="ctr"/>
                </a:tc>
              </a:tr>
              <a:tr h="965700">
                <a:tc>
                  <a:txBody>
                    <a:bodyPr/>
                    <a:lstStyle/>
                    <a:p>
                      <a:pPr indent="0" lvl="0" marL="0" rtl="0" algn="l">
                        <a:spcBef>
                          <a:spcPts val="0"/>
                        </a:spcBef>
                        <a:spcAft>
                          <a:spcPts val="0"/>
                        </a:spcAft>
                        <a:buNone/>
                      </a:pPr>
                      <a:r>
                        <a:rPr lang="en-GB" sz="1600">
                          <a:solidFill>
                            <a:schemeClr val="lt1"/>
                          </a:solidFill>
                        </a:rPr>
                        <a:t>7/24 canlı kalması gerekmeyen servislerin kullanılması gerektiği durumlarda.</a:t>
                      </a:r>
                      <a:endParaRPr sz="1600">
                        <a:solidFill>
                          <a:schemeClr val="lt1"/>
                        </a:solidFill>
                      </a:endParaRPr>
                    </a:p>
                  </a:txBody>
                  <a:tcPr marT="18000" marB="18000" marR="18000" marL="18000" anchor="ctr">
                    <a:solidFill>
                      <a:schemeClr val="accent4"/>
                    </a:solidFill>
                  </a:tcPr>
                </a:tc>
                <a:tc>
                  <a:txBody>
                    <a:bodyPr/>
                    <a:lstStyle/>
                    <a:p>
                      <a:pPr indent="0" lvl="0" marL="0" rtl="0" algn="ctr">
                        <a:spcBef>
                          <a:spcPts val="0"/>
                        </a:spcBef>
                        <a:spcAft>
                          <a:spcPts val="0"/>
                        </a:spcAft>
                        <a:buNone/>
                      </a:pPr>
                      <a:r>
                        <a:rPr lang="en-GB" sz="1600">
                          <a:solidFill>
                            <a:schemeClr val="lt1"/>
                          </a:solidFill>
                        </a:rPr>
                        <a:t>Azure</a:t>
                      </a:r>
                      <a:endParaRPr sz="1600">
                        <a:solidFill>
                          <a:schemeClr val="lt1"/>
                        </a:solidFill>
                      </a:endParaRPr>
                    </a:p>
                    <a:p>
                      <a:pPr indent="0" lvl="0" marL="0" rtl="0" algn="ctr">
                        <a:spcBef>
                          <a:spcPts val="0"/>
                        </a:spcBef>
                        <a:spcAft>
                          <a:spcPts val="0"/>
                        </a:spcAft>
                        <a:buNone/>
                      </a:pPr>
                      <a:r>
                        <a:rPr lang="en-GB" sz="1600">
                          <a:solidFill>
                            <a:schemeClr val="lt1"/>
                          </a:solidFill>
                        </a:rPr>
                        <a:t>AWS</a:t>
                      </a:r>
                      <a:endParaRPr sz="1600">
                        <a:solidFill>
                          <a:schemeClr val="lt1"/>
                        </a:solidFill>
                      </a:endParaRPr>
                    </a:p>
                    <a:p>
                      <a:pPr indent="0" lvl="0" marL="0" rtl="0" algn="ctr">
                        <a:spcBef>
                          <a:spcPts val="0"/>
                        </a:spcBef>
                        <a:spcAft>
                          <a:spcPts val="0"/>
                        </a:spcAft>
                        <a:buNone/>
                      </a:pPr>
                      <a:r>
                        <a:rPr lang="en-GB" sz="1600">
                          <a:solidFill>
                            <a:schemeClr val="lt1"/>
                          </a:solidFill>
                        </a:rPr>
                        <a:t>GCP</a:t>
                      </a:r>
                      <a:endParaRPr sz="1600">
                        <a:solidFill>
                          <a:schemeClr val="lt1"/>
                        </a:solidFill>
                      </a:endParaRPr>
                    </a:p>
                  </a:txBody>
                  <a:tcPr marT="18000" marB="18000" marR="18000" marL="18000" anchor="ctr">
                    <a:solidFill>
                      <a:schemeClr val="accent4"/>
                    </a:solidFill>
                  </a:tcPr>
                </a:tc>
                <a:tc>
                  <a:txBody>
                    <a:bodyPr/>
                    <a:lstStyle/>
                    <a:p>
                      <a:pPr indent="0" lvl="0" marL="0" rtl="0" algn="l">
                        <a:spcBef>
                          <a:spcPts val="0"/>
                        </a:spcBef>
                        <a:spcAft>
                          <a:spcPts val="0"/>
                        </a:spcAft>
                        <a:buNone/>
                      </a:pPr>
                      <a:r>
                        <a:rPr lang="en-GB" sz="1600">
                          <a:solidFill>
                            <a:schemeClr val="lt1"/>
                          </a:solidFill>
                        </a:rPr>
                        <a:t>Nanoservices</a:t>
                      </a:r>
                      <a:endParaRPr sz="1600">
                        <a:solidFill>
                          <a:schemeClr val="lt1"/>
                        </a:solidFill>
                      </a:endParaRPr>
                    </a:p>
                  </a:txBody>
                  <a:tcPr marT="18000" marB="18000" marR="18000" marL="18000" anchor="ctr">
                    <a:solidFill>
                      <a:schemeClr val="accent4"/>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Klasik Rest Senaryosu</a:t>
            </a:r>
            <a:endParaRPr/>
          </a:p>
        </p:txBody>
      </p:sp>
      <p:sp>
        <p:nvSpPr>
          <p:cNvPr id="124" name="Google Shape;124;p22"/>
          <p:cNvSpPr/>
          <p:nvPr/>
        </p:nvSpPr>
        <p:spPr>
          <a:xfrm>
            <a:off x="1274675" y="1730725"/>
            <a:ext cx="2225100" cy="1086000"/>
          </a:xfrm>
          <a:prstGeom prst="roundRect">
            <a:avLst>
              <a:gd fmla="val 5172" name="adj"/>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.Net </a:t>
            </a:r>
            <a:endParaRPr sz="1200">
              <a:solidFill>
                <a:schemeClr val="lt1"/>
              </a:solidFill>
            </a:endParaRPr>
          </a:p>
          <a:p>
            <a:pPr indent="0" lvl="0" marL="0" rtl="0" algn="ctr">
              <a:spcBef>
                <a:spcPts val="0"/>
              </a:spcBef>
              <a:spcAft>
                <a:spcPts val="0"/>
              </a:spcAft>
              <a:buNone/>
            </a:pPr>
            <a:r>
              <a:rPr lang="en-GB" sz="1200">
                <a:solidFill>
                  <a:schemeClr val="lt1"/>
                </a:solidFill>
              </a:rPr>
              <a:t>Web API</a:t>
            </a:r>
            <a:endParaRPr sz="1200">
              <a:solidFill>
                <a:schemeClr val="lt1"/>
              </a:solidFill>
            </a:endParaRPr>
          </a:p>
        </p:txBody>
      </p:sp>
      <p:sp>
        <p:nvSpPr>
          <p:cNvPr id="125" name="Google Shape;125;p22"/>
          <p:cNvSpPr/>
          <p:nvPr/>
        </p:nvSpPr>
        <p:spPr>
          <a:xfrm>
            <a:off x="3812200" y="2170075"/>
            <a:ext cx="207300" cy="20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22"/>
          <p:cNvCxnSpPr>
            <a:stCxn id="125" idx="2"/>
            <a:endCxn id="124" idx="3"/>
          </p:cNvCxnSpPr>
          <p:nvPr/>
        </p:nvCxnSpPr>
        <p:spPr>
          <a:xfrm rot="10800000">
            <a:off x="3499900" y="2273725"/>
            <a:ext cx="312300" cy="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22"/>
          <p:cNvCxnSpPr>
            <a:endCxn id="128" idx="0"/>
          </p:cNvCxnSpPr>
          <p:nvPr/>
        </p:nvCxnSpPr>
        <p:spPr>
          <a:xfrm>
            <a:off x="4588600" y="1445200"/>
            <a:ext cx="13800" cy="2958600"/>
          </a:xfrm>
          <a:prstGeom prst="straightConnector1">
            <a:avLst/>
          </a:prstGeom>
          <a:noFill/>
          <a:ln cap="flat" cmpd="sng" w="19050">
            <a:solidFill>
              <a:schemeClr val="accent1"/>
            </a:solidFill>
            <a:prstDash val="dash"/>
            <a:round/>
            <a:headEnd len="med" w="med" type="none"/>
            <a:tailEnd len="med" w="med" type="none"/>
          </a:ln>
        </p:spPr>
      </p:cxnSp>
      <p:sp>
        <p:nvSpPr>
          <p:cNvPr id="128" name="Google Shape;128;p22"/>
          <p:cNvSpPr txBox="1"/>
          <p:nvPr/>
        </p:nvSpPr>
        <p:spPr>
          <a:xfrm>
            <a:off x="4054450" y="4403800"/>
            <a:ext cx="1095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300">
                <a:latin typeface="Source Code Pro"/>
                <a:ea typeface="Source Code Pro"/>
                <a:cs typeface="Source Code Pro"/>
                <a:sym typeface="Source Code Pro"/>
              </a:rPr>
              <a:t>Network</a:t>
            </a:r>
            <a:endParaRPr b="1" sz="1300">
              <a:latin typeface="Source Code Pro"/>
              <a:ea typeface="Source Code Pro"/>
              <a:cs typeface="Source Code Pro"/>
              <a:sym typeface="Source Code Pro"/>
            </a:endParaRPr>
          </a:p>
        </p:txBody>
      </p:sp>
      <p:sp>
        <p:nvSpPr>
          <p:cNvPr id="129" name="Google Shape;129;p22"/>
          <p:cNvSpPr/>
          <p:nvPr/>
        </p:nvSpPr>
        <p:spPr>
          <a:xfrm>
            <a:off x="3812200" y="2422650"/>
            <a:ext cx="207300" cy="20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22"/>
          <p:cNvCxnSpPr>
            <a:stCxn id="129" idx="2"/>
          </p:cNvCxnSpPr>
          <p:nvPr/>
        </p:nvCxnSpPr>
        <p:spPr>
          <a:xfrm rot="10800000">
            <a:off x="3511000" y="2526300"/>
            <a:ext cx="301200" cy="0"/>
          </a:xfrm>
          <a:prstGeom prst="straightConnector1">
            <a:avLst/>
          </a:prstGeom>
          <a:noFill/>
          <a:ln cap="flat" cmpd="sng" w="9525">
            <a:solidFill>
              <a:schemeClr val="dk2"/>
            </a:solidFill>
            <a:prstDash val="solid"/>
            <a:round/>
            <a:headEnd len="med" w="med" type="none"/>
            <a:tailEnd len="med" w="med" type="none"/>
          </a:ln>
        </p:spPr>
      </p:cxnSp>
      <p:sp>
        <p:nvSpPr>
          <p:cNvPr id="131" name="Google Shape;131;p22"/>
          <p:cNvSpPr/>
          <p:nvPr/>
        </p:nvSpPr>
        <p:spPr>
          <a:xfrm>
            <a:off x="3812200" y="1875600"/>
            <a:ext cx="207300" cy="20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22"/>
          <p:cNvCxnSpPr>
            <a:stCxn id="131" idx="2"/>
          </p:cNvCxnSpPr>
          <p:nvPr/>
        </p:nvCxnSpPr>
        <p:spPr>
          <a:xfrm rot="10800000">
            <a:off x="3511000" y="1979250"/>
            <a:ext cx="301200" cy="0"/>
          </a:xfrm>
          <a:prstGeom prst="straightConnector1">
            <a:avLst/>
          </a:prstGeom>
          <a:noFill/>
          <a:ln cap="flat" cmpd="sng" w="9525">
            <a:solidFill>
              <a:schemeClr val="dk2"/>
            </a:solidFill>
            <a:prstDash val="solid"/>
            <a:round/>
            <a:headEnd len="med" w="med" type="none"/>
            <a:tailEnd len="med" w="med" type="none"/>
          </a:ln>
        </p:spPr>
      </p:cxnSp>
      <p:sp>
        <p:nvSpPr>
          <p:cNvPr id="133" name="Google Shape;133;p22"/>
          <p:cNvSpPr/>
          <p:nvPr/>
        </p:nvSpPr>
        <p:spPr>
          <a:xfrm>
            <a:off x="5439825" y="1273675"/>
            <a:ext cx="2520300" cy="2000100"/>
          </a:xfrm>
          <a:prstGeom prst="roundRect">
            <a:avLst>
              <a:gd fmla="val 5172" name="adj"/>
            </a:avLst>
          </a:prstGeom>
          <a:solidFill>
            <a:schemeClr val="accent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Frontend</a:t>
            </a:r>
            <a:endParaRPr sz="1200">
              <a:solidFill>
                <a:schemeClr val="lt1"/>
              </a:solidFill>
            </a:endParaRPr>
          </a:p>
          <a:p>
            <a:pPr indent="0" lvl="0" marL="0" rtl="0" algn="ctr">
              <a:spcBef>
                <a:spcPts val="0"/>
              </a:spcBef>
              <a:spcAft>
                <a:spcPts val="0"/>
              </a:spcAft>
              <a:buNone/>
            </a:pPr>
            <a:r>
              <a:rPr lang="en-GB" sz="1200">
                <a:solidFill>
                  <a:schemeClr val="lt1"/>
                </a:solidFill>
              </a:rPr>
              <a:t>Asp.Net MVC / Vue / React …</a:t>
            </a:r>
            <a:endParaRPr sz="1200">
              <a:solidFill>
                <a:schemeClr val="lt1"/>
              </a:solidFill>
            </a:endParaRPr>
          </a:p>
        </p:txBody>
      </p:sp>
      <p:sp>
        <p:nvSpPr>
          <p:cNvPr id="134" name="Google Shape;134;p22"/>
          <p:cNvSpPr/>
          <p:nvPr/>
        </p:nvSpPr>
        <p:spPr>
          <a:xfrm>
            <a:off x="6420063" y="2299625"/>
            <a:ext cx="712200" cy="3714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model</a:t>
            </a:r>
            <a:endParaRPr sz="1200">
              <a:solidFill>
                <a:schemeClr val="lt1"/>
              </a:solidFill>
            </a:endParaRPr>
          </a:p>
        </p:txBody>
      </p:sp>
      <p:sp>
        <p:nvSpPr>
          <p:cNvPr id="135" name="Google Shape;135;p22"/>
          <p:cNvSpPr/>
          <p:nvPr/>
        </p:nvSpPr>
        <p:spPr>
          <a:xfrm>
            <a:off x="6420063" y="1833900"/>
            <a:ext cx="712200" cy="3714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model</a:t>
            </a:r>
            <a:endParaRPr sz="1200">
              <a:solidFill>
                <a:schemeClr val="lt1"/>
              </a:solidFill>
            </a:endParaRPr>
          </a:p>
        </p:txBody>
      </p:sp>
      <p:sp>
        <p:nvSpPr>
          <p:cNvPr id="136" name="Google Shape;136;p22"/>
          <p:cNvSpPr/>
          <p:nvPr/>
        </p:nvSpPr>
        <p:spPr>
          <a:xfrm>
            <a:off x="6420063" y="2765350"/>
            <a:ext cx="712200" cy="3714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model</a:t>
            </a:r>
            <a:endParaRPr sz="1200">
              <a:solidFill>
                <a:schemeClr val="lt1"/>
              </a:solidFill>
            </a:endParaRPr>
          </a:p>
        </p:txBody>
      </p:sp>
      <p:cxnSp>
        <p:nvCxnSpPr>
          <p:cNvPr id="137" name="Google Shape;137;p22"/>
          <p:cNvCxnSpPr>
            <a:stCxn id="138" idx="1"/>
            <a:endCxn id="125" idx="6"/>
          </p:cNvCxnSpPr>
          <p:nvPr/>
        </p:nvCxnSpPr>
        <p:spPr>
          <a:xfrm rot="10800000">
            <a:off x="4019588" y="2273825"/>
            <a:ext cx="1598700" cy="211500"/>
          </a:xfrm>
          <a:prstGeom prst="curvedConnector3">
            <a:avLst>
              <a:gd fmla="val 50003" name="adj1"/>
            </a:avLst>
          </a:prstGeom>
          <a:noFill/>
          <a:ln cap="flat" cmpd="sng" w="9525">
            <a:solidFill>
              <a:schemeClr val="dk2"/>
            </a:solidFill>
            <a:prstDash val="solid"/>
            <a:round/>
            <a:headEnd len="med" w="med" type="stealth"/>
            <a:tailEnd len="med" w="med" type="stealth"/>
          </a:ln>
        </p:spPr>
      </p:cxnSp>
      <p:sp>
        <p:nvSpPr>
          <p:cNvPr id="138" name="Google Shape;138;p22"/>
          <p:cNvSpPr/>
          <p:nvPr/>
        </p:nvSpPr>
        <p:spPr>
          <a:xfrm>
            <a:off x="5618288" y="2299625"/>
            <a:ext cx="712200" cy="371400"/>
          </a:xfrm>
          <a:prstGeom prst="roundRect">
            <a:avLst>
              <a:gd fmla="val 5172"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view</a:t>
            </a:r>
            <a:endParaRPr sz="1200"/>
          </a:p>
        </p:txBody>
      </p:sp>
      <p:sp>
        <p:nvSpPr>
          <p:cNvPr id="139" name="Google Shape;139;p22"/>
          <p:cNvSpPr/>
          <p:nvPr/>
        </p:nvSpPr>
        <p:spPr>
          <a:xfrm>
            <a:off x="5618288" y="1833900"/>
            <a:ext cx="712200" cy="371400"/>
          </a:xfrm>
          <a:prstGeom prst="roundRect">
            <a:avLst>
              <a:gd fmla="val 5172"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view</a:t>
            </a:r>
            <a:endParaRPr sz="1200"/>
          </a:p>
        </p:txBody>
      </p:sp>
      <p:sp>
        <p:nvSpPr>
          <p:cNvPr id="140" name="Google Shape;140;p22"/>
          <p:cNvSpPr/>
          <p:nvPr/>
        </p:nvSpPr>
        <p:spPr>
          <a:xfrm>
            <a:off x="5618288" y="2765350"/>
            <a:ext cx="712200" cy="371400"/>
          </a:xfrm>
          <a:prstGeom prst="roundRect">
            <a:avLst>
              <a:gd fmla="val 5172"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view</a:t>
            </a:r>
            <a:endParaRPr sz="1200"/>
          </a:p>
        </p:txBody>
      </p:sp>
      <p:cxnSp>
        <p:nvCxnSpPr>
          <p:cNvPr id="141" name="Google Shape;141;p22"/>
          <p:cNvCxnSpPr>
            <a:stCxn id="139" idx="1"/>
            <a:endCxn id="131" idx="6"/>
          </p:cNvCxnSpPr>
          <p:nvPr/>
        </p:nvCxnSpPr>
        <p:spPr>
          <a:xfrm rot="10800000">
            <a:off x="4019588" y="1979400"/>
            <a:ext cx="1598700" cy="40200"/>
          </a:xfrm>
          <a:prstGeom prst="curvedConnector3">
            <a:avLst>
              <a:gd fmla="val 50003" name="adj1"/>
            </a:avLst>
          </a:prstGeom>
          <a:noFill/>
          <a:ln cap="flat" cmpd="sng" w="9525">
            <a:solidFill>
              <a:schemeClr val="dk2"/>
            </a:solidFill>
            <a:prstDash val="solid"/>
            <a:round/>
            <a:headEnd len="med" w="med" type="stealth"/>
            <a:tailEnd len="med" w="med" type="stealth"/>
          </a:ln>
        </p:spPr>
      </p:cxnSp>
      <p:cxnSp>
        <p:nvCxnSpPr>
          <p:cNvPr id="142" name="Google Shape;142;p22"/>
          <p:cNvCxnSpPr>
            <a:stCxn id="140" idx="1"/>
            <a:endCxn id="129" idx="6"/>
          </p:cNvCxnSpPr>
          <p:nvPr/>
        </p:nvCxnSpPr>
        <p:spPr>
          <a:xfrm rot="10800000">
            <a:off x="4019588" y="2526250"/>
            <a:ext cx="1598700" cy="424800"/>
          </a:xfrm>
          <a:prstGeom prst="curvedConnector3">
            <a:avLst>
              <a:gd fmla="val 50003" name="adj1"/>
            </a:avLst>
          </a:prstGeom>
          <a:noFill/>
          <a:ln cap="flat" cmpd="sng" w="9525">
            <a:solidFill>
              <a:schemeClr val="dk2"/>
            </a:solidFill>
            <a:prstDash val="solid"/>
            <a:round/>
            <a:headEnd len="med" w="med" type="stealth"/>
            <a:tailEnd len="med" w="med" type="stealth"/>
          </a:ln>
        </p:spPr>
      </p:cxnSp>
      <p:sp>
        <p:nvSpPr>
          <p:cNvPr id="143" name="Google Shape;143;p22"/>
          <p:cNvSpPr txBox="1"/>
          <p:nvPr/>
        </p:nvSpPr>
        <p:spPr>
          <a:xfrm>
            <a:off x="3530790" y="798700"/>
            <a:ext cx="2127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Source Code Pro"/>
                <a:ea typeface="Source Code Pro"/>
                <a:cs typeface="Source Code Pro"/>
                <a:sym typeface="Source Code Pro"/>
              </a:rPr>
              <a:t>HTTP</a:t>
            </a:r>
            <a:endParaRPr sz="1000">
              <a:latin typeface="Source Code Pro"/>
              <a:ea typeface="Source Code Pro"/>
              <a:cs typeface="Source Code Pro"/>
              <a:sym typeface="Source Code Pro"/>
            </a:endParaRPr>
          </a:p>
          <a:p>
            <a:pPr indent="0" lvl="0" marL="0" rtl="0" algn="ctr">
              <a:spcBef>
                <a:spcPts val="0"/>
              </a:spcBef>
              <a:spcAft>
                <a:spcPts val="0"/>
              </a:spcAft>
              <a:buNone/>
            </a:pPr>
            <a:r>
              <a:rPr lang="en-GB" sz="1000">
                <a:latin typeface="Source Code Pro"/>
                <a:ea typeface="Source Code Pro"/>
                <a:cs typeface="Source Code Pro"/>
                <a:sym typeface="Source Code Pro"/>
              </a:rPr>
              <a:t>Post,Put,Patch,Delete,Get…</a:t>
            </a:r>
            <a:endParaRPr sz="1000">
              <a:latin typeface="Source Code Pro"/>
              <a:ea typeface="Source Code Pro"/>
              <a:cs typeface="Source Code Pro"/>
              <a:sym typeface="Source Code Pro"/>
            </a:endParaRPr>
          </a:p>
        </p:txBody>
      </p:sp>
      <p:sp>
        <p:nvSpPr>
          <p:cNvPr id="144" name="Google Shape;144;p22"/>
          <p:cNvSpPr/>
          <p:nvPr/>
        </p:nvSpPr>
        <p:spPr>
          <a:xfrm>
            <a:off x="1274675" y="4194350"/>
            <a:ext cx="2197800" cy="733500"/>
          </a:xfrm>
          <a:prstGeom prst="roundRect">
            <a:avLst>
              <a:gd fmla="val 5172" name="adj"/>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GB" sz="1000"/>
              <a:t>Docker Container</a:t>
            </a:r>
            <a:endParaRPr sz="1000"/>
          </a:p>
        </p:txBody>
      </p:sp>
      <p:sp>
        <p:nvSpPr>
          <p:cNvPr id="145" name="Google Shape;145;p22"/>
          <p:cNvSpPr/>
          <p:nvPr/>
        </p:nvSpPr>
        <p:spPr>
          <a:xfrm>
            <a:off x="1743515" y="4236325"/>
            <a:ext cx="1334700" cy="404100"/>
          </a:xfrm>
          <a:prstGeom prst="can">
            <a:avLst>
              <a:gd fmla="val 25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Database</a:t>
            </a:r>
            <a:endParaRPr sz="1200">
              <a:solidFill>
                <a:schemeClr val="lt1"/>
              </a:solidFill>
            </a:endParaRPr>
          </a:p>
        </p:txBody>
      </p:sp>
      <p:sp>
        <p:nvSpPr>
          <p:cNvPr id="146" name="Google Shape;146;p22"/>
          <p:cNvSpPr/>
          <p:nvPr/>
        </p:nvSpPr>
        <p:spPr>
          <a:xfrm>
            <a:off x="1274675" y="3373550"/>
            <a:ext cx="2225100" cy="733500"/>
          </a:xfrm>
          <a:prstGeom prst="roundRect">
            <a:avLst>
              <a:gd fmla="val 5172" name="adj"/>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Data Lib</a:t>
            </a:r>
            <a:endParaRPr sz="1200"/>
          </a:p>
        </p:txBody>
      </p:sp>
      <p:sp>
        <p:nvSpPr>
          <p:cNvPr id="147" name="Google Shape;147;p22"/>
          <p:cNvSpPr/>
          <p:nvPr/>
        </p:nvSpPr>
        <p:spPr>
          <a:xfrm>
            <a:off x="1376550" y="3730475"/>
            <a:ext cx="993000" cy="2568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Entity</a:t>
            </a:r>
            <a:endParaRPr sz="1200">
              <a:solidFill>
                <a:schemeClr val="lt1"/>
              </a:solidFill>
            </a:endParaRPr>
          </a:p>
        </p:txBody>
      </p:sp>
      <p:sp>
        <p:nvSpPr>
          <p:cNvPr id="148" name="Google Shape;148;p22"/>
          <p:cNvSpPr/>
          <p:nvPr/>
        </p:nvSpPr>
        <p:spPr>
          <a:xfrm>
            <a:off x="2451800" y="3730469"/>
            <a:ext cx="993000" cy="2568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DbContext</a:t>
            </a:r>
            <a:endParaRPr sz="1200">
              <a:solidFill>
                <a:schemeClr val="lt1"/>
              </a:solidFill>
            </a:endParaRPr>
          </a:p>
        </p:txBody>
      </p:sp>
      <p:sp>
        <p:nvSpPr>
          <p:cNvPr id="149" name="Google Shape;149;p22"/>
          <p:cNvSpPr/>
          <p:nvPr/>
        </p:nvSpPr>
        <p:spPr>
          <a:xfrm>
            <a:off x="1422113" y="2340600"/>
            <a:ext cx="712200" cy="371400"/>
          </a:xfrm>
          <a:prstGeom prst="roundRect">
            <a:avLst>
              <a:gd fmla="val 5172"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model</a:t>
            </a:r>
            <a:endParaRPr sz="1200"/>
          </a:p>
        </p:txBody>
      </p:sp>
      <p:sp>
        <p:nvSpPr>
          <p:cNvPr id="150" name="Google Shape;150;p22"/>
          <p:cNvSpPr/>
          <p:nvPr/>
        </p:nvSpPr>
        <p:spPr>
          <a:xfrm>
            <a:off x="2326167" y="2340600"/>
            <a:ext cx="993000" cy="371400"/>
          </a:xfrm>
          <a:prstGeom prst="roundRect">
            <a:avLst>
              <a:gd fmla="val 5172"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controller</a:t>
            </a:r>
            <a:endParaRPr sz="1200"/>
          </a:p>
        </p:txBody>
      </p:sp>
      <p:sp>
        <p:nvSpPr>
          <p:cNvPr id="151" name="Google Shape;151;p22"/>
          <p:cNvSpPr txBox="1"/>
          <p:nvPr/>
        </p:nvSpPr>
        <p:spPr>
          <a:xfrm>
            <a:off x="5928525" y="3328625"/>
            <a:ext cx="1726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Source Code Pro"/>
                <a:ea typeface="Source Code Pro"/>
                <a:cs typeface="Source Code Pro"/>
                <a:sym typeface="Source Code Pro"/>
              </a:rPr>
              <a:t>HttpClient, Axios, Fetch API vs</a:t>
            </a:r>
            <a:endParaRPr sz="1000">
              <a:latin typeface="Source Code Pro"/>
              <a:ea typeface="Source Code Pro"/>
              <a:cs typeface="Source Code Pro"/>
              <a:sym typeface="Source Code Pro"/>
            </a:endParaRPr>
          </a:p>
        </p:txBody>
      </p:sp>
      <p:sp>
        <p:nvSpPr>
          <p:cNvPr id="152" name="Google Shape;152;p22"/>
          <p:cNvSpPr/>
          <p:nvPr/>
        </p:nvSpPr>
        <p:spPr>
          <a:xfrm>
            <a:off x="1274675" y="2848850"/>
            <a:ext cx="2225100" cy="492600"/>
          </a:xfrm>
          <a:prstGeom prst="roundRect">
            <a:avLst>
              <a:gd fmla="val 5172"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Services</a:t>
            </a:r>
            <a:endParaRPr sz="1200">
              <a:solidFill>
                <a:schemeClr val="lt1"/>
              </a:solidFill>
            </a:endParaRPr>
          </a:p>
        </p:txBody>
      </p:sp>
      <p:sp>
        <p:nvSpPr>
          <p:cNvPr id="153" name="Google Shape;153;p22"/>
          <p:cNvSpPr/>
          <p:nvPr/>
        </p:nvSpPr>
        <p:spPr>
          <a:xfrm>
            <a:off x="122050" y="2848850"/>
            <a:ext cx="1095900" cy="492600"/>
          </a:xfrm>
          <a:prstGeom prst="roundRect">
            <a:avLst>
              <a:gd fmla="val 5172"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Contracts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p:nvPr/>
        </p:nvSpPr>
        <p:spPr>
          <a:xfrm>
            <a:off x="3081125" y="1404025"/>
            <a:ext cx="3034200" cy="2244600"/>
          </a:xfrm>
          <a:prstGeom prst="rect">
            <a:avLst/>
          </a:prstGeom>
          <a:solidFill>
            <a:srgbClr val="EA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rot="5400000">
            <a:off x="3273800" y="801325"/>
            <a:ext cx="1602600" cy="3972300"/>
          </a:xfrm>
          <a:prstGeom prst="corner">
            <a:avLst>
              <a:gd fmla="val 154823" name="adj1"/>
              <a:gd fmla="val 55002"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6078750" y="3724875"/>
            <a:ext cx="1352400" cy="733500"/>
          </a:xfrm>
          <a:prstGeom prst="roundRect">
            <a:avLst>
              <a:gd fmla="val 5172" name="adj"/>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GB" sz="1000"/>
              <a:t>Docker Container</a:t>
            </a:r>
            <a:endParaRPr sz="1000"/>
          </a:p>
        </p:txBody>
      </p:sp>
      <p:sp>
        <p:nvSpPr>
          <p:cNvPr id="161" name="Google Shape;161;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gRPC ve Blazor WebAssembly</a:t>
            </a:r>
            <a:endParaRPr/>
          </a:p>
        </p:txBody>
      </p:sp>
      <p:sp>
        <p:nvSpPr>
          <p:cNvPr id="162" name="Google Shape;162;p23"/>
          <p:cNvSpPr/>
          <p:nvPr/>
        </p:nvSpPr>
        <p:spPr>
          <a:xfrm>
            <a:off x="6357750" y="3766850"/>
            <a:ext cx="794400" cy="404100"/>
          </a:xfrm>
          <a:prstGeom prst="can">
            <a:avLst>
              <a:gd fmla="val 25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SQL</a:t>
            </a:r>
            <a:endParaRPr sz="1200">
              <a:solidFill>
                <a:schemeClr val="lt1"/>
              </a:solidFill>
            </a:endParaRPr>
          </a:p>
        </p:txBody>
      </p:sp>
      <p:sp>
        <p:nvSpPr>
          <p:cNvPr id="163" name="Google Shape;163;p23"/>
          <p:cNvSpPr/>
          <p:nvPr/>
        </p:nvSpPr>
        <p:spPr>
          <a:xfrm>
            <a:off x="3161100" y="2037525"/>
            <a:ext cx="2821800" cy="798000"/>
          </a:xfrm>
          <a:prstGeom prst="roundRect">
            <a:avLst>
              <a:gd fmla="val 5172" name="adj"/>
            </a:avLst>
          </a:prstGeom>
          <a:solidFill>
            <a:schemeClr val="accent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Contract Lib</a:t>
            </a:r>
            <a:endParaRPr sz="1200">
              <a:solidFill>
                <a:schemeClr val="lt1"/>
              </a:solidFill>
            </a:endParaRPr>
          </a:p>
        </p:txBody>
      </p:sp>
      <p:sp>
        <p:nvSpPr>
          <p:cNvPr id="164" name="Google Shape;164;p23"/>
          <p:cNvSpPr/>
          <p:nvPr/>
        </p:nvSpPr>
        <p:spPr>
          <a:xfrm>
            <a:off x="3304925" y="2403975"/>
            <a:ext cx="712200" cy="2568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proto</a:t>
            </a:r>
            <a:endParaRPr sz="1200">
              <a:solidFill>
                <a:schemeClr val="lt1"/>
              </a:solidFill>
            </a:endParaRPr>
          </a:p>
        </p:txBody>
      </p:sp>
      <p:sp>
        <p:nvSpPr>
          <p:cNvPr id="165" name="Google Shape;165;p23"/>
          <p:cNvSpPr/>
          <p:nvPr/>
        </p:nvSpPr>
        <p:spPr>
          <a:xfrm>
            <a:off x="4212850" y="2403975"/>
            <a:ext cx="712200" cy="2568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proto</a:t>
            </a:r>
            <a:endParaRPr sz="1200">
              <a:solidFill>
                <a:schemeClr val="lt1"/>
              </a:solidFill>
            </a:endParaRPr>
          </a:p>
        </p:txBody>
      </p:sp>
      <p:sp>
        <p:nvSpPr>
          <p:cNvPr id="166" name="Google Shape;166;p23"/>
          <p:cNvSpPr/>
          <p:nvPr/>
        </p:nvSpPr>
        <p:spPr>
          <a:xfrm>
            <a:off x="5120775" y="2403975"/>
            <a:ext cx="712200" cy="2568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proto</a:t>
            </a:r>
            <a:endParaRPr sz="1200">
              <a:solidFill>
                <a:schemeClr val="lt1"/>
              </a:solidFill>
            </a:endParaRPr>
          </a:p>
        </p:txBody>
      </p:sp>
      <p:sp>
        <p:nvSpPr>
          <p:cNvPr id="167" name="Google Shape;167;p23"/>
          <p:cNvSpPr/>
          <p:nvPr/>
        </p:nvSpPr>
        <p:spPr>
          <a:xfrm>
            <a:off x="4627450" y="2927847"/>
            <a:ext cx="1352400" cy="607800"/>
          </a:xfrm>
          <a:prstGeom prst="roundRect">
            <a:avLst>
              <a:gd fmla="val 5172" name="adj"/>
            </a:avLst>
          </a:prstGeom>
          <a:solidFill>
            <a:schemeClr val="accent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Service Lib</a:t>
            </a:r>
            <a:endParaRPr sz="1200">
              <a:solidFill>
                <a:schemeClr val="lt1"/>
              </a:solidFill>
            </a:endParaRPr>
          </a:p>
        </p:txBody>
      </p:sp>
      <p:sp>
        <p:nvSpPr>
          <p:cNvPr id="168" name="Google Shape;168;p23"/>
          <p:cNvSpPr/>
          <p:nvPr/>
        </p:nvSpPr>
        <p:spPr>
          <a:xfrm>
            <a:off x="3158050" y="2927847"/>
            <a:ext cx="1352400" cy="628500"/>
          </a:xfrm>
          <a:prstGeom prst="roundRect">
            <a:avLst>
              <a:gd fmla="val 5172" name="adj"/>
            </a:avLst>
          </a:prstGeom>
          <a:solidFill>
            <a:schemeClr val="accent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Shared Lib</a:t>
            </a:r>
            <a:endParaRPr sz="1200">
              <a:solidFill>
                <a:schemeClr val="lt1"/>
              </a:solidFill>
            </a:endParaRPr>
          </a:p>
        </p:txBody>
      </p:sp>
      <p:sp>
        <p:nvSpPr>
          <p:cNvPr id="169" name="Google Shape;169;p23"/>
          <p:cNvSpPr/>
          <p:nvPr/>
        </p:nvSpPr>
        <p:spPr>
          <a:xfrm>
            <a:off x="3158050" y="3724875"/>
            <a:ext cx="2821800" cy="733500"/>
          </a:xfrm>
          <a:prstGeom prst="roundRect">
            <a:avLst>
              <a:gd fmla="val 5172"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Data Lib</a:t>
            </a:r>
            <a:endParaRPr sz="1200"/>
          </a:p>
        </p:txBody>
      </p:sp>
      <p:sp>
        <p:nvSpPr>
          <p:cNvPr id="170" name="Google Shape;170;p23"/>
          <p:cNvSpPr/>
          <p:nvPr/>
        </p:nvSpPr>
        <p:spPr>
          <a:xfrm>
            <a:off x="3333050" y="4052025"/>
            <a:ext cx="712200" cy="2568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Entity</a:t>
            </a:r>
            <a:endParaRPr sz="1200">
              <a:solidFill>
                <a:schemeClr val="lt1"/>
              </a:solidFill>
            </a:endParaRPr>
          </a:p>
        </p:txBody>
      </p:sp>
      <p:sp>
        <p:nvSpPr>
          <p:cNvPr id="171" name="Google Shape;171;p23"/>
          <p:cNvSpPr/>
          <p:nvPr/>
        </p:nvSpPr>
        <p:spPr>
          <a:xfrm>
            <a:off x="4212850" y="4052025"/>
            <a:ext cx="1617000" cy="2568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DbContext</a:t>
            </a:r>
            <a:endParaRPr sz="1200">
              <a:solidFill>
                <a:schemeClr val="lt1"/>
              </a:solidFill>
            </a:endParaRPr>
          </a:p>
        </p:txBody>
      </p:sp>
      <p:sp>
        <p:nvSpPr>
          <p:cNvPr id="172" name="Google Shape;172;p23"/>
          <p:cNvSpPr/>
          <p:nvPr/>
        </p:nvSpPr>
        <p:spPr>
          <a:xfrm>
            <a:off x="3158050" y="1481970"/>
            <a:ext cx="2821800" cy="444300"/>
          </a:xfrm>
          <a:prstGeom prst="roundRect">
            <a:avLst>
              <a:gd fmla="val 5172" name="adj"/>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gRPC Service</a:t>
            </a:r>
            <a:endParaRPr sz="1200">
              <a:solidFill>
                <a:schemeClr val="lt1"/>
              </a:solidFill>
            </a:endParaRPr>
          </a:p>
        </p:txBody>
      </p:sp>
      <p:sp>
        <p:nvSpPr>
          <p:cNvPr id="173" name="Google Shape;173;p23"/>
          <p:cNvSpPr/>
          <p:nvPr/>
        </p:nvSpPr>
        <p:spPr>
          <a:xfrm>
            <a:off x="2150550" y="2037525"/>
            <a:ext cx="890700" cy="1518900"/>
          </a:xfrm>
          <a:prstGeom prst="roundRect">
            <a:avLst>
              <a:gd fmla="val 5172"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Blazor</a:t>
            </a:r>
            <a:endParaRPr sz="1200">
              <a:solidFill>
                <a:schemeClr val="lt1"/>
              </a:solidFill>
            </a:endParaRPr>
          </a:p>
          <a:p>
            <a:pPr indent="0" lvl="0" marL="0" rtl="0" algn="ctr">
              <a:spcBef>
                <a:spcPts val="0"/>
              </a:spcBef>
              <a:spcAft>
                <a:spcPts val="0"/>
              </a:spcAft>
              <a:buNone/>
            </a:pPr>
            <a:r>
              <a:rPr lang="en-GB" sz="1200">
                <a:solidFill>
                  <a:schemeClr val="lt1"/>
                </a:solidFill>
              </a:rPr>
              <a:t>Web Assembly</a:t>
            </a:r>
            <a:endParaRPr sz="1200">
              <a:solidFill>
                <a:schemeClr val="lt1"/>
              </a:solidFill>
            </a:endParaRPr>
          </a:p>
        </p:txBody>
      </p:sp>
      <p:sp>
        <p:nvSpPr>
          <p:cNvPr id="174" name="Google Shape;174;p23"/>
          <p:cNvSpPr/>
          <p:nvPr/>
        </p:nvSpPr>
        <p:spPr>
          <a:xfrm>
            <a:off x="3304925" y="3224150"/>
            <a:ext cx="712200" cy="256800"/>
          </a:xfrm>
          <a:prstGeom prst="roundRect">
            <a:avLst>
              <a:gd fmla="val 517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model</a:t>
            </a:r>
            <a:endParaRPr sz="1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