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nobleshots?utm_source=unsplash&amp;utm_medium=referral&amp;utm_content=creditCopyText" TargetMode="External"/><Relationship Id="rId3" Type="http://schemas.openxmlformats.org/officeDocument/2006/relationships/hyperlink" Target="https://unsplash.com/@nobleshots?utm_source=unsplash&amp;utm_medium=referral&amp;utm_content=creditCopyText" TargetMode="External"/><Relationship Id="rId4" Type="http://schemas.openxmlformats.org/officeDocument/2006/relationships/hyperlink" Target="https://unsplash.com/photos/kdK2z8O82uw?utm_source=unsplash&amp;utm_medium=referral&amp;utm_content=creditCopyText" TargetMode="External"/><Relationship Id="rId5" Type="http://schemas.openxmlformats.org/officeDocument/2006/relationships/hyperlink" Target="https://unsplash.com/photos/kdK2z8O82uw?utm_source=unsplash&amp;utm_medium=referral&amp;utm_content=creditCopyTex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ogle.github.io/comprehensive-rust/" TargetMode="External"/><Relationship Id="rId3" Type="http://schemas.openxmlformats.org/officeDocument/2006/relationships/hyperlink" Target="https://microsoft.github.io/rust-for-dotnet-devs/latest/" TargetMode="External"/><Relationship Id="rId4" Type="http://schemas.openxmlformats.org/officeDocument/2006/relationships/hyperlink" Target="https://opensource.googleblog.com/2023/06/rust-fact-vs-fiction-5-insights-from-googles-rust-journey-2022.html" TargetMode="External"/><Relationship Id="rId5" Type="http://schemas.openxmlformats.org/officeDocument/2006/relationships/hyperlink" Target="https://arewegameyet.rs/#games" TargetMode="External"/><Relationship Id="rId6" Type="http://schemas.openxmlformats.org/officeDocument/2006/relationships/hyperlink" Target="https://rustacean.net/" TargetMode="External"/><Relationship Id="rId7" Type="http://schemas.openxmlformats.org/officeDocument/2006/relationships/hyperlink" Target="https://www.kernel.org/doc/html/next/rust/index.html" TargetMode="External"/><Relationship Id="rId8" Type="http://schemas.openxmlformats.org/officeDocument/2006/relationships/hyperlink" Target="https://doc.rust-lang.org/rust-by-example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alexdudar?utm_source=unsplash&amp;utm_medium=referral&amp;utm_content=creditCopyText" TargetMode="External"/><Relationship Id="rId3" Type="http://schemas.openxmlformats.org/officeDocument/2006/relationships/hyperlink" Target="https://unsplash.com/@alexdudar?utm_source=unsplash&amp;utm_medium=referral&amp;utm_content=creditCopyText" TargetMode="External"/><Relationship Id="rId4" Type="http://schemas.openxmlformats.org/officeDocument/2006/relationships/hyperlink" Target="https://unsplash.com/images/apps/google?utm_source=unsplash&amp;utm_medium=referral&amp;utm_content=creditCopyText" TargetMode="External"/><Relationship Id="rId5" Type="http://schemas.openxmlformats.org/officeDocument/2006/relationships/hyperlink" Target="https://unsplash.com/images/apps/google?utm_source=unsplash&amp;utm_medium=referral&amp;utm_content=creditCopyText" TargetMode="External"/><Relationship Id="rId6" Type="http://schemas.openxmlformats.org/officeDocument/2006/relationships/hyperlink" Target="https://microsoft.github.io/rust-for-dotnet-devs/latest/" TargetMode="External"/><Relationship Id="rId7" Type="http://schemas.openxmlformats.org/officeDocument/2006/relationships/hyperlink" Target="https://google.github.io/comprehensive-rus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Photo by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Kevin Noble</a:t>
            </a:r>
            <a:r>
              <a:rPr lang="en-GB">
                <a:solidFill>
                  <a:schemeClr val="dk1"/>
                </a:solidFill>
              </a:rPr>
              <a:t> on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c29f31e5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c29f31e5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c29f31e54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c29f31e54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c29f31e54_0_2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c29f31e54_0_2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Sunumdaki yardımcılar…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Google’ın android geliştiricileri için eğitim dokümanı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https://google.github.io/comprehensive-rust/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Microsoft’un Rust ile ilgili eğitim dokümanı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https://microsoft.github.io/rust-for-dotnet-devs/latest/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Google’ın mitlerle ilgili makalesi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https://opensource.googleblog.com/2023/06/rust-fact-vs-fiction-5-insights-from-googles-rust-journey-2022.html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Oyun tarafı bilgilendirmesi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https://arewegameyet.rs/#games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Ferris görselleri için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https://rustacean.net/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Kernel tarafı dokümanı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https://www.kernel.org/doc/html/next/rust/index.html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Örneklerle Rust’ı öğrenmek isterseniz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https://doc.rust-lang.org/rust-by-example/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c29f31e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c29f31e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c29f31e54_0_1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c29f31e54_0_1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c29f31e54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c29f31e54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f6214b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f6214b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f6214b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f6214b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c29f31e5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c29f31e5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37fbf4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d37fbf4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c29f31e5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c29f31e5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Photo by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Alex Dudar</a:t>
            </a:r>
            <a:r>
              <a:rPr lang="en-GB">
                <a:solidFill>
                  <a:schemeClr val="dk1"/>
                </a:solidFill>
              </a:rPr>
              <a:t> on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Unsplash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kendi Android takımı ve Microsoft’ta .Net geliştiricileri için Rust dilini anlattıkları dokümanlar yayınlamışlardır. Bunları da kaynak olarak sunalım.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https://microsoft.github.io/rust-for-dotnet-devs/latest/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https://google.github.io/comprehensive-rust/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2500" y="4022100"/>
            <a:ext cx="2544600" cy="9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3020725" y="4022100"/>
            <a:ext cx="5451600" cy="9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hyperlink" Target="https://steamdb.info/tech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gle.github.io/comprehensive-rust/" TargetMode="External"/><Relationship Id="rId4" Type="http://schemas.openxmlformats.org/officeDocument/2006/relationships/hyperlink" Target="https://microsoft.github.io/rust-for-dotnet-devs/latest/" TargetMode="External"/><Relationship Id="rId9" Type="http://schemas.openxmlformats.org/officeDocument/2006/relationships/hyperlink" Target="https://doc.rust-lang.org/rust-by-example/" TargetMode="External"/><Relationship Id="rId5" Type="http://schemas.openxmlformats.org/officeDocument/2006/relationships/hyperlink" Target="https://opensource.googleblog.com/2023/06/rust-fact-vs-fiction-5-insights-from-googles-rust-journey-2022.html" TargetMode="External"/><Relationship Id="rId6" Type="http://schemas.openxmlformats.org/officeDocument/2006/relationships/hyperlink" Target="https://arewegameyet.rs/#games" TargetMode="External"/><Relationship Id="rId7" Type="http://schemas.openxmlformats.org/officeDocument/2006/relationships/hyperlink" Target="https://rustacean.net/" TargetMode="External"/><Relationship Id="rId8" Type="http://schemas.openxmlformats.org/officeDocument/2006/relationships/hyperlink" Target="https://www.kernel.org/doc/html/next/rust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85pCXvHO9SI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ernel.org/doc/html/next/rust/index.htm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b="9063" l="0" r="0" t="9063"/>
          <a:stretch/>
        </p:blipFill>
        <p:spPr>
          <a:xfrm>
            <a:off x="0" y="0"/>
            <a:ext cx="9144008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0" y="3817200"/>
            <a:ext cx="9144000" cy="13263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12500" y="3893400"/>
            <a:ext cx="2544600" cy="12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Burak Selim Şenyurt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buraksenyurt.com</a:t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Doğuş Teknoloji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Senior Software Engineer</a:t>
            </a:r>
            <a:endParaRPr/>
          </a:p>
        </p:txBody>
      </p:sp>
      <p:sp>
        <p:nvSpPr>
          <p:cNvPr id="69" name="Google Shape;69;p16"/>
          <p:cNvSpPr txBox="1"/>
          <p:nvPr>
            <p:ph type="ctrTitle"/>
          </p:nvPr>
        </p:nvSpPr>
        <p:spPr>
          <a:xfrm>
            <a:off x="3020725" y="4022100"/>
            <a:ext cx="54516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 Tutmamak için Rust</a:t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850" y="3893400"/>
            <a:ext cx="1207975" cy="12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Kullanım Yerleri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63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700"/>
              <a:t>Ağırlıklı olarak sistem programlama dili şeklinde nitelendirilir. Ancak geniş crate kütüphane desteği ile her tür uygulama da yazılabilir.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700"/>
              <a:t>İşletim sistemi geliştirmek, işletim sistemlerine yama yapmak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700"/>
              <a:t>Donanım sürücüleri yazmak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700"/>
              <a:t>Docker, Kafka, RabbitMQ, Redis benzeri çekirdek ürünler geliştirmek.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700"/>
              <a:t>Cross Platform uygulamalar geliştirmek.</a:t>
            </a:r>
            <a:endParaRPr sz="1700"/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700"/>
              <a:t>Blockchain ekseninde akıllı kontratlar, düğümler, mutabakat algoritmaları geliştirmek.</a:t>
            </a:r>
            <a:endParaRPr sz="17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000" y="1367075"/>
            <a:ext cx="2107125" cy="21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13277" l="0" r="0" t="13284"/>
          <a:stretch/>
        </p:blipFill>
        <p:spPr>
          <a:xfrm>
            <a:off x="1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We Game Yet?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472950" y="259750"/>
            <a:ext cx="81981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Google’ın android geliştiricileri için eğitim dokümanı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Comprehensive Rust</a:t>
            </a:r>
            <a:r>
              <a:rPr lang="en-GB" sz="1800">
                <a:solidFill>
                  <a:schemeClr val="dk1"/>
                </a:solidFill>
              </a:rPr>
              <a:t>/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Microsoft’un Rust ile ilgili eğitim dokümanı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Introduction - Rust for C#/.NET Developers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Google’ın mitlerle ilgili makalesi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Rust Fact vs Fiction 5 Insights From Googles Rust Journey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Oyun tarafı bilgilendirmesi </a:t>
            </a:r>
            <a:r>
              <a:rPr lang="en-GB" sz="1800" u="sng">
                <a:solidFill>
                  <a:schemeClr val="hlink"/>
                </a:solidFill>
                <a:hlinkClick r:id="rId6"/>
              </a:rPr>
              <a:t>Are we game yet?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Ferris görselleri için </a:t>
            </a:r>
            <a:r>
              <a:rPr lang="en-GB" sz="1800" u="sng">
                <a:solidFill>
                  <a:schemeClr val="hlink"/>
                </a:solidFill>
                <a:hlinkClick r:id="rId7"/>
              </a:rPr>
              <a:t>Rustacean.net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Linux Kernel tarafı dokümanı </a:t>
            </a:r>
            <a:r>
              <a:rPr lang="en-GB" sz="1800" u="sng">
                <a:solidFill>
                  <a:schemeClr val="hlink"/>
                </a:solidFill>
                <a:hlinkClick r:id="rId8"/>
              </a:rPr>
              <a:t>Rust — The Linux Kernel documentation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Örneklerle Rust’ı öğrenmek isterseniz </a:t>
            </a:r>
            <a:r>
              <a:rPr lang="en-GB" sz="1800" u="sng">
                <a:solidFill>
                  <a:schemeClr val="hlink"/>
                </a:solidFill>
                <a:hlinkClick r:id="rId9"/>
              </a:rPr>
              <a:t>Introduction - Rust By Example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Steam Tarafında Kullanılan Oyun Motorları </a:t>
            </a:r>
            <a:r>
              <a:rPr lang="en-GB" sz="1800" u="sng">
                <a:solidFill>
                  <a:schemeClr val="hlink"/>
                </a:solidFill>
                <a:hlinkClick r:id="rId10"/>
              </a:rPr>
              <a:t>Technologies · SteamDB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11075" y="536900"/>
            <a:ext cx="4623900" cy="4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Mozilla çalışanı Graydon Hoare'ın kişisel bir çalışması olarak başlarken, Mozilla bu projeye 2009 yılında sponsor olmuştur.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15 Mayıs 2015 tarihinde ilk stabil sürümü(1.0) yayınlanmıştır.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Rust, 2016 yılından beri Stack Overflow'un yazılımcıların en çok sevdiği yazılım dili sıralamasında ilk sıradadır.</a:t>
            </a:r>
            <a:endParaRPr sz="20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500"/>
              <a:t>Wikipedia</a:t>
            </a:r>
            <a:endParaRPr i="1" sz="1500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75" y="536900"/>
            <a:ext cx="4045900" cy="435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350" y="152400"/>
            <a:ext cx="61992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Hayatın Her Anında Rust :P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Firefox yüksek güvenlik ve performans amacıyla Rust ile yeniden yazılmıştır.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Dropbox’ın çekirdek altyapı bileşenlerinin çoğu Rust ile geliştirilmektedir.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Discord Backend tarafındaki altyapı da Rust dilini kullanmaktadır.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Linux kernelinde C’den sonra ikinci dil olarak Rust kabul edilmiştir.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Başlangıç noktanız için-&gt;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Ama daha da önemlisi Rust’ın kendisi Rust ile yazılmıştır.</a:t>
            </a:r>
            <a:r>
              <a:rPr i="1" lang="en-GB"/>
              <a:t>(Self Hosted Language)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5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2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89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27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64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02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39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77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14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52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89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27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64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02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39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77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345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1720" y="4703624"/>
            <a:ext cx="456750" cy="3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Level - High Level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886850" y="1285875"/>
            <a:ext cx="5370300" cy="3416400"/>
          </a:xfrm>
          <a:prstGeom prst="trapezoid">
            <a:avLst>
              <a:gd fmla="val 49652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2231375" y="3983700"/>
            <a:ext cx="46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2596975" y="3328150"/>
            <a:ext cx="39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2949950" y="2584350"/>
            <a:ext cx="32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3277725" y="1941425"/>
            <a:ext cx="26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3605600" y="4071950"/>
            <a:ext cx="190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Hardware</a:t>
            </a:r>
            <a:endParaRPr sz="2000"/>
          </a:p>
        </p:txBody>
      </p:sp>
      <p:sp>
        <p:nvSpPr>
          <p:cNvPr id="117" name="Google Shape;117;p20"/>
          <p:cNvSpPr txBox="1"/>
          <p:nvPr/>
        </p:nvSpPr>
        <p:spPr>
          <a:xfrm>
            <a:off x="3246200" y="3409625"/>
            <a:ext cx="26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Machine Language</a:t>
            </a:r>
            <a:endParaRPr sz="2000"/>
          </a:p>
        </p:txBody>
      </p:sp>
      <p:sp>
        <p:nvSpPr>
          <p:cNvPr id="118" name="Google Shape;118;p20"/>
          <p:cNvSpPr txBox="1"/>
          <p:nvPr/>
        </p:nvSpPr>
        <p:spPr>
          <a:xfrm>
            <a:off x="3605600" y="2709950"/>
            <a:ext cx="190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Assembly</a:t>
            </a:r>
            <a:endParaRPr sz="2000"/>
          </a:p>
        </p:txBody>
      </p:sp>
      <p:sp>
        <p:nvSpPr>
          <p:cNvPr id="119" name="Google Shape;119;p20"/>
          <p:cNvSpPr txBox="1"/>
          <p:nvPr/>
        </p:nvSpPr>
        <p:spPr>
          <a:xfrm>
            <a:off x="3441675" y="2042813"/>
            <a:ext cx="22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C, C++, Rust</a:t>
            </a:r>
            <a:endParaRPr sz="2000"/>
          </a:p>
        </p:txBody>
      </p:sp>
      <p:sp>
        <p:nvSpPr>
          <p:cNvPr id="120" name="Google Shape;120;p20"/>
          <p:cNvSpPr txBox="1"/>
          <p:nvPr/>
        </p:nvSpPr>
        <p:spPr>
          <a:xfrm>
            <a:off x="3430125" y="1285875"/>
            <a:ext cx="229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C#,Java, Python, JS, Kotlin, Go…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95749" y="1782100"/>
            <a:ext cx="187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Rapid and Safety Development</a:t>
            </a:r>
            <a:endParaRPr b="1" sz="2000"/>
          </a:p>
        </p:txBody>
      </p:sp>
      <p:sp>
        <p:nvSpPr>
          <p:cNvPr id="127" name="Google Shape;127;p21"/>
          <p:cNvSpPr txBox="1"/>
          <p:nvPr/>
        </p:nvSpPr>
        <p:spPr>
          <a:xfrm>
            <a:off x="6877787" y="1920550"/>
            <a:ext cx="187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Speed and Performance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Anahtar Özellikler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076275"/>
            <a:ext cx="85206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Garbage Collector yoktur.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Null/Nil içermez.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Higher Order Functions destekler.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Farklı dillerle entegrasyon için FFI desteği içerir.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Güçlü macro kabiliyetleri vardır.</a:t>
            </a:r>
            <a:r>
              <a:rPr i="1" lang="en-GB"/>
              <a:t>(Metadata prog…)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Borrow Checker, Ownership ile derleme zamanında kontroller yapar.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Nesne yaşamlarını lifetimes kuralları ile yürütür.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Stack önceliklidir.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Bir ölçüde OOP uygulanabilir </a:t>
            </a:r>
            <a:r>
              <a:rPr i="1" lang="en-GB"/>
              <a:t>(Trait)</a:t>
            </a:r>
            <a:endParaRPr i="1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500" y="1259395"/>
            <a:ext cx="2700349" cy="18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Bilinen Sorunlar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17000" y="926450"/>
            <a:ext cx="81141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400"/>
              <a:t>Program tarafından kullanılan bir bellek bölgesi serbest kaldığında korsanların kod yürütebileceği alanlar haline gelebilir veya bu alanlar durmaya devam ettiği için program çakılabilir =&gt; </a:t>
            </a:r>
            <a:r>
              <a:rPr lang="en-GB" sz="1400">
                <a:solidFill>
                  <a:srgbClr val="4A86E8"/>
                </a:solidFill>
              </a:rPr>
              <a:t>Use After Frees</a:t>
            </a:r>
            <a:endParaRPr sz="14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400"/>
              <a:t>Bir işaretçinin(pointer) referans ettiği bellek adresi ve içeriği artık kullanılmıyordur ancak işaretçi, program içinde halen aktiftir. İşaretçi rastgele bir veri içeriğini tutabilir =&gt; </a:t>
            </a:r>
            <a:r>
              <a:rPr lang="en-GB" sz="1400">
                <a:solidFill>
                  <a:srgbClr val="4A86E8"/>
                </a:solidFill>
              </a:rPr>
              <a:t>Dangling Pointers</a:t>
            </a:r>
            <a:endParaRPr sz="14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400"/>
              <a:t>Ayrılan bir bellek bölgesi serbest kaldıktan sonra ikinci kez tekrar serbest bırakılmaya çalışılır. Bu, verilerin açığa çıkmasına veya korsanların ilgili alanı kullanarak kod işletmesine sebebiyet verebilir =&gt; </a:t>
            </a:r>
            <a:r>
              <a:rPr lang="en-GB" sz="1400">
                <a:solidFill>
                  <a:srgbClr val="4A86E8"/>
                </a:solidFill>
              </a:rPr>
              <a:t>Double frees</a:t>
            </a:r>
            <a:endParaRPr sz="14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400"/>
              <a:t>Program, izninin olmadığı bir bellek bölgesine erişir =&gt; </a:t>
            </a:r>
            <a:r>
              <a:rPr lang="en-GB" sz="1400">
                <a:solidFill>
                  <a:srgbClr val="4A86E8"/>
                </a:solidFill>
              </a:rPr>
              <a:t>Segmentation Faults</a:t>
            </a:r>
            <a:endParaRPr sz="14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400"/>
              <a:t>Bir dizinin sonu okunmaya çalışılır ki bu da programın çökmesine neden olur =&gt; </a:t>
            </a:r>
            <a:r>
              <a:rPr lang="en-GB" sz="1400">
                <a:solidFill>
                  <a:srgbClr val="4A86E8"/>
                </a:solidFill>
              </a:rPr>
              <a:t>Buffer Overrun</a:t>
            </a:r>
            <a:endParaRPr sz="1400">
              <a:solidFill>
                <a:srgbClr val="4A86E8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68599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3734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678249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98307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1287899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15927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193097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2235799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25406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28120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3116849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342167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369307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3997899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43027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4845524"/>
            <a:ext cx="456750" cy="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7075" y="4574124"/>
            <a:ext cx="456750" cy="3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25" y="0"/>
            <a:ext cx="3598974" cy="54076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Google’a Göre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59300" y="1076275"/>
            <a:ext cx="5081700" cy="4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Compiler mesajları oldukça yardımcı ve bilgilendiricidir </a:t>
            </a:r>
            <a:r>
              <a:rPr i="1" lang="en-GB"/>
              <a:t>(Keza Markdown destekli yardım </a:t>
            </a:r>
            <a:r>
              <a:rPr i="1" lang="en-GB"/>
              <a:t>dökümanları</a:t>
            </a:r>
            <a:r>
              <a:rPr i="1" lang="en-GB"/>
              <a:t> da öyle)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Macro, Async programlama, Ownership ve Borrowing konuları zorlayıcıdır.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Rust’ı öğrenmek için sanılanın aksine aylar, yıllar gerekmez.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Derleme zaman süreleri bahsedildiği gibi yavaştır.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Kod çıktıları oldukça yüksek kalitededir.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