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ak Tan" initials="BT" lastIdx="1" clrIdx="0">
    <p:extLst>
      <p:ext uri="{19B8F6BF-5375-455C-9EA6-DF929625EA0E}">
        <p15:presenceInfo xmlns:p15="http://schemas.microsoft.com/office/powerpoint/2012/main" userId="017c6eb1edb825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4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0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7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0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F479A-052E-485D-96C9-704E32B3114A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3674D-835D-43B8-AC06-C8928D57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5A75-5D5D-40B7-82AC-FE491B56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192774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Resurgance of Civil War in 2015 Turkey</a:t>
            </a:r>
            <a:br>
              <a:rPr lang="en-US" sz="30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br>
              <a:rPr lang="en-US" sz="30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JDP’s Electoral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10280-E51C-4695-8DC7-52169BE6A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45276"/>
            <a:ext cx="9144000" cy="2044362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PLSC 31101: Computational Tools for Social Science</a:t>
            </a:r>
          </a:p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Burak Tan</a:t>
            </a:r>
          </a:p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2019</a:t>
            </a: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Chicago</a:t>
            </a:r>
          </a:p>
        </p:txBody>
      </p:sp>
    </p:spTree>
    <p:extLst>
      <p:ext uri="{BB962C8B-B14F-4D97-AF65-F5344CB8AC3E}">
        <p14:creationId xmlns:p14="http://schemas.microsoft.com/office/powerpoint/2010/main" val="332567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FD7E-412E-494C-A636-77821C22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4047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tr-TR" sz="3600" dirty="0" err="1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</a:t>
            </a:r>
            <a:r>
              <a:rPr lang="tr-TR" sz="3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2015: </a:t>
            </a:r>
            <a:r>
              <a:rPr lang="en-US" sz="3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Elections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1F34-596C-45C9-A772-4DB2110C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55523"/>
            <a:ext cx="7886700" cy="37214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7th,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2015: 40.9% 258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MPs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1st, 2015: 49.8% 317MPs</a:t>
            </a: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Civil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1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FD7E-412E-494C-A636-77821C22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4047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1F34-596C-45C9-A772-4DB2110C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55523"/>
            <a:ext cx="7886700" cy="3721439"/>
          </a:xfrm>
        </p:spPr>
        <p:txBody>
          <a:bodyPr>
            <a:norm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JDP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resurgence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violence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JDP </a:t>
            </a:r>
            <a:r>
              <a:rPr lang="tr-TR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predominantly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civil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2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FD7E-412E-494C-A636-77821C22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8774"/>
            <a:ext cx="7886700" cy="1654138"/>
          </a:xfrm>
        </p:spPr>
        <p:txBody>
          <a:bodyPr>
            <a:normAutofit/>
          </a:bodyPr>
          <a:lstStyle/>
          <a:p>
            <a:pPr algn="ctr"/>
            <a:r>
              <a:rPr lang="tr-TR" sz="3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36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1F34-596C-45C9-A772-4DB2110C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06447"/>
            <a:ext cx="7886700" cy="3859550"/>
          </a:xfrm>
        </p:spPr>
        <p:txBody>
          <a:bodyPr>
            <a:normAutofit/>
          </a:bodyPr>
          <a:lstStyle/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Turkish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Supreme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Electoral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Council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electoral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Regional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NUTS Data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European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UCDP Data on Battle Related Deaths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Georeferenced Event Dataset (GED) Global version 19.1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‘‘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Turkey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 (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–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9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FD7E-412E-494C-A636-77821C22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8774"/>
            <a:ext cx="7886700" cy="165413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1F34-596C-45C9-A772-4DB2110C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45494"/>
            <a:ext cx="7886700" cy="38595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Turkish alphabet, special characters, inconsistent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bureaucrats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bizarre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conventions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</a:t>
            </a: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F98C70-6C38-4AC0-B263-A6667DA51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96568"/>
              </p:ext>
            </p:extLst>
          </p:nvPr>
        </p:nvGraphicFramePr>
        <p:xfrm>
          <a:off x="1472629" y="3262673"/>
          <a:ext cx="5996685" cy="74168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199337">
                  <a:extLst>
                    <a:ext uri="{9D8B030D-6E8A-4147-A177-3AD203B41FA5}">
                      <a16:colId xmlns:a16="http://schemas.microsoft.com/office/drawing/2014/main" val="707130536"/>
                    </a:ext>
                  </a:extLst>
                </a:gridCol>
                <a:gridCol w="1199337">
                  <a:extLst>
                    <a:ext uri="{9D8B030D-6E8A-4147-A177-3AD203B41FA5}">
                      <a16:colId xmlns:a16="http://schemas.microsoft.com/office/drawing/2014/main" val="502008678"/>
                    </a:ext>
                  </a:extLst>
                </a:gridCol>
                <a:gridCol w="3598011">
                  <a:extLst>
                    <a:ext uri="{9D8B030D-6E8A-4147-A177-3AD203B41FA5}">
                      <a16:colId xmlns:a16="http://schemas.microsoft.com/office/drawing/2014/main" val="1659334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r>
                        <a:rPr lang="tr-TR" sz="1800" dirty="0"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→ ı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Ş </a:t>
                      </a:r>
                      <a:r>
                        <a:rPr lang="tr-TR" sz="1800" dirty="0"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→ 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İstanbul </a:t>
                      </a:r>
                      <a:r>
                        <a:rPr lang="tr-TR" sz="1800" dirty="0"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tr-TR" sz="1800" dirty="0" err="1"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istanbul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56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 </a:t>
                      </a:r>
                      <a:r>
                        <a:rPr lang="tr-TR" sz="1800" dirty="0"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→ 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Ç </a:t>
                      </a:r>
                      <a:r>
                        <a:rPr lang="tr-TR" sz="1800" dirty="0"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→ 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Iğdır </a:t>
                      </a:r>
                      <a:r>
                        <a:rPr lang="tr-TR" sz="1800" dirty="0"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tr-TR" sz="1800" dirty="0" err="1"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Igdir</a:t>
                      </a:r>
                      <a:r>
                        <a:rPr lang="tr-TR" sz="1800" dirty="0"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tr-TR" sz="1800" dirty="0" err="1"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igdir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65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63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FD7E-412E-494C-A636-77821C22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82"/>
            <a:ext cx="7886700" cy="866018"/>
          </a:xfrm>
        </p:spPr>
        <p:txBody>
          <a:bodyPr>
            <a:normAutofit/>
          </a:bodyPr>
          <a:lstStyle/>
          <a:p>
            <a:pPr algn="ctr"/>
            <a:r>
              <a:rPr lang="tr-TR" sz="3600" dirty="0" err="1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36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CC3C46-567A-486A-8263-5BE5BBEE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3" y="2024009"/>
            <a:ext cx="4585094" cy="45850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9E7AFCC-1F1B-4BFC-A4B6-DB4C5B8C9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95" y="2024009"/>
            <a:ext cx="4585094" cy="45850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72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FD7E-412E-494C-A636-77821C22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08" y="300505"/>
            <a:ext cx="7879842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00110F1-E3E7-495C-A0FE-623EC7B7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5" y="2264230"/>
            <a:ext cx="4293265" cy="4293265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34B3FBE-A2DC-453E-AE3C-E0750BC3E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27" y="2264230"/>
            <a:ext cx="4334357" cy="43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2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4AFB93-9146-411F-B60B-22FC79F8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28" y="491974"/>
            <a:ext cx="4775445" cy="58740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64FD7E-412E-494C-A636-77821C22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2358"/>
            <a:ext cx="2819237" cy="1029903"/>
          </a:xfrm>
        </p:spPr>
        <p:txBody>
          <a:bodyPr>
            <a:normAutofit/>
          </a:bodyPr>
          <a:lstStyle/>
          <a:p>
            <a:pPr algn="ctr"/>
            <a:r>
              <a:rPr lang="tr-TR" sz="3600" dirty="0" err="1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3600" dirty="0">
              <a:solidFill>
                <a:srgbClr val="99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6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204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The Resurgance of Civil War in 2015 Turkey and  JDP’s Electoral Success</vt:lpstr>
      <vt:lpstr>Summer 2015: Two Elections</vt:lpstr>
      <vt:lpstr>Question and Hypothesis</vt:lpstr>
      <vt:lpstr>Data</vt:lpstr>
      <vt:lpstr>Challenges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Resurgance of Civil War in 2015 Turkey and  JDP’s Electoral Success</dc:title>
  <dc:creator>Burak Tan</dc:creator>
  <cp:lastModifiedBy>Burak Tan</cp:lastModifiedBy>
  <cp:revision>1</cp:revision>
  <dcterms:created xsi:type="dcterms:W3CDTF">2019-12-09T22:15:04Z</dcterms:created>
  <dcterms:modified xsi:type="dcterms:W3CDTF">2019-12-09T22:20:39Z</dcterms:modified>
</cp:coreProperties>
</file>