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0" r:id="rId4"/>
    <p:sldId id="262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6LA1jGO4NmtZiqhACHrPm0Geu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32"/>
    <p:restoredTop sz="94689"/>
  </p:normalViewPr>
  <p:slideViewPr>
    <p:cSldViewPr snapToGrid="0" snapToObjects="1">
      <p:cViewPr>
        <p:scale>
          <a:sx n="100" d="100"/>
          <a:sy n="100" d="100"/>
        </p:scale>
        <p:origin x="-27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font" Target="fonts/font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5863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395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647131" y="2543047"/>
            <a:ext cx="6413425" cy="255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 algn="l">
              <a:buSzPct val="111111"/>
            </a:pPr>
            <a:r>
              <a:rPr lang="en-US" sz="2400" dirty="0"/>
              <a:t>CMP3004 | Formal Languages &amp; Automata Theory</a:t>
            </a:r>
            <a:br>
              <a:rPr lang="en-US" sz="5940" dirty="0"/>
            </a:br>
            <a:r>
              <a:rPr lang="en-US" sz="5040" dirty="0"/>
              <a:t>Term Project</a:t>
            </a:r>
            <a:br>
              <a:rPr lang="en-US" sz="5040" dirty="0"/>
            </a:br>
            <a:r>
              <a:rPr lang="en-US" sz="3600" dirty="0"/>
              <a:t>Travelling Salesman Problem</a:t>
            </a:r>
            <a:br>
              <a:rPr lang="en-US" sz="5940" dirty="0"/>
            </a:br>
            <a:br>
              <a:rPr lang="en-US" sz="5940" dirty="0"/>
            </a:br>
            <a:r>
              <a:rPr lang="en-US" sz="2400" dirty="0"/>
              <a:t>Spring 2021</a:t>
            </a:r>
            <a:endParaRPr sz="2400" dirty="0"/>
          </a:p>
        </p:txBody>
      </p:sp>
      <p:sp>
        <p:nvSpPr>
          <p:cNvPr id="86" name="Google Shape;86;p1"/>
          <p:cNvSpPr/>
          <p:nvPr/>
        </p:nvSpPr>
        <p:spPr>
          <a:xfrm>
            <a:off x="7307082" y="0"/>
            <a:ext cx="4884918" cy="6858000"/>
          </a:xfrm>
          <a:custGeom>
            <a:avLst/>
            <a:gdLst/>
            <a:ahLst/>
            <a:cxnLst/>
            <a:rect l="l" t="t" r="r" b="b"/>
            <a:pathLst>
              <a:path w="4884918" h="6858000" extrusionOk="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98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chemeClr val="lt1"/>
                </a:solidFill>
              </a:rPr>
              <a:t>Computer Engineering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 dirty="0">
                <a:solidFill>
                  <a:schemeClr val="lt1"/>
                </a:solidFill>
              </a:rPr>
              <a:t>Batuhan Aydın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>
                <a:solidFill>
                  <a:schemeClr val="lt1"/>
                </a:solidFill>
              </a:rPr>
              <a:t>Velid</a:t>
            </a:r>
            <a:r>
              <a:rPr lang="en-US" dirty="0">
                <a:solidFill>
                  <a:schemeClr val="lt1"/>
                </a:solidFill>
              </a:rPr>
              <a:t> Nazari</a:t>
            </a:r>
          </a:p>
          <a:p>
            <a:pPr marL="0" indent="0" algn="l"/>
            <a:r>
              <a:rPr lang="en-US" dirty="0">
                <a:solidFill>
                  <a:schemeClr val="lt1"/>
                </a:solidFill>
              </a:rPr>
              <a:t>E. </a:t>
            </a:r>
            <a:r>
              <a:rPr lang="en-US" dirty="0" err="1">
                <a:solidFill>
                  <a:schemeClr val="lt1"/>
                </a:solidFill>
              </a:rPr>
              <a:t>Burak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Tokman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650180" y="5439978"/>
            <a:ext cx="5897880" cy="18288"/>
          </a:xfrm>
          <a:custGeom>
            <a:avLst/>
            <a:gdLst/>
            <a:ahLst/>
            <a:cxnLst/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7874181" y="5458266"/>
            <a:ext cx="3479619" cy="18288"/>
          </a:xfrm>
          <a:custGeom>
            <a:avLst/>
            <a:gdLst/>
            <a:ahLst/>
            <a:cxnLst/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dirty="0"/>
              <a:t>1. Program Design</a:t>
            </a:r>
            <a:endParaRPr sz="5400" dirty="0"/>
          </a:p>
        </p:txBody>
      </p:sp>
      <p:sp>
        <p:nvSpPr>
          <p:cNvPr id="135" name="Google Shape;135;p5"/>
          <p:cNvSpPr/>
          <p:nvPr/>
        </p:nvSpPr>
        <p:spPr>
          <a:xfrm>
            <a:off x="669036" y="1677373"/>
            <a:ext cx="10853928" cy="18288"/>
          </a:xfrm>
          <a:custGeom>
            <a:avLst/>
            <a:gdLst/>
            <a:ahLst/>
            <a:cxnLst/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E01D0CA-48CE-4940-BD66-D5A929319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30" y="1823447"/>
            <a:ext cx="8929162" cy="385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0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dirty="0"/>
              <a:t>2. Nearest Neighbor</a:t>
            </a:r>
            <a:endParaRPr sz="5400" dirty="0"/>
          </a:p>
        </p:txBody>
      </p:sp>
      <p:sp>
        <p:nvSpPr>
          <p:cNvPr id="135" name="Google Shape;135;p5"/>
          <p:cNvSpPr/>
          <p:nvPr/>
        </p:nvSpPr>
        <p:spPr>
          <a:xfrm>
            <a:off x="669036" y="1677373"/>
            <a:ext cx="10853928" cy="18288"/>
          </a:xfrm>
          <a:custGeom>
            <a:avLst/>
            <a:gdLst/>
            <a:ahLst/>
            <a:cxnLst/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A picture containing text, screenshot, businesscard&#10;&#10;Description automatically generated">
            <a:extLst>
              <a:ext uri="{FF2B5EF4-FFF2-40B4-BE49-F238E27FC236}">
                <a16:creationId xmlns:a16="http://schemas.microsoft.com/office/drawing/2014/main" id="{80DACF35-4623-3742-828D-0BB6A3E5E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785" y="1843441"/>
            <a:ext cx="7303108" cy="2496523"/>
          </a:xfrm>
          <a:prstGeom prst="rect">
            <a:avLst/>
          </a:prstGeom>
        </p:spPr>
      </p:pic>
      <p:sp>
        <p:nvSpPr>
          <p:cNvPr id="15" name="Google Shape;268;p19">
            <a:extLst>
              <a:ext uri="{FF2B5EF4-FFF2-40B4-BE49-F238E27FC236}">
                <a16:creationId xmlns:a16="http://schemas.microsoft.com/office/drawing/2014/main" id="{E115165E-77BC-834D-902F-E8DF2E32E8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2184" y="1843441"/>
            <a:ext cx="3657600" cy="444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>
                <a:solidFill>
                  <a:srgbClr val="000000"/>
                </a:solidFill>
              </a:rPr>
              <a:t>Workflow: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>
                <a:solidFill>
                  <a:srgbClr val="000000"/>
                </a:solidFill>
              </a:rPr>
              <a:t>1. </a:t>
            </a:r>
            <a:r>
              <a:rPr lang="en-US" sz="1800" dirty="0">
                <a:solidFill>
                  <a:srgbClr val="000000"/>
                </a:solidFill>
              </a:rPr>
              <a:t>Select the first city in .tsp file as starting city.</a:t>
            </a:r>
          </a:p>
          <a:p>
            <a:pPr marL="114300" indent="0">
              <a:buNone/>
            </a:pPr>
            <a:r>
              <a:rPr lang="en-US" sz="1800" b="1" dirty="0">
                <a:solidFill>
                  <a:srgbClr val="000000"/>
                </a:solidFill>
              </a:rPr>
              <a:t>2</a:t>
            </a:r>
            <a:r>
              <a:rPr lang="en-US" sz="1800" dirty="0">
                <a:solidFill>
                  <a:srgbClr val="000000"/>
                </a:solidFill>
              </a:rPr>
              <a:t>. Calculate the distance between current city and unvisited cities.</a:t>
            </a:r>
          </a:p>
          <a:p>
            <a:pPr marL="114300" indent="0">
              <a:buNone/>
            </a:pPr>
            <a:r>
              <a:rPr lang="en-US" sz="1800" b="1" dirty="0">
                <a:solidFill>
                  <a:srgbClr val="000000"/>
                </a:solidFill>
              </a:rPr>
              <a:t>3.</a:t>
            </a:r>
            <a:r>
              <a:rPr lang="en-US" sz="1800" dirty="0">
                <a:solidFill>
                  <a:srgbClr val="000000"/>
                </a:solidFill>
              </a:rPr>
              <a:t> Move to closest city.</a:t>
            </a:r>
          </a:p>
          <a:p>
            <a:pPr marL="114300" indent="0">
              <a:buNone/>
            </a:pPr>
            <a:r>
              <a:rPr lang="en-US" sz="1800" b="1" dirty="0">
                <a:solidFill>
                  <a:srgbClr val="000000"/>
                </a:solidFill>
              </a:rPr>
              <a:t>4. </a:t>
            </a:r>
            <a:r>
              <a:rPr lang="en-US" sz="1800" dirty="0">
                <a:solidFill>
                  <a:srgbClr val="000000"/>
                </a:solidFill>
              </a:rPr>
              <a:t>Repeat until all cities visited.</a:t>
            </a:r>
          </a:p>
          <a:p>
            <a:pPr marL="114300" indent="0">
              <a:buNone/>
            </a:pPr>
            <a:r>
              <a:rPr lang="en-US" sz="1800" b="1" dirty="0">
                <a:solidFill>
                  <a:srgbClr val="000000"/>
                </a:solidFill>
              </a:rPr>
              <a:t>5</a:t>
            </a:r>
            <a:r>
              <a:rPr lang="en-US" sz="1800" dirty="0">
                <a:solidFill>
                  <a:srgbClr val="000000"/>
                </a:solidFill>
              </a:rPr>
              <a:t>. Move back to starting city.</a:t>
            </a:r>
          </a:p>
          <a:p>
            <a:pPr marL="11430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dirty="0"/>
              <a:t>3. Greedy Algorithm</a:t>
            </a:r>
            <a:endParaRPr sz="5400" dirty="0"/>
          </a:p>
        </p:txBody>
      </p:sp>
      <p:sp>
        <p:nvSpPr>
          <p:cNvPr id="135" name="Google Shape;135;p5"/>
          <p:cNvSpPr/>
          <p:nvPr/>
        </p:nvSpPr>
        <p:spPr>
          <a:xfrm>
            <a:off x="669036" y="1677373"/>
            <a:ext cx="10853928" cy="18288"/>
          </a:xfrm>
          <a:custGeom>
            <a:avLst/>
            <a:gdLst/>
            <a:ahLst/>
            <a:cxnLst/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34BE710-288B-054B-8466-8E8ADDE44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833" y="1695661"/>
            <a:ext cx="5870328" cy="5065525"/>
          </a:xfrm>
          <a:prstGeom prst="rect">
            <a:avLst/>
          </a:prstGeom>
        </p:spPr>
      </p:pic>
      <p:sp>
        <p:nvSpPr>
          <p:cNvPr id="24" name="Google Shape;268;p19">
            <a:extLst>
              <a:ext uri="{FF2B5EF4-FFF2-40B4-BE49-F238E27FC236}">
                <a16:creationId xmlns:a16="http://schemas.microsoft.com/office/drawing/2014/main" id="{025855D0-12BD-9147-B5EB-DEDBF8174B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5282" y="1920493"/>
            <a:ext cx="4744112" cy="398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 b="1" dirty="0">
                <a:solidFill>
                  <a:srgbClr val="000000"/>
                </a:solidFill>
              </a:rPr>
              <a:t>Selected new link creates </a:t>
            </a:r>
            <a:r>
              <a:rPr lang="en-US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four possibilities: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 b="1" dirty="0">
                <a:solidFill>
                  <a:srgbClr val="000000"/>
                </a:solidFill>
              </a:rPr>
              <a:t>1. </a:t>
            </a:r>
            <a:r>
              <a:rPr lang="en-US" sz="1600" dirty="0">
                <a:solidFill>
                  <a:srgbClr val="000000"/>
                </a:solidFill>
              </a:rPr>
              <a:t>Create a standalone segment.</a:t>
            </a: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endParaRPr lang="en-US" sz="1600" dirty="0">
              <a:solidFill>
                <a:srgbClr val="000000"/>
              </a:solidFill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endParaRPr lang="en-US" sz="16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2. </a:t>
            </a:r>
            <a:r>
              <a:rPr lang="en-US" sz="1600" dirty="0">
                <a:solidFill>
                  <a:srgbClr val="000000"/>
                </a:solidFill>
              </a:rPr>
              <a:t>Connect to a free endpoint of an existing segment.</a:t>
            </a:r>
          </a:p>
          <a:p>
            <a:pPr marL="11430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1600" dirty="0">
                <a:solidFill>
                  <a:srgbClr val="000000"/>
                </a:solidFill>
              </a:rPr>
              <a:t>Join 2 segments into a single segment.</a:t>
            </a:r>
          </a:p>
          <a:p>
            <a:pPr marL="114300" indent="0">
              <a:buNone/>
            </a:pP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4. </a:t>
            </a:r>
            <a:r>
              <a:rPr lang="en-US" sz="1600" dirty="0">
                <a:solidFill>
                  <a:srgbClr val="000000"/>
                </a:solidFill>
              </a:rPr>
              <a:t>Allow to create cycle if all cities visited</a:t>
            </a:r>
          </a:p>
          <a:p>
            <a:pPr marL="114300" indent="0">
              <a:buNone/>
            </a:pP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Picture 27" descr="Shape&#10;&#10;Description automatically generated">
            <a:extLst>
              <a:ext uri="{FF2B5EF4-FFF2-40B4-BE49-F238E27FC236}">
                <a16:creationId xmlns:a16="http://schemas.microsoft.com/office/drawing/2014/main" id="{334C3EB9-3FA9-AC4E-8393-E8EE075CB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4" y="2761297"/>
            <a:ext cx="1391284" cy="150572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6B9274F7-0153-014F-A5DE-D826456A7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4" y="3777804"/>
            <a:ext cx="1391284" cy="156676"/>
          </a:xfrm>
          <a:prstGeom prst="rect">
            <a:avLst/>
          </a:prstGeom>
        </p:spPr>
      </p:pic>
      <p:pic>
        <p:nvPicPr>
          <p:cNvPr id="34" name="Picture 33" descr="Shape&#10;&#10;Description automatically generated">
            <a:extLst>
              <a:ext uri="{FF2B5EF4-FFF2-40B4-BE49-F238E27FC236}">
                <a16:creationId xmlns:a16="http://schemas.microsoft.com/office/drawing/2014/main" id="{8C6AC3C6-D946-7748-89A5-8218862C9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211" y="3783908"/>
            <a:ext cx="1391284" cy="150572"/>
          </a:xfrm>
          <a:prstGeom prst="rect">
            <a:avLst/>
          </a:prstGeom>
        </p:spPr>
      </p:pic>
      <p:pic>
        <p:nvPicPr>
          <p:cNvPr id="35" name="Picture 34" descr="A picture containing icon&#10;&#10;Description automatically generated">
            <a:extLst>
              <a:ext uri="{FF2B5EF4-FFF2-40B4-BE49-F238E27FC236}">
                <a16:creationId xmlns:a16="http://schemas.microsoft.com/office/drawing/2014/main" id="{AFC30825-C2EB-CB49-BA78-4198751ED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4" y="4800415"/>
            <a:ext cx="1391284" cy="156676"/>
          </a:xfrm>
          <a:prstGeom prst="rect">
            <a:avLst/>
          </a:prstGeom>
        </p:spPr>
      </p:pic>
      <p:pic>
        <p:nvPicPr>
          <p:cNvPr id="36" name="Picture 35" descr="A picture containing icon&#10;&#10;Description automatically generated">
            <a:extLst>
              <a:ext uri="{FF2B5EF4-FFF2-40B4-BE49-F238E27FC236}">
                <a16:creationId xmlns:a16="http://schemas.microsoft.com/office/drawing/2014/main" id="{ED6AE807-CD9C-E74F-A929-8367043A4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716" y="4800415"/>
            <a:ext cx="1391284" cy="156676"/>
          </a:xfrm>
          <a:prstGeom prst="rect">
            <a:avLst/>
          </a:prstGeom>
        </p:spPr>
      </p:pic>
      <p:pic>
        <p:nvPicPr>
          <p:cNvPr id="37" name="Picture 36" descr="Shape&#10;&#10;Description automatically generated">
            <a:extLst>
              <a:ext uri="{FF2B5EF4-FFF2-40B4-BE49-F238E27FC236}">
                <a16:creationId xmlns:a16="http://schemas.microsoft.com/office/drawing/2014/main" id="{B553566F-2E0F-444F-8154-1060499E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8948" y="4809559"/>
            <a:ext cx="1391284" cy="150572"/>
          </a:xfrm>
          <a:prstGeom prst="rect">
            <a:avLst/>
          </a:prstGeom>
        </p:spPr>
      </p:pic>
      <p:pic>
        <p:nvPicPr>
          <p:cNvPr id="40" name="Picture 39" descr="A picture containing icon&#10;&#10;Description automatically generated">
            <a:extLst>
              <a:ext uri="{FF2B5EF4-FFF2-40B4-BE49-F238E27FC236}">
                <a16:creationId xmlns:a16="http://schemas.microsoft.com/office/drawing/2014/main" id="{F7221DFD-C60F-7443-B469-7D1525008A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564" y="5816504"/>
            <a:ext cx="1391284" cy="156676"/>
          </a:xfrm>
          <a:prstGeom prst="rect">
            <a:avLst/>
          </a:prstGeom>
        </p:spPr>
      </p:pic>
      <p:pic>
        <p:nvPicPr>
          <p:cNvPr id="41" name="Picture 40" descr="A picture containing icon&#10;&#10;Description automatically generated">
            <a:extLst>
              <a:ext uri="{FF2B5EF4-FFF2-40B4-BE49-F238E27FC236}">
                <a16:creationId xmlns:a16="http://schemas.microsoft.com/office/drawing/2014/main" id="{58C4BEB2-95E9-5E45-B63B-CD9A3999C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58" y="6522170"/>
            <a:ext cx="1391284" cy="156676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14FBB4-31A4-5C43-85FC-105C9C1A04A6}"/>
              </a:ext>
            </a:extLst>
          </p:cNvPr>
          <p:cNvCxnSpPr>
            <a:cxnSpLocks/>
          </p:cNvCxnSpPr>
          <p:nvPr/>
        </p:nvCxnSpPr>
        <p:spPr>
          <a:xfrm>
            <a:off x="985590" y="5882557"/>
            <a:ext cx="868356" cy="7302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D35266-C1AA-C642-B486-36A6A3A4D9E2}"/>
              </a:ext>
            </a:extLst>
          </p:cNvPr>
          <p:cNvCxnSpPr>
            <a:cxnSpLocks/>
            <a:stCxn id="49" idx="5"/>
            <a:endCxn id="52" idx="1"/>
          </p:cNvCxnSpPr>
          <p:nvPr/>
        </p:nvCxnSpPr>
        <p:spPr>
          <a:xfrm>
            <a:off x="2293411" y="5950001"/>
            <a:ext cx="753282" cy="5975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8B6950D-4F7D-ED4A-8B34-E1F99BFDFB27}"/>
              </a:ext>
            </a:extLst>
          </p:cNvPr>
          <p:cNvSpPr/>
          <p:nvPr/>
        </p:nvSpPr>
        <p:spPr>
          <a:xfrm>
            <a:off x="2177392" y="5833982"/>
            <a:ext cx="135925" cy="1359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9C0B74-0845-1449-8C40-6DD21950C7A8}"/>
              </a:ext>
            </a:extLst>
          </p:cNvPr>
          <p:cNvSpPr/>
          <p:nvPr/>
        </p:nvSpPr>
        <p:spPr>
          <a:xfrm>
            <a:off x="3026787" y="6527623"/>
            <a:ext cx="135925" cy="1359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6493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137</Words>
  <Application>Microsoft Macintosh PowerPoint</Application>
  <PresentationFormat>Widescreen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Office Theme</vt:lpstr>
      <vt:lpstr>CMP3004 | Formal Languages &amp; Automata Theory Term Project Travelling Salesman Problem  Spring 2021</vt:lpstr>
      <vt:lpstr>1. Program Design</vt:lpstr>
      <vt:lpstr>2. Nearest Neighbor</vt:lpstr>
      <vt:lpstr>3. Greedy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CMP3004 Spring 2021 Term Project Travelling Salesman Problem  Project Presentation</dc:title>
  <dc:creator>ERCÜMENT BURAK TOKMAN</dc:creator>
  <cp:lastModifiedBy>ERCÜMENT BURAK TOKMAN</cp:lastModifiedBy>
  <cp:revision>16</cp:revision>
  <dcterms:created xsi:type="dcterms:W3CDTF">2020-12-28T12:49:08Z</dcterms:created>
  <dcterms:modified xsi:type="dcterms:W3CDTF">2021-06-18T12:00:47Z</dcterms:modified>
</cp:coreProperties>
</file>