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67" r:id="rId5"/>
    <p:sldId id="268" r:id="rId6"/>
    <p:sldId id="269" r:id="rId7"/>
    <p:sldId id="278" r:id="rId8"/>
    <p:sldId id="280" r:id="rId9"/>
    <p:sldId id="281" r:id="rId10"/>
    <p:sldId id="270" r:id="rId11"/>
    <p:sldId id="271" r:id="rId12"/>
    <p:sldId id="272" r:id="rId13"/>
    <p:sldId id="273" r:id="rId14"/>
    <p:sldId id="275" r:id="rId15"/>
    <p:sldId id="276" r:id="rId16"/>
    <p:sldId id="277" r:id="rId17"/>
  </p:sldIdLst>
  <p:sldSz cx="10080625" cy="7559675"/>
  <p:notesSz cx="7559675" cy="106918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tr-T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tr-T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95280" y="360"/>
            <a:ext cx="188280" cy="755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395280" y="360"/>
            <a:ext cx="188280" cy="755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1134000" y="756000"/>
            <a:ext cx="7937640" cy="16372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tr-TR" sz="18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134000" y="2520000"/>
            <a:ext cx="7937640" cy="3947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18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18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95280" y="360"/>
            <a:ext cx="188280" cy="755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395280" y="360"/>
            <a:ext cx="188280" cy="7558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tr-TR" sz="4400" b="0" strike="noStrike" spc="-1">
                <a:latin typeface="Arial"/>
              </a:rPr>
              <a:t>Ana başlık metnini düzenlemek için tıklayın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3200" b="0" strike="noStrike" spc="-1">
                <a:latin typeface="Arial"/>
              </a:rPr>
              <a:t>Anahat metninin biçimini düzenlemek için tıklayın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800" b="0" strike="noStrike" spc="-1">
                <a:latin typeface="Arial"/>
              </a:rPr>
              <a:t>İkinci Anahat Düzeyi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400" b="0" strike="noStrike" spc="-1">
                <a:latin typeface="Arial"/>
              </a:rPr>
              <a:t>Üçüncü Anahat Düzeyi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tr-TR" sz="2000" b="0" strike="noStrike" spc="-1">
                <a:latin typeface="Arial"/>
              </a:rPr>
              <a:t>Dördüncü Anahat Düzeyi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Beşinci Anahat Düzeyi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Altıncı Anahat Düzeyi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tr-TR" sz="2000" b="0" strike="noStrike" spc="-1">
                <a:latin typeface="Arial"/>
              </a:rPr>
              <a:t>Yedinci Anahat Düzeyi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41240" y="1737360"/>
            <a:ext cx="353628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tr-TR" sz="5400" b="0" strike="noStrike" spc="-1" dirty="0" smtClean="0">
                <a:solidFill>
                  <a:srgbClr val="4F81BD"/>
                </a:solidFill>
                <a:latin typeface="Arial"/>
                <a:ea typeface="DejaVu Sans"/>
              </a:rPr>
              <a:t>Linux nedir ? Yenir mi ?</a:t>
            </a:r>
            <a:endParaRPr lang="tr-TR" sz="5400" b="0" strike="noStrike" spc="-1" dirty="0">
              <a:latin typeface="Arial"/>
            </a:endParaRPr>
          </a:p>
        </p:txBody>
      </p:sp>
      <p:pic>
        <p:nvPicPr>
          <p:cNvPr id="81" name="Resim 2"/>
          <p:cNvPicPr/>
          <p:nvPr/>
        </p:nvPicPr>
        <p:blipFill>
          <a:blip r:embed="rId2"/>
          <a:stretch/>
        </p:blipFill>
        <p:spPr>
          <a:xfrm>
            <a:off x="3859020" y="3131765"/>
            <a:ext cx="2700720" cy="315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Neden Penguen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1996: Halk logo/maskot ister</a:t>
            </a:r>
            <a:r>
              <a:rPr lang="tr-TR" sz="2800" dirty="0" smtClean="0"/>
              <a:t>!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Birçok güçlü-kuvvetli yaratık önerildi: Kartal, </a:t>
            </a:r>
            <a:r>
              <a:rPr lang="tr-TR" sz="2800" dirty="0" err="1"/>
              <a:t>piranha</a:t>
            </a:r>
            <a:r>
              <a:rPr lang="tr-TR" sz="2800" dirty="0"/>
              <a:t>, köpek balığı, </a:t>
            </a:r>
            <a:r>
              <a:rPr lang="tr-TR" sz="2800" dirty="0" smtClean="0"/>
              <a:t>...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 err="1"/>
              <a:t>Linus</a:t>
            </a:r>
            <a:r>
              <a:rPr lang="tr-TR" sz="2800" dirty="0"/>
              <a:t> </a:t>
            </a:r>
            <a:r>
              <a:rPr lang="tr-TR" sz="2800" dirty="0" err="1"/>
              <a:t>Torvalds</a:t>
            </a:r>
            <a:r>
              <a:rPr lang="tr-TR" sz="2800" dirty="0"/>
              <a:t>, penguenleri özel olarak sevdiğini söylüyor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Çeşitli penguen şekilleri öneriliyor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 err="1"/>
              <a:t>Linus</a:t>
            </a:r>
            <a:r>
              <a:rPr lang="tr-TR" sz="2800" dirty="0"/>
              <a:t> </a:t>
            </a:r>
            <a:r>
              <a:rPr lang="tr-TR" sz="2800" dirty="0" err="1"/>
              <a:t>Torvalds</a:t>
            </a:r>
            <a:r>
              <a:rPr lang="tr-TR" sz="2800" dirty="0"/>
              <a:t>, upuzun bir tarifle hayalindeki pengueni anlatıyor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Penguene ad takılıyor: </a:t>
            </a:r>
            <a:r>
              <a:rPr lang="tr-TR" sz="2800" dirty="0" err="1"/>
              <a:t>Tux</a:t>
            </a:r>
            <a:r>
              <a:rPr lang="tr-TR" sz="2800" dirty="0"/>
              <a:t>.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3808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Nerelerde Linux Kullanılıyor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PC -- Kişisel </a:t>
            </a:r>
            <a:r>
              <a:rPr lang="tr-TR" sz="2800" dirty="0" smtClean="0"/>
              <a:t>bilgisayarlar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Cep telefonları (Ör: </a:t>
            </a:r>
            <a:r>
              <a:rPr lang="tr-TR" sz="2800" dirty="0" err="1"/>
              <a:t>Android</a:t>
            </a:r>
            <a:r>
              <a:rPr lang="tr-TR" sz="2800" dirty="0" smtClean="0"/>
              <a:t>)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Tabletler (Ör: </a:t>
            </a:r>
            <a:r>
              <a:rPr lang="tr-TR" sz="2800" dirty="0" err="1"/>
              <a:t>Meego</a:t>
            </a:r>
            <a:r>
              <a:rPr lang="tr-TR" sz="2800" dirty="0" smtClean="0"/>
              <a:t>)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Saatler (Ör: </a:t>
            </a:r>
            <a:r>
              <a:rPr lang="tr-TR" sz="2800" dirty="0" err="1"/>
              <a:t>Casio</a:t>
            </a:r>
            <a:r>
              <a:rPr lang="tr-TR" sz="2800" dirty="0" smtClean="0"/>
              <a:t>)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ADSL Modemler (Ör: </a:t>
            </a:r>
            <a:r>
              <a:rPr lang="tr-TR" sz="2800" dirty="0" err="1"/>
              <a:t>Airties</a:t>
            </a:r>
            <a:r>
              <a:rPr lang="tr-TR" sz="2800" dirty="0" smtClean="0"/>
              <a:t>)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Süper bilgisayarlar (Ör: IBM S/390)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3808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Kimler  Linux Kullanılıyor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 err="1"/>
              <a:t>TTnet</a:t>
            </a:r>
            <a:r>
              <a:rPr lang="tr-TR" sz="2800" dirty="0"/>
              <a:t>, Superonline ve benzeri Internet Servis </a:t>
            </a:r>
            <a:r>
              <a:rPr lang="tr-TR" sz="2800" dirty="0" smtClean="0"/>
              <a:t>Sağlayıcıları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Dış Ticaret Müsteşarlığı, EPDK ve benzeri kamu </a:t>
            </a:r>
            <a:r>
              <a:rPr lang="tr-TR" sz="2800" dirty="0" smtClean="0"/>
              <a:t>kurumları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Ege, Bilgi, ODTÜ ve benzeri </a:t>
            </a:r>
            <a:r>
              <a:rPr lang="tr-TR" sz="2800" dirty="0" smtClean="0"/>
              <a:t>üniversiteler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Türk Silahlı </a:t>
            </a:r>
            <a:r>
              <a:rPr lang="tr-TR" sz="2800" dirty="0" smtClean="0"/>
              <a:t>Kuvvetleri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b="0" strike="noStrike" spc="-1" dirty="0" smtClean="0">
                <a:latin typeface="Arial"/>
              </a:rPr>
              <a:t>Y</a:t>
            </a:r>
            <a:r>
              <a:rPr lang="tr-TR" sz="2800" dirty="0"/>
              <a:t>apı Kredi Bankası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2668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000" spc="-1" dirty="0" smtClean="0">
                <a:solidFill>
                  <a:srgbClr val="1F497D"/>
                </a:solidFill>
                <a:latin typeface="Arial"/>
                <a:ea typeface="DejaVu Sans"/>
              </a:rPr>
              <a:t>Bugün ?</a:t>
            </a:r>
            <a:endParaRPr lang="tr-TR" sz="40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3407" y="1835621"/>
            <a:ext cx="9070920" cy="4901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/>
              <a:t>Kullanıcıların %31'i web sitelerinde sörf yapmak için </a:t>
            </a:r>
            <a:r>
              <a:rPr lang="tr-TR" sz="2400" dirty="0" err="1"/>
              <a:t>Firefox'u</a:t>
            </a:r>
            <a:r>
              <a:rPr lang="tr-TR" sz="2400" dirty="0"/>
              <a:t> tercih ediyor</a:t>
            </a:r>
            <a:r>
              <a:rPr lang="tr-TR" sz="24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/>
              <a:t>Dünyadaki her 100 web sitesinden 70'ı </a:t>
            </a:r>
            <a:r>
              <a:rPr lang="tr-TR" sz="2400" dirty="0" err="1"/>
              <a:t>Apache</a:t>
            </a:r>
            <a:r>
              <a:rPr lang="tr-TR" sz="2400" dirty="0"/>
              <a:t> web sunucusu ile hizmet veriyor</a:t>
            </a:r>
            <a:r>
              <a:rPr lang="tr-TR" sz="2400" dirty="0" smtClean="0"/>
              <a:t>..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/>
              <a:t>Google'da yaptığınız her aramada GNU/Linux kullanıyorsunuz</a:t>
            </a:r>
            <a:r>
              <a:rPr lang="tr-TR" sz="24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/>
              <a:t>Büyük animasyon ve görsel efekt firmalarında sunucu/masaüstünde %95 oranında GNU/Linux </a:t>
            </a:r>
            <a:r>
              <a:rPr lang="tr-TR" sz="2400" dirty="0" smtClean="0"/>
              <a:t>kullanılıyor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/>
              <a:t>En kesintisiz hizmet veren 10 web barındırma firmasının tamamı GNU/Linux ya da </a:t>
            </a:r>
            <a:r>
              <a:rPr lang="tr-TR" sz="2400" dirty="0" err="1"/>
              <a:t>FreeBSD</a:t>
            </a:r>
            <a:r>
              <a:rPr lang="tr-TR" sz="2400" dirty="0"/>
              <a:t> </a:t>
            </a:r>
            <a:r>
              <a:rPr lang="tr-TR" sz="2400" dirty="0" smtClean="0"/>
              <a:t>kullanıyor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 err="1"/>
              <a:t>Gartner</a:t>
            </a:r>
            <a:r>
              <a:rPr lang="tr-TR" sz="2400" dirty="0"/>
              <a:t>, 2012'de kapalı kaynak kodlu yazılımların %80'inin açık kaynak teknolojileri kullanacağını öngörüyor</a:t>
            </a:r>
            <a:r>
              <a:rPr lang="tr-TR" sz="24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/>
              <a:t>TÜBİTAK, GNU/Linux temelli </a:t>
            </a:r>
            <a:r>
              <a:rPr lang="tr-TR" sz="2400" dirty="0" err="1"/>
              <a:t>Pardus</a:t>
            </a:r>
            <a:r>
              <a:rPr lang="tr-TR" sz="2400" dirty="0"/>
              <a:t> yerel dağıtımını geliştiriyor</a:t>
            </a:r>
            <a:r>
              <a:rPr lang="tr-TR" sz="24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400" dirty="0" smtClean="0"/>
              <a:t>Venezuela</a:t>
            </a:r>
            <a:r>
              <a:rPr lang="tr-TR" sz="2400" dirty="0"/>
              <a:t>, kamu kurumlarına yalnızca özgür yazılımlar alıyor.</a:t>
            </a:r>
            <a:endParaRPr lang="tr-TR" sz="24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13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Önemi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Öğrenme, geliştirme, kullanma </a:t>
            </a:r>
            <a:r>
              <a:rPr lang="tr-TR" sz="2800" dirty="0" smtClean="0"/>
              <a:t>özgürlüğü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Tekerleğin tekrar tekrar icat edilmemesi / daha hızlı </a:t>
            </a:r>
            <a:r>
              <a:rPr lang="tr-TR" sz="2800" dirty="0" smtClean="0"/>
              <a:t>gelişim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Toplumsal barış / dayanışma arttırması, "beraber" üretme kültürünün </a:t>
            </a:r>
            <a:r>
              <a:rPr lang="tr-TR" sz="2800" dirty="0" smtClean="0"/>
              <a:t>hatırlanması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İnsanlığın bilgisinin korunması: Yazılımlar özgür olmazsa, o yazılımlarla ürettirilen/saklanan veriler de özgür olmaz.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13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Özgür Yazılımın Sanatçıları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 err="1"/>
              <a:t>Wikipedia</a:t>
            </a:r>
            <a:r>
              <a:rPr lang="tr-TR" sz="2800" dirty="0"/>
              <a:t>: Özgür </a:t>
            </a:r>
            <a:r>
              <a:rPr lang="tr-TR" sz="2800" dirty="0" smtClean="0"/>
              <a:t>Ansiklopedi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 err="1" smtClean="0"/>
              <a:t>OpenStreetMap</a:t>
            </a:r>
            <a:r>
              <a:rPr lang="tr-TR" sz="2800" dirty="0"/>
              <a:t>: Sokak </a:t>
            </a:r>
            <a:r>
              <a:rPr lang="tr-TR" sz="2800" dirty="0" smtClean="0"/>
              <a:t>Haritası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Creative </a:t>
            </a:r>
            <a:r>
              <a:rPr lang="tr-TR" sz="2800" dirty="0" err="1"/>
              <a:t>Commons</a:t>
            </a:r>
            <a:r>
              <a:rPr lang="tr-TR" sz="2800" dirty="0"/>
              <a:t>: Yazarlar, Sanatçılar ve Öğretmenler İçin </a:t>
            </a:r>
            <a:r>
              <a:rPr lang="tr-TR" sz="2800" dirty="0" smtClean="0"/>
              <a:t>Lisans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en-US" sz="2800" dirty="0"/>
              <a:t>Open Access: </a:t>
            </a:r>
            <a:r>
              <a:rPr lang="en-US" sz="2800" dirty="0" err="1"/>
              <a:t>Açık</a:t>
            </a:r>
            <a:r>
              <a:rPr lang="en-US" sz="2800" dirty="0"/>
              <a:t> </a:t>
            </a:r>
            <a:r>
              <a:rPr lang="en-US" sz="2800" dirty="0" err="1"/>
              <a:t>Bilimsel</a:t>
            </a:r>
            <a:r>
              <a:rPr lang="en-US" sz="2800" dirty="0"/>
              <a:t> </a:t>
            </a:r>
            <a:r>
              <a:rPr lang="en-US" sz="2800" dirty="0" err="1" smtClean="0"/>
              <a:t>Kütüphane</a:t>
            </a:r>
            <a:endParaRPr lang="tr-TR" sz="2800" dirty="0" smtClean="0"/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en-US" sz="2800" dirty="0"/>
              <a:t>Open Source Hardware: </a:t>
            </a:r>
            <a:r>
              <a:rPr lang="en-US" sz="2800" dirty="0" err="1"/>
              <a:t>Özgür</a:t>
            </a:r>
            <a:r>
              <a:rPr lang="en-US" sz="2800" dirty="0"/>
              <a:t> </a:t>
            </a:r>
            <a:r>
              <a:rPr lang="en-US" sz="2800" dirty="0" err="1" smtClean="0"/>
              <a:t>Donanım</a:t>
            </a:r>
            <a:endParaRPr lang="tr-TR" sz="2800" dirty="0" smtClean="0"/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Open Content Film: Özgür </a:t>
            </a:r>
            <a:r>
              <a:rPr lang="tr-TR" sz="2800" dirty="0" smtClean="0"/>
              <a:t>Sinema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en-US" sz="2800" dirty="0"/>
              <a:t>Open Source Medicine: </a:t>
            </a:r>
            <a:r>
              <a:rPr lang="en-US" sz="2800" dirty="0" err="1"/>
              <a:t>Özgür</a:t>
            </a:r>
            <a:r>
              <a:rPr lang="en-US" sz="2800" dirty="0"/>
              <a:t> </a:t>
            </a:r>
            <a:r>
              <a:rPr lang="en-US" sz="2800" dirty="0" err="1" smtClean="0"/>
              <a:t>İlaç</a:t>
            </a:r>
            <a:endParaRPr lang="tr-TR" sz="2800" dirty="0" smtClean="0"/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en-US" sz="2800" dirty="0"/>
              <a:t>Open Source Biology: </a:t>
            </a:r>
            <a:r>
              <a:rPr lang="en-US" sz="2800" dirty="0" err="1"/>
              <a:t>Özgür</a:t>
            </a:r>
            <a:r>
              <a:rPr lang="en-US" sz="2800" dirty="0"/>
              <a:t> </a:t>
            </a:r>
            <a:r>
              <a:rPr lang="en-US" sz="2800" dirty="0" err="1"/>
              <a:t>Biyoloji</a:t>
            </a:r>
            <a:endParaRPr lang="tr-TR" sz="2800" dirty="0" smtClean="0"/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7139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b="0" strike="noStrike" spc="-1" dirty="0" smtClean="0">
                <a:solidFill>
                  <a:schemeClr val="accent1">
                    <a:lumMod val="75000"/>
                  </a:schemeClr>
                </a:solidFill>
                <a:latin typeface="Arial"/>
              </a:rPr>
              <a:t>Linux Nasıl Keşfedildi ?</a:t>
            </a:r>
            <a:endParaRPr lang="tr-TR" sz="4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19832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nn-NO" sz="2800" dirty="0"/>
              <a:t>Helsinki Üniversitesi'nde bir öğrenci: Linus Torvalds</a:t>
            </a:r>
            <a:r>
              <a:rPr lang="nn-NO" sz="2800" dirty="0" smtClean="0"/>
              <a:t>.</a:t>
            </a:r>
            <a:endParaRPr lang="tr-TR" sz="2800" dirty="0" smtClean="0"/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en-US" sz="2800" dirty="0"/>
              <a:t>1991'de ilk </a:t>
            </a:r>
            <a:r>
              <a:rPr lang="en-US" sz="2800" dirty="0" err="1"/>
              <a:t>PC'sini</a:t>
            </a:r>
            <a:r>
              <a:rPr lang="en-US" sz="2800" dirty="0"/>
              <a:t> </a:t>
            </a:r>
            <a:r>
              <a:rPr lang="en-US" sz="2800" dirty="0" err="1"/>
              <a:t>alıyor</a:t>
            </a:r>
            <a:r>
              <a:rPr lang="en-US" sz="2800" dirty="0"/>
              <a:t>, </a:t>
            </a:r>
            <a:r>
              <a:rPr lang="en-US" sz="2800" dirty="0" err="1"/>
              <a:t>bir</a:t>
            </a:r>
            <a:r>
              <a:rPr lang="en-US" sz="2800" dirty="0"/>
              <a:t> ay Prince of Persia </a:t>
            </a:r>
            <a:r>
              <a:rPr lang="en-US" sz="2800" dirty="0" err="1"/>
              <a:t>oynuyor</a:t>
            </a:r>
            <a:r>
              <a:rPr lang="en-US" sz="2800" dirty="0" smtClean="0"/>
              <a:t>.</a:t>
            </a:r>
            <a:endParaRPr lang="tr-TR" sz="2800" dirty="0" smtClean="0"/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 err="1"/>
              <a:t>Minix</a:t>
            </a:r>
            <a:r>
              <a:rPr lang="tr-TR" sz="2800" dirty="0"/>
              <a:t> işletim sistemini pek seviyor ama birçok istediği özelliği de bulamıyor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Temmuz'da </a:t>
            </a:r>
            <a:r>
              <a:rPr lang="tr-TR" sz="2800" dirty="0" err="1"/>
              <a:t>posix</a:t>
            </a:r>
            <a:r>
              <a:rPr lang="tr-TR" sz="2800" dirty="0"/>
              <a:t> standart tanımları üzerine bilgi toplamaya </a:t>
            </a:r>
            <a:r>
              <a:rPr lang="tr-TR" sz="2800" dirty="0" smtClean="0"/>
              <a:t>başlıyor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"Bir elin nesi var, birkaç milyon elin sesi var" atasözünden hareketle </a:t>
            </a:r>
            <a:r>
              <a:rPr lang="tr-TR" sz="2800" dirty="0" err="1"/>
              <a:t>başdöndürücü</a:t>
            </a:r>
            <a:r>
              <a:rPr lang="tr-TR" sz="2800" dirty="0"/>
              <a:t> bir hızla gelişerek, bugünkü halini alıyor</a:t>
            </a:r>
            <a:r>
              <a:rPr lang="tr-TR" sz="2800" dirty="0" smtClean="0"/>
              <a:t>.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Nasıl Okunuyor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09080" y="2520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Linux, </a:t>
            </a:r>
            <a:r>
              <a:rPr lang="tr-TR" sz="2800" dirty="0" err="1"/>
              <a:t>Liinuks</a:t>
            </a:r>
            <a:r>
              <a:rPr lang="tr-TR" sz="2800" dirty="0"/>
              <a:t> veya </a:t>
            </a:r>
            <a:r>
              <a:rPr lang="tr-TR" sz="2800" dirty="0" err="1"/>
              <a:t>Lihnuks</a:t>
            </a:r>
            <a:r>
              <a:rPr lang="tr-TR" sz="2800" dirty="0"/>
              <a:t> şeklinde okunuyor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İngilizce bir kelime olmadığı için; </a:t>
            </a:r>
            <a:r>
              <a:rPr lang="tr-TR" sz="2800" dirty="0" err="1"/>
              <a:t>Linaks</a:t>
            </a:r>
            <a:r>
              <a:rPr lang="tr-TR" sz="2800" dirty="0"/>
              <a:t>, </a:t>
            </a:r>
            <a:r>
              <a:rPr lang="tr-TR" sz="2800" dirty="0" err="1"/>
              <a:t>Layneks</a:t>
            </a:r>
            <a:r>
              <a:rPr lang="tr-TR" sz="2800" dirty="0"/>
              <a:t>, </a:t>
            </a:r>
            <a:r>
              <a:rPr lang="tr-TR" sz="2800" dirty="0" err="1"/>
              <a:t>Laynaks</a:t>
            </a:r>
            <a:r>
              <a:rPr lang="tr-TR" sz="2800" dirty="0"/>
              <a:t> gibi okunuş biçimleri yanlış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Genel bir tartışma yarattığı için Linux'un yaratıcısı </a:t>
            </a:r>
            <a:r>
              <a:rPr lang="tr-TR" sz="2800" dirty="0" err="1"/>
              <a:t>Linus</a:t>
            </a:r>
            <a:r>
              <a:rPr lang="tr-TR" sz="2800" dirty="0"/>
              <a:t> </a:t>
            </a:r>
            <a:r>
              <a:rPr lang="tr-TR" sz="2800" dirty="0" err="1"/>
              <a:t>Torvalds</a:t>
            </a:r>
            <a:r>
              <a:rPr lang="tr-TR" sz="2800" dirty="0"/>
              <a:t>, kendi sesini bir ses dosyasına kaydederek Linux'un kendisinin okuduğu </a:t>
            </a:r>
            <a:r>
              <a:rPr lang="tr-TR" sz="2800" dirty="0" smtClean="0"/>
              <a:t>biçimini </a:t>
            </a:r>
            <a:r>
              <a:rPr lang="tr-TR" sz="2800" dirty="0"/>
              <a:t>internetten dağıtıyor.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8268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Linux Nedir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09080" y="2520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Linux, aslında GNU/Linux işletim sisteminin sadece çekirdeğine (</a:t>
            </a:r>
            <a:r>
              <a:rPr lang="tr-TR" sz="2800" dirty="0" err="1"/>
              <a:t>kernel</a:t>
            </a:r>
            <a:r>
              <a:rPr lang="tr-TR" sz="2800" dirty="0"/>
              <a:t>) verilen isim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Birçok program ile bezenen Linux çekirdeği, bir Linux dağıtımını oluşturur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Dosya listeleme komutu bile ayrı bir programdır, çekirdeğin bir parçası değildir.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056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GNU Nasıl Ortaya Çıktı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09080" y="252000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İlk doğduğunda özgür olan yazılımlar 1976'da ABD'nin telif hakları yasası ile kısıtlanmaya başlıyor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 smtClean="0"/>
              <a:t>Özgür </a:t>
            </a:r>
            <a:r>
              <a:rPr lang="tr-TR" sz="2800" dirty="0"/>
              <a:t>= Çalıştırma, kopyalama, dağıtma, inceleme, değiştirme ve geliştirme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GNU Projesi'ni 1983'te başlatıyor. Yazılımın topluma ait olması, özgür olması gerektiğini savunuyor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Hedef: Tamamen özgür yazılımlardan oluşan bir işletim sistemi yazmak.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056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Özgür Yazılım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tr-TR" sz="2800" b="1" dirty="0"/>
              <a:t>Özgürlük 0:</a:t>
            </a:r>
            <a:r>
              <a:rPr lang="tr-TR" sz="2800" dirty="0"/>
              <a:t> Her türlü amaç için çalıştırma özgürlüğü.</a:t>
            </a:r>
          </a:p>
          <a:p>
            <a:r>
              <a:rPr lang="tr-TR" sz="2800" b="1" dirty="0"/>
              <a:t>Özgürlük 1: </a:t>
            </a:r>
            <a:r>
              <a:rPr lang="tr-TR" sz="2800" dirty="0"/>
              <a:t>Yazılımın nasıl çalıştığını inceleme ve kendi gereksinimleri doğrultusunda değiştirme özgürlüğü.</a:t>
            </a:r>
          </a:p>
          <a:p>
            <a:r>
              <a:rPr lang="tr-TR" sz="2800" b="1" dirty="0"/>
              <a:t>Özgürlük 2: </a:t>
            </a:r>
            <a:r>
              <a:rPr lang="tr-TR" sz="2800" dirty="0"/>
              <a:t>Yeniden dağıtma ve toplumla paylaşma özgürlüğü.</a:t>
            </a:r>
          </a:p>
          <a:p>
            <a:r>
              <a:rPr lang="tr-TR" sz="2800" b="1" dirty="0"/>
              <a:t>Özgürlük 3: </a:t>
            </a:r>
            <a:r>
              <a:rPr lang="tr-TR" sz="2800" dirty="0"/>
              <a:t>Yazılımı geliştirme ve gelişmiş haliyle topluma dağıtma özgürlüğü.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71542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Neden Linux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tr-TR" sz="2800" b="1" dirty="0"/>
              <a:t>Hızla Büyüyor ve Yayılıyor</a:t>
            </a:r>
            <a:endParaRPr lang="tr-TR" sz="2800" dirty="0"/>
          </a:p>
          <a:p>
            <a:r>
              <a:rPr lang="tr-TR" sz="2800" dirty="0"/>
              <a:t>GNU/Linux’un özgür ve açık kaynaklı olmasından dolayı büyük bir geliştirici topluluğuna sahip. Dolayısıyla hızla büyüyor ve yeni kişilere ulaşıyor.</a:t>
            </a:r>
          </a:p>
          <a:p>
            <a:r>
              <a:rPr lang="tr-TR" sz="2800" b="1" dirty="0"/>
              <a:t>Güvenilir</a:t>
            </a:r>
            <a:endParaRPr lang="tr-TR" sz="2800" dirty="0"/>
          </a:p>
          <a:p>
            <a:r>
              <a:rPr lang="tr-TR" sz="2800" dirty="0"/>
              <a:t>Bilgisayarınız izleniyor mu? Eğer bir GNU/Linux kullanıcısı iseniz </a:t>
            </a:r>
            <a:r>
              <a:rPr lang="tr-TR" sz="2800" dirty="0" err="1"/>
              <a:t>buu</a:t>
            </a:r>
            <a:r>
              <a:rPr lang="tr-TR" sz="2800" dirty="0"/>
              <a:t> sorunun yanıtı </a:t>
            </a:r>
            <a:r>
              <a:rPr lang="tr-TR" sz="2800" b="1" dirty="0"/>
              <a:t>hayır!</a:t>
            </a:r>
            <a:r>
              <a:rPr lang="tr-TR" sz="2800" dirty="0"/>
              <a:t> Çünkü kodları açık ve milyonlarca geliştirici bu kodları görüyor. Böyle bir durumda siz kodları okuyamıyorsanız bile sizin yerinize birisi mutlaka okur ve sizi uyarır</a:t>
            </a:r>
            <a:r>
              <a:rPr lang="tr-TR" sz="2800" dirty="0" smtClean="0"/>
              <a:t>.</a:t>
            </a:r>
            <a:endParaRPr lang="tr-TR" sz="2800" dirty="0"/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8599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Neden Linux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tr-TR" sz="2400" b="1" dirty="0"/>
              <a:t>Çok Esnek</a:t>
            </a:r>
            <a:endParaRPr lang="tr-TR" sz="2400" dirty="0"/>
          </a:p>
          <a:p>
            <a:r>
              <a:rPr lang="tr-TR" sz="2400" dirty="0"/>
              <a:t>Masaüstü ortamınızdan açılış ekranınıza, sistemin isminden ikonlarınıza kadar her şeyle oynayabilir, değiştirebilirsiniz.</a:t>
            </a:r>
          </a:p>
          <a:p>
            <a:r>
              <a:rPr lang="tr-TR" sz="2400" b="1" dirty="0"/>
              <a:t>Çok Hızlı</a:t>
            </a:r>
            <a:endParaRPr lang="tr-TR" sz="2400" dirty="0"/>
          </a:p>
          <a:p>
            <a:r>
              <a:rPr lang="tr-TR" sz="2400" dirty="0"/>
              <a:t>Kurulum işlemi ortalama 15-30 dakika arası sürmekte olup, kullanırken, açılıp kapanırken, uygulama çalıştırırken hız farkı gerçekten şaşırtıcı. İşlemler oldukça hızlı.</a:t>
            </a:r>
          </a:p>
          <a:p>
            <a:r>
              <a:rPr lang="tr-TR" sz="2400" b="1" dirty="0"/>
              <a:t>Ücretsiz</a:t>
            </a:r>
            <a:endParaRPr lang="tr-TR" sz="2400" dirty="0"/>
          </a:p>
          <a:p>
            <a:r>
              <a:rPr lang="tr-TR" sz="2400" dirty="0"/>
              <a:t>Bir GNU/Linux dağıtımına sahip olmak için hiç bir bedel ödemenize gerek yok, GNU/Linux dağıtımını değiştirip dağıtmak için hiçbir bedel ödemenize gerek yok.</a:t>
            </a: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18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tr-TR" sz="4400" spc="-1" dirty="0" smtClean="0">
                <a:solidFill>
                  <a:srgbClr val="1F497D"/>
                </a:solidFill>
                <a:latin typeface="Arial"/>
                <a:ea typeface="DejaVu Sans"/>
              </a:rPr>
              <a:t>GNU Nasıl Ortaya Çıktı </a:t>
            </a:r>
            <a:r>
              <a:rPr lang="tr-TR" sz="4400" b="0" strike="noStrike" spc="-1" dirty="0" smtClean="0">
                <a:solidFill>
                  <a:srgbClr val="1F497D"/>
                </a:solidFill>
                <a:latin typeface="Arial"/>
                <a:ea typeface="DejaVu Sans"/>
              </a:rPr>
              <a:t>?</a:t>
            </a:r>
            <a:endParaRPr lang="tr-TR" sz="4400" b="0" strike="noStrike" spc="-1" dirty="0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91840" y="2339677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Kanıtlanmış bir model/dizayn ve geriye dönük uyumluluk için UNIX seçiliyor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GNU = </a:t>
            </a:r>
            <a:r>
              <a:rPr lang="tr-TR" sz="2800" dirty="0" err="1"/>
              <a:t>Gnu's</a:t>
            </a:r>
            <a:r>
              <a:rPr lang="tr-TR" sz="2800" dirty="0"/>
              <a:t> Not UNIX (GNU, UNIX değildir</a:t>
            </a:r>
            <a:r>
              <a:rPr lang="tr-TR" sz="2800" dirty="0" smtClean="0"/>
              <a:t>)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Derleyiciler, editörler, e-posta yazılımları, </a:t>
            </a:r>
            <a:r>
              <a:rPr lang="tr-TR" sz="2800" dirty="0" smtClean="0"/>
              <a:t>...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1990'ların başında özgür işletim sisteminin çekirdek (</a:t>
            </a:r>
            <a:r>
              <a:rPr lang="tr-TR" sz="2800" dirty="0" err="1"/>
              <a:t>kernel</a:t>
            </a:r>
            <a:r>
              <a:rPr lang="tr-TR" sz="2800" dirty="0"/>
              <a:t>) kısmı dışında tüm büyük parçaları tamamlanıyor</a:t>
            </a:r>
            <a:r>
              <a:rPr lang="tr-TR" sz="2800" dirty="0" smtClean="0"/>
              <a:t>.</a:t>
            </a:r>
          </a:p>
          <a:p>
            <a:pPr marL="565200" indent="-456480">
              <a:lnSpc>
                <a:spcPct val="100000"/>
              </a:lnSpc>
              <a:buClr>
                <a:srgbClr val="1F497D"/>
              </a:buClr>
              <a:buFont typeface="Wingdings" charset="2"/>
              <a:buChar char=""/>
            </a:pPr>
            <a:r>
              <a:rPr lang="tr-TR" sz="2800" dirty="0"/>
              <a:t>1991'de duyurulan Linux çekirdeği GNU projesini "kaza eseri" tamamlıyor ve bir bütün oluşturuyorlar.</a:t>
            </a:r>
            <a:endParaRPr lang="tr-TR" sz="2700" b="0" strike="noStrike" spc="-1" dirty="0" smtClean="0">
              <a:latin typeface="Arial"/>
            </a:endParaRPr>
          </a:p>
        </p:txBody>
      </p:sp>
      <p:pic>
        <p:nvPicPr>
          <p:cNvPr id="88" name="Resim 3"/>
          <p:cNvPicPr/>
          <p:nvPr/>
        </p:nvPicPr>
        <p:blipFill>
          <a:blip r:embed="rId2"/>
          <a:stretch/>
        </p:blipFill>
        <p:spPr>
          <a:xfrm>
            <a:off x="8136360" y="5563440"/>
            <a:ext cx="1438560" cy="1677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0561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</TotalTime>
  <Words>729</Words>
  <Application>Microsoft Office PowerPoint</Application>
  <PresentationFormat>Özel</PresentationFormat>
  <Paragraphs>86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/>
  <dc:description/>
  <cp:lastModifiedBy>Windows Kullanıcısı</cp:lastModifiedBy>
  <cp:revision>13</cp:revision>
  <dcterms:created xsi:type="dcterms:W3CDTF">2018-03-05T16:18:36Z</dcterms:created>
  <dcterms:modified xsi:type="dcterms:W3CDTF">2018-07-12T07:11:03Z</dcterms:modified>
  <dc:language>tr-TR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15.0041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Özel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