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10/29/2023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4148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10/29/2023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9431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10/29/2023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3160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10/29/2023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3679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10/29/2023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7411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10/29/2023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9943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10/29/2023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2903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10/29/2023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4425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10/29/2023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6989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10/29/2023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1574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10/29/2023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0087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10/29/2023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96062236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centa, neon, hafif, gece içeren bir resim&#10;&#10;Açıklama otomatik olarak oluşturuldu">
            <a:extLst>
              <a:ext uri="{FF2B5EF4-FFF2-40B4-BE49-F238E27FC236}">
                <a16:creationId xmlns:a16="http://schemas.microsoft.com/office/drawing/2014/main" id="{545FED4A-2817-0008-2C10-F870BCC31943}"/>
              </a:ext>
            </a:extLst>
          </p:cNvPr>
          <p:cNvPicPr>
            <a:picLocks noChangeAspect="1"/>
          </p:cNvPicPr>
          <p:nvPr/>
        </p:nvPicPr>
        <p:blipFill rotWithShape="1">
          <a:blip r:embed="rId2"/>
          <a:srcRect t="7107" b="289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DD29B6E1-6E86-A1A0-2491-E5B84B3AA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1035555" y="1445436"/>
            <a:ext cx="11191887" cy="5509960"/>
          </a:xfrm>
          <a:custGeom>
            <a:avLst/>
            <a:gdLst>
              <a:gd name="connsiteX0" fmla="*/ 75794 w 11191887"/>
              <a:gd name="connsiteY0" fmla="*/ 5509960 h 5509960"/>
              <a:gd name="connsiteX1" fmla="*/ 11191887 w 11191887"/>
              <a:gd name="connsiteY1" fmla="*/ 5315928 h 5509960"/>
              <a:gd name="connsiteX2" fmla="*/ 5163097 w 11191887"/>
              <a:gd name="connsiteY2" fmla="*/ 753031 h 5509960"/>
              <a:gd name="connsiteX3" fmla="*/ 5078820 w 11191887"/>
              <a:gd name="connsiteY3" fmla="*/ 692507 h 5509960"/>
              <a:gd name="connsiteX4" fmla="*/ 2926071 w 11191887"/>
              <a:gd name="connsiteY4" fmla="*/ 1150 h 5509960"/>
              <a:gd name="connsiteX5" fmla="*/ 2692814 w 11191887"/>
              <a:gd name="connsiteY5" fmla="*/ 2336 h 5509960"/>
              <a:gd name="connsiteX6" fmla="*/ 95718 w 11191887"/>
              <a:gd name="connsiteY6" fmla="*/ 1073885 h 5509960"/>
              <a:gd name="connsiteX7" fmla="*/ 0 w 11191887"/>
              <a:gd name="connsiteY7" fmla="*/ 1167726 h 55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87" h="5509960">
                <a:moveTo>
                  <a:pt x="75794" y="5509960"/>
                </a:moveTo>
                <a:lnTo>
                  <a:pt x="11191887" y="5315928"/>
                </a:lnTo>
                <a:lnTo>
                  <a:pt x="5163097" y="753031"/>
                </a:lnTo>
                <a:lnTo>
                  <a:pt x="5078820" y="692507"/>
                </a:lnTo>
                <a:cubicBezTo>
                  <a:pt x="4421358" y="245206"/>
                  <a:pt x="3672983" y="19009"/>
                  <a:pt x="2926071" y="1150"/>
                </a:cubicBezTo>
                <a:cubicBezTo>
                  <a:pt x="2848268" y="-711"/>
                  <a:pt x="2770480" y="-310"/>
                  <a:pt x="2692814" y="2336"/>
                </a:cubicBezTo>
                <a:cubicBezTo>
                  <a:pt x="1746244" y="34591"/>
                  <a:pt x="817542" y="400481"/>
                  <a:pt x="95718" y="1073885"/>
                </a:cubicBezTo>
                <a:lnTo>
                  <a:pt x="0" y="1167726"/>
                </a:lnTo>
                <a:close/>
              </a:path>
            </a:pathLst>
          </a:custGeom>
          <a:gradFill>
            <a:gsLst>
              <a:gs pos="23000">
                <a:schemeClr val="bg2">
                  <a:alpha val="68000"/>
                </a:schemeClr>
              </a:gs>
              <a:gs pos="100000">
                <a:schemeClr val="accent1">
                  <a:lumMod val="60000"/>
                  <a:lumOff val="40000"/>
                  <a:alpha val="78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785632BD-76BD-235C-ED1C-FBD539EA92DD}"/>
              </a:ext>
            </a:extLst>
          </p:cNvPr>
          <p:cNvSpPr>
            <a:spLocks noGrp="1"/>
          </p:cNvSpPr>
          <p:nvPr>
            <p:ph type="ctrTitle"/>
          </p:nvPr>
        </p:nvSpPr>
        <p:spPr>
          <a:xfrm>
            <a:off x="5882446" y="3092651"/>
            <a:ext cx="5429290" cy="2142559"/>
          </a:xfrm>
        </p:spPr>
        <p:txBody>
          <a:bodyPr>
            <a:normAutofit/>
          </a:bodyPr>
          <a:lstStyle/>
          <a:p>
            <a:pPr algn="r"/>
            <a:r>
              <a:rPr lang="tr-TR" sz="4800"/>
              <a:t>TEMEL CSS</a:t>
            </a:r>
          </a:p>
        </p:txBody>
      </p:sp>
      <p:sp>
        <p:nvSpPr>
          <p:cNvPr id="3" name="Alt Başlık 2">
            <a:extLst>
              <a:ext uri="{FF2B5EF4-FFF2-40B4-BE49-F238E27FC236}">
                <a16:creationId xmlns:a16="http://schemas.microsoft.com/office/drawing/2014/main" id="{FFE69F5C-77C6-B071-0DC6-C39403E95F5A}"/>
              </a:ext>
            </a:extLst>
          </p:cNvPr>
          <p:cNvSpPr>
            <a:spLocks noGrp="1"/>
          </p:cNvSpPr>
          <p:nvPr>
            <p:ph type="subTitle" idx="1"/>
          </p:nvPr>
        </p:nvSpPr>
        <p:spPr>
          <a:xfrm>
            <a:off x="5829817" y="5409639"/>
            <a:ext cx="5481920" cy="908807"/>
          </a:xfrm>
        </p:spPr>
        <p:txBody>
          <a:bodyPr>
            <a:normAutofit/>
          </a:bodyPr>
          <a:lstStyle/>
          <a:p>
            <a:pPr algn="r"/>
            <a:r>
              <a:rPr lang="tr-TR"/>
              <a:t>Adım Adım Tasarım Örneği 2</a:t>
            </a:r>
          </a:p>
        </p:txBody>
      </p:sp>
    </p:spTree>
    <p:extLst>
      <p:ext uri="{BB962C8B-B14F-4D97-AF65-F5344CB8AC3E}">
        <p14:creationId xmlns:p14="http://schemas.microsoft.com/office/powerpoint/2010/main" val="17790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79E8F1-E12A-EBAF-4306-A82ECEF4E1B7}"/>
              </a:ext>
            </a:extLst>
          </p:cNvPr>
          <p:cNvSpPr>
            <a:spLocks noGrp="1"/>
          </p:cNvSpPr>
          <p:nvPr>
            <p:ph type="title"/>
          </p:nvPr>
        </p:nvSpPr>
        <p:spPr/>
        <p:txBody>
          <a:bodyPr/>
          <a:lstStyle/>
          <a:p>
            <a:r>
              <a:rPr lang="tr-TR" dirty="0"/>
              <a:t>CSS Sınıfları ve Kimlikleri</a:t>
            </a:r>
          </a:p>
        </p:txBody>
      </p:sp>
      <p:sp>
        <p:nvSpPr>
          <p:cNvPr id="3" name="İçerik Yer Tutucusu 2">
            <a:extLst>
              <a:ext uri="{FF2B5EF4-FFF2-40B4-BE49-F238E27FC236}">
                <a16:creationId xmlns:a16="http://schemas.microsoft.com/office/drawing/2014/main" id="{1D868968-DBE0-24AC-6B3B-435AF7F1B412}"/>
              </a:ext>
            </a:extLst>
          </p:cNvPr>
          <p:cNvSpPr>
            <a:spLocks noGrp="1"/>
          </p:cNvSpPr>
          <p:nvPr>
            <p:ph idx="1"/>
          </p:nvPr>
        </p:nvSpPr>
        <p:spPr/>
        <p:txBody>
          <a:bodyPr>
            <a:normAutofit fontScale="92500"/>
          </a:bodyPr>
          <a:lstStyle/>
          <a:p>
            <a:r>
              <a:rPr lang="tr-TR" dirty="0"/>
              <a:t>CSS sınıfları ve kimlikleri, HTML öğelerine özel stil uygulamak için kullanılan temel CSS seçici yöntemleridir. İşte CSS sınıfları ve kimlikleri hakkında daha fazla bilgi:</a:t>
            </a:r>
          </a:p>
          <a:p>
            <a:r>
              <a:rPr lang="tr-TR" dirty="0"/>
              <a:t>1. CSS Sınıfları (Class):</a:t>
            </a:r>
          </a:p>
          <a:p>
            <a:endParaRPr lang="tr-TR" dirty="0"/>
          </a:p>
          <a:p>
            <a:r>
              <a:rPr lang="tr-TR" dirty="0"/>
              <a:t>CSS sınıfları, birden çok HTML öğesine aynı stil özelliklerini uygulamak için kullanılır.</a:t>
            </a:r>
          </a:p>
          <a:p>
            <a:r>
              <a:rPr lang="tr-TR" dirty="0"/>
              <a:t>Sınıf adları, bir nokta (.) ile başlar ve bir veya daha fazla öğe için aynı sınıfı paylaşabilir.</a:t>
            </a:r>
          </a:p>
          <a:p>
            <a:r>
              <a:rPr lang="tr-TR" dirty="0"/>
              <a:t>Sınıfların aynı öğe üzerinde birden fazla kullanılabilir.</a:t>
            </a:r>
          </a:p>
        </p:txBody>
      </p:sp>
    </p:spTree>
    <p:extLst>
      <p:ext uri="{BB962C8B-B14F-4D97-AF65-F5344CB8AC3E}">
        <p14:creationId xmlns:p14="http://schemas.microsoft.com/office/powerpoint/2010/main" val="428209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390E65-FFFD-1A82-5504-C611FC074C77}"/>
              </a:ext>
            </a:extLst>
          </p:cNvPr>
          <p:cNvSpPr>
            <a:spLocks noGrp="1"/>
          </p:cNvSpPr>
          <p:nvPr>
            <p:ph type="title"/>
          </p:nvPr>
        </p:nvSpPr>
        <p:spPr/>
        <p:txBody>
          <a:bodyPr/>
          <a:lstStyle/>
          <a:p>
            <a:r>
              <a:rPr lang="tr-TR" dirty="0"/>
              <a:t>CSS Sınıfları ve Kimlikleri</a:t>
            </a:r>
          </a:p>
        </p:txBody>
      </p:sp>
      <p:sp>
        <p:nvSpPr>
          <p:cNvPr id="3" name="İçerik Yer Tutucusu 2">
            <a:extLst>
              <a:ext uri="{FF2B5EF4-FFF2-40B4-BE49-F238E27FC236}">
                <a16:creationId xmlns:a16="http://schemas.microsoft.com/office/drawing/2014/main" id="{C70E2B4B-D7FF-C946-253C-F46D49ADD3E0}"/>
              </a:ext>
            </a:extLst>
          </p:cNvPr>
          <p:cNvSpPr>
            <a:spLocks noGrp="1"/>
          </p:cNvSpPr>
          <p:nvPr>
            <p:ph idx="1"/>
          </p:nvPr>
        </p:nvSpPr>
        <p:spPr/>
        <p:txBody>
          <a:bodyPr/>
          <a:lstStyle/>
          <a:p>
            <a:r>
              <a:rPr lang="tr-TR" dirty="0"/>
              <a:t>2. CSS Kimlikleri (ID):</a:t>
            </a:r>
          </a:p>
          <a:p>
            <a:endParaRPr lang="tr-TR" dirty="0"/>
          </a:p>
          <a:p>
            <a:r>
              <a:rPr lang="tr-TR" dirty="0"/>
              <a:t>CSS kimlikleri, yalnızca belirli bir HTML öğesine özel stil uygulamak için kullanılır.</a:t>
            </a:r>
          </a:p>
          <a:p>
            <a:r>
              <a:rPr lang="tr-TR" dirty="0"/>
              <a:t>Kimlik adları, bir </a:t>
            </a:r>
            <a:r>
              <a:rPr lang="tr-TR" dirty="0" err="1"/>
              <a:t>hashtag</a:t>
            </a:r>
            <a:r>
              <a:rPr lang="tr-TR" dirty="0"/>
              <a:t> (#) ile başlar ve her bir öğe yalnızca bir kimlik alabilir.</a:t>
            </a:r>
          </a:p>
        </p:txBody>
      </p:sp>
    </p:spTree>
    <p:extLst>
      <p:ext uri="{BB962C8B-B14F-4D97-AF65-F5344CB8AC3E}">
        <p14:creationId xmlns:p14="http://schemas.microsoft.com/office/powerpoint/2010/main" val="41581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88A916-23A0-0DAB-103F-6C35C6B2CD16}"/>
              </a:ext>
            </a:extLst>
          </p:cNvPr>
          <p:cNvSpPr>
            <a:spLocks noGrp="1"/>
          </p:cNvSpPr>
          <p:nvPr>
            <p:ph type="title"/>
          </p:nvPr>
        </p:nvSpPr>
        <p:spPr/>
        <p:txBody>
          <a:bodyPr/>
          <a:lstStyle/>
          <a:p>
            <a:r>
              <a:rPr lang="tr-TR" b="1" i="0" dirty="0">
                <a:effectLst/>
                <a:latin typeface="Söhne"/>
              </a:rPr>
              <a:t>CSS Sınıfları ve Kimlikleri</a:t>
            </a:r>
            <a:endParaRPr lang="tr-TR" dirty="0"/>
          </a:p>
        </p:txBody>
      </p:sp>
      <p:sp>
        <p:nvSpPr>
          <p:cNvPr id="3" name="İçerik Yer Tutucusu 2">
            <a:extLst>
              <a:ext uri="{FF2B5EF4-FFF2-40B4-BE49-F238E27FC236}">
                <a16:creationId xmlns:a16="http://schemas.microsoft.com/office/drawing/2014/main" id="{862FFF6B-4753-AD2B-97DB-5E12C89A39AD}"/>
              </a:ext>
            </a:extLst>
          </p:cNvPr>
          <p:cNvSpPr>
            <a:spLocks noGrp="1"/>
          </p:cNvSpPr>
          <p:nvPr>
            <p:ph idx="1"/>
          </p:nvPr>
        </p:nvSpPr>
        <p:spPr/>
        <p:txBody>
          <a:bodyPr>
            <a:normAutofit lnSpcReduction="10000"/>
          </a:bodyPr>
          <a:lstStyle/>
          <a:p>
            <a:r>
              <a:rPr lang="tr-TR" dirty="0"/>
              <a:t>Sınıf ve Kimlik Kullanımının Karşılaştırılması:</a:t>
            </a:r>
          </a:p>
          <a:p>
            <a:endParaRPr lang="tr-TR" dirty="0"/>
          </a:p>
          <a:p>
            <a:r>
              <a:rPr lang="tr-TR" dirty="0"/>
              <a:t>Sınıf: Birden çok öğeye aynı stil özelliklerini uygulamak ve gruplamak için kullanılır. Sınıflar, öğelerin sınıflarını paylaşabilir.</a:t>
            </a:r>
          </a:p>
          <a:p>
            <a:r>
              <a:rPr lang="tr-TR" dirty="0"/>
              <a:t>Kimlik: Yalnızca bir öğeye özel stil uygulamak için kullanılır ve her bir öğe yalnızca bir kimlik alabilir.</a:t>
            </a:r>
          </a:p>
          <a:p>
            <a:r>
              <a:rPr lang="tr-TR" dirty="0"/>
              <a:t>Genellikle, sınıflar genellikle bir grup benzer öğelere benzer bir görünüm uygulamak için kullanılırken, kimlikler yalnızca belirli bir öğeye özel stil uygulamak için kullanılır. Bu, özellikle benzersiz bir öğeye özel özellikler belirtmeniz gerektiğinde yararlıdır.</a:t>
            </a:r>
          </a:p>
        </p:txBody>
      </p:sp>
    </p:spTree>
    <p:extLst>
      <p:ext uri="{BB962C8B-B14F-4D97-AF65-F5344CB8AC3E}">
        <p14:creationId xmlns:p14="http://schemas.microsoft.com/office/powerpoint/2010/main" val="263634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095358-BC54-E14F-6F4A-018F302EF86F}"/>
              </a:ext>
            </a:extLst>
          </p:cNvPr>
          <p:cNvSpPr>
            <a:spLocks noGrp="1"/>
          </p:cNvSpPr>
          <p:nvPr>
            <p:ph type="title"/>
          </p:nvPr>
        </p:nvSpPr>
        <p:spPr>
          <a:xfrm>
            <a:off x="1066800" y="1142999"/>
            <a:ext cx="4173416" cy="1257299"/>
          </a:xfrm>
        </p:spPr>
        <p:txBody>
          <a:bodyPr anchor="ctr">
            <a:normAutofit/>
          </a:bodyPr>
          <a:lstStyle/>
          <a:p>
            <a:r>
              <a:rPr lang="tr-TR" dirty="0" err="1"/>
              <a:t>Döküman</a:t>
            </a:r>
            <a:r>
              <a:rPr lang="tr-TR" dirty="0"/>
              <a:t> Akışı (Box Model)</a:t>
            </a:r>
          </a:p>
        </p:txBody>
      </p:sp>
      <p:sp>
        <p:nvSpPr>
          <p:cNvPr id="3" name="İçerik Yer Tutucusu 2">
            <a:extLst>
              <a:ext uri="{FF2B5EF4-FFF2-40B4-BE49-F238E27FC236}">
                <a16:creationId xmlns:a16="http://schemas.microsoft.com/office/drawing/2014/main" id="{610347BC-3458-BA46-E3EC-7F9353E29F48}"/>
              </a:ext>
            </a:extLst>
          </p:cNvPr>
          <p:cNvSpPr>
            <a:spLocks noGrp="1"/>
          </p:cNvSpPr>
          <p:nvPr>
            <p:ph idx="1"/>
          </p:nvPr>
        </p:nvSpPr>
        <p:spPr>
          <a:xfrm>
            <a:off x="1066797" y="2736850"/>
            <a:ext cx="4173415" cy="2978152"/>
          </a:xfrm>
        </p:spPr>
        <p:txBody>
          <a:bodyPr>
            <a:normAutofit/>
          </a:bodyPr>
          <a:lstStyle/>
          <a:p>
            <a:r>
              <a:rPr lang="tr-TR" dirty="0"/>
              <a:t>Box model, her HTML öğesinin bir içerik alanı, dolgu, kenarlık ve dış boşluk (</a:t>
            </a:r>
            <a:r>
              <a:rPr lang="tr-TR" dirty="0" err="1"/>
              <a:t>margin</a:t>
            </a:r>
            <a:r>
              <a:rPr lang="tr-TR" dirty="0"/>
              <a:t>) olmak üzere dört temel bileşeni vardır. </a:t>
            </a:r>
          </a:p>
        </p:txBody>
      </p:sp>
      <p:pic>
        <p:nvPicPr>
          <p:cNvPr id="5" name="Resim 4">
            <a:extLst>
              <a:ext uri="{FF2B5EF4-FFF2-40B4-BE49-F238E27FC236}">
                <a16:creationId xmlns:a16="http://schemas.microsoft.com/office/drawing/2014/main" id="{1B8BD1CF-DE34-386D-176D-0DDD2DEC8D2C}"/>
              </a:ext>
            </a:extLst>
          </p:cNvPr>
          <p:cNvPicPr>
            <a:picLocks noChangeAspect="1"/>
          </p:cNvPicPr>
          <p:nvPr/>
        </p:nvPicPr>
        <p:blipFill>
          <a:blip r:embed="rId2"/>
          <a:stretch>
            <a:fillRect/>
          </a:stretch>
        </p:blipFill>
        <p:spPr>
          <a:xfrm>
            <a:off x="6196920" y="914400"/>
            <a:ext cx="4751160" cy="4995081"/>
          </a:xfrm>
          <a:prstGeom prst="rect">
            <a:avLst/>
          </a:prstGeom>
          <a:noFill/>
        </p:spPr>
      </p:pic>
      <p:sp>
        <p:nvSpPr>
          <p:cNvPr id="10"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lstStyle/>
          <a:p>
            <a:pPr>
              <a:spcAft>
                <a:spcPts val="600"/>
              </a:spcAft>
            </a:pPr>
            <a:fld id="{9E390588-D381-460B-B461-914E1785F9C6}" type="datetime1">
              <a:rPr lang="en-US" smtClean="0"/>
              <a:pPr>
                <a:spcAft>
                  <a:spcPts val="600"/>
                </a:spcAft>
              </a:pPr>
              <a:t>10/29/2023</a:t>
            </a:fld>
            <a:endParaRPr lang="en-US" dirty="0"/>
          </a:p>
        </p:txBody>
      </p:sp>
      <p:sp>
        <p:nvSpPr>
          <p:cNvPr id="12"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lstStyle/>
          <a:p>
            <a:pPr>
              <a:spcAft>
                <a:spcPts val="600"/>
              </a:spcAft>
            </a:pPr>
            <a:r>
              <a:rPr lang="en-US" dirty="0"/>
              <a:t>Sample Footer Text</a:t>
            </a:r>
          </a:p>
        </p:txBody>
      </p:sp>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13</a:t>
            </a:fld>
            <a:endParaRPr lang="en-US"/>
          </a:p>
        </p:txBody>
      </p:sp>
    </p:spTree>
    <p:extLst>
      <p:ext uri="{BB962C8B-B14F-4D97-AF65-F5344CB8AC3E}">
        <p14:creationId xmlns:p14="http://schemas.microsoft.com/office/powerpoint/2010/main" val="333098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095358-BC54-E14F-6F4A-018F302EF86F}"/>
              </a:ext>
            </a:extLst>
          </p:cNvPr>
          <p:cNvSpPr>
            <a:spLocks noGrp="1"/>
          </p:cNvSpPr>
          <p:nvPr>
            <p:ph type="title"/>
          </p:nvPr>
        </p:nvSpPr>
        <p:spPr>
          <a:xfrm>
            <a:off x="1066798" y="1142999"/>
            <a:ext cx="5771363" cy="1257299"/>
          </a:xfrm>
        </p:spPr>
        <p:txBody>
          <a:bodyPr anchor="ctr">
            <a:normAutofit/>
          </a:bodyPr>
          <a:lstStyle/>
          <a:p>
            <a:r>
              <a:rPr lang="tr-TR" sz="4100" dirty="0" err="1"/>
              <a:t>Döküman</a:t>
            </a:r>
            <a:r>
              <a:rPr lang="tr-TR" sz="4100" dirty="0"/>
              <a:t> Akışı (Box Model)</a:t>
            </a:r>
          </a:p>
        </p:txBody>
      </p:sp>
      <p:sp>
        <p:nvSpPr>
          <p:cNvPr id="3" name="İçerik Yer Tutucusu 2">
            <a:extLst>
              <a:ext uri="{FF2B5EF4-FFF2-40B4-BE49-F238E27FC236}">
                <a16:creationId xmlns:a16="http://schemas.microsoft.com/office/drawing/2014/main" id="{610347BC-3458-BA46-E3EC-7F9353E29F48}"/>
              </a:ext>
            </a:extLst>
          </p:cNvPr>
          <p:cNvSpPr>
            <a:spLocks noGrp="1"/>
          </p:cNvSpPr>
          <p:nvPr>
            <p:ph idx="1"/>
          </p:nvPr>
        </p:nvSpPr>
        <p:spPr>
          <a:xfrm>
            <a:off x="1066798" y="2736850"/>
            <a:ext cx="5771364" cy="2978152"/>
          </a:xfrm>
        </p:spPr>
        <p:txBody>
          <a:bodyPr>
            <a:normAutofit/>
          </a:bodyPr>
          <a:lstStyle/>
          <a:p>
            <a:pPr>
              <a:lnSpc>
                <a:spcPct val="110000"/>
              </a:lnSpc>
            </a:pPr>
            <a:r>
              <a:rPr lang="tr-TR" sz="1300"/>
              <a:t>Bu örnekte </a:t>
            </a:r>
            <a:r>
              <a:rPr lang="tr-TR" sz="1300" err="1"/>
              <a:t>box</a:t>
            </a:r>
            <a:r>
              <a:rPr lang="tr-TR" sz="1300"/>
              <a:t> adında bir sınıf oluşturduk ve bu sınıfa birçok CSS özelliği ekledik:</a:t>
            </a:r>
          </a:p>
          <a:p>
            <a:pPr>
              <a:lnSpc>
                <a:spcPct val="110000"/>
              </a:lnSpc>
            </a:pPr>
            <a:r>
              <a:rPr lang="tr-TR" sz="1300" err="1"/>
              <a:t>width</a:t>
            </a:r>
            <a:r>
              <a:rPr lang="tr-TR" sz="1300"/>
              <a:t>: Kutunun genişliği 200 pikseldir.</a:t>
            </a:r>
          </a:p>
          <a:p>
            <a:pPr>
              <a:lnSpc>
                <a:spcPct val="110000"/>
              </a:lnSpc>
            </a:pPr>
            <a:r>
              <a:rPr lang="tr-TR" sz="1300" err="1"/>
              <a:t>height</a:t>
            </a:r>
            <a:r>
              <a:rPr lang="tr-TR" sz="1300"/>
              <a:t>: Kutunun yüksekliği 100 pikseldir.</a:t>
            </a:r>
          </a:p>
          <a:p>
            <a:pPr>
              <a:lnSpc>
                <a:spcPct val="110000"/>
              </a:lnSpc>
            </a:pPr>
            <a:r>
              <a:rPr lang="tr-TR" sz="1300" err="1"/>
              <a:t>padding</a:t>
            </a:r>
            <a:r>
              <a:rPr lang="tr-TR" sz="1300"/>
              <a:t>: Kutu içindeki dolgu 20 pikseldir. Dolgu, içeriği etrafını saran iç boşluktur.</a:t>
            </a:r>
          </a:p>
          <a:p>
            <a:pPr>
              <a:lnSpc>
                <a:spcPct val="110000"/>
              </a:lnSpc>
            </a:pPr>
            <a:r>
              <a:rPr lang="tr-TR" sz="1300" err="1"/>
              <a:t>border</a:t>
            </a:r>
            <a:r>
              <a:rPr lang="tr-TR" sz="1300"/>
              <a:t>: Kutu etrafındaki kenarlık 2 piksel kalınlığındadır ve #333 renkte siyah bir kenarlık kullanılmıştır.</a:t>
            </a:r>
          </a:p>
          <a:p>
            <a:pPr>
              <a:lnSpc>
                <a:spcPct val="110000"/>
              </a:lnSpc>
            </a:pPr>
            <a:r>
              <a:rPr lang="tr-TR" sz="1300" err="1"/>
              <a:t>margin</a:t>
            </a:r>
            <a:r>
              <a:rPr lang="tr-TR" sz="1300"/>
              <a:t>: Kutu ile diğer öğeler arasındaki dış boşluk 20 pikseldir. </a:t>
            </a:r>
            <a:r>
              <a:rPr lang="tr-TR" sz="1300" err="1"/>
              <a:t>Margin</a:t>
            </a:r>
            <a:r>
              <a:rPr lang="tr-TR" sz="1300"/>
              <a:t>, kutunun dışındaki boşluktur.</a:t>
            </a:r>
          </a:p>
        </p:txBody>
      </p:sp>
      <p:pic>
        <p:nvPicPr>
          <p:cNvPr id="5" name="Resim 4" descr="metin, ekran görüntüsü, yazı tipi içeren bir resim&#10;&#10;Açıklama otomatik olarak oluşturuldu">
            <a:extLst>
              <a:ext uri="{FF2B5EF4-FFF2-40B4-BE49-F238E27FC236}">
                <a16:creationId xmlns:a16="http://schemas.microsoft.com/office/drawing/2014/main" id="{1B8BD1CF-DE34-386D-176D-0DDD2DEC8D2C}"/>
              </a:ext>
            </a:extLst>
          </p:cNvPr>
          <p:cNvPicPr>
            <a:picLocks noChangeAspect="1"/>
          </p:cNvPicPr>
          <p:nvPr/>
        </p:nvPicPr>
        <p:blipFill>
          <a:blip r:embed="rId2"/>
          <a:stretch>
            <a:fillRect/>
          </a:stretch>
        </p:blipFill>
        <p:spPr>
          <a:xfrm>
            <a:off x="7904959" y="1776273"/>
            <a:ext cx="3144042" cy="3305454"/>
          </a:xfrm>
          <a:prstGeom prst="rect">
            <a:avLst/>
          </a:prstGeom>
          <a:noFill/>
        </p:spPr>
      </p:pic>
      <p:sp>
        <p:nvSpPr>
          <p:cNvPr id="10"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normAutofit/>
          </a:bodyPr>
          <a:lstStyle/>
          <a:p>
            <a:pPr>
              <a:spcAft>
                <a:spcPts val="600"/>
              </a:spcAft>
            </a:pPr>
            <a:fld id="{9E390588-D381-460B-B461-914E1785F9C6}" type="datetime1">
              <a:rPr lang="en-US" smtClean="0"/>
              <a:pPr>
                <a:spcAft>
                  <a:spcPts val="600"/>
                </a:spcAft>
              </a:pPr>
              <a:t>10/29/2023</a:t>
            </a:fld>
            <a:endParaRPr lang="en-US" dirty="0"/>
          </a:p>
        </p:txBody>
      </p:sp>
      <p:sp>
        <p:nvSpPr>
          <p:cNvPr id="12"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normAutofit/>
          </a:bodyPr>
          <a:lstStyle/>
          <a:p>
            <a:pPr>
              <a:spcAft>
                <a:spcPts val="600"/>
              </a:spcAft>
            </a:pPr>
            <a:r>
              <a:rPr lang="en-US" dirty="0"/>
              <a:t>Sample Footer Text</a:t>
            </a:r>
          </a:p>
        </p:txBody>
      </p:sp>
      <p:sp>
        <p:nvSpPr>
          <p:cNvPr id="14"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normAutofit/>
          </a:bodyPr>
          <a:lstStyle/>
          <a:p>
            <a:pPr>
              <a:spcAft>
                <a:spcPts val="600"/>
              </a:spcAft>
            </a:pPr>
            <a:fld id="{5E84AC6A-A0EF-437B-BCEE-4772B0214A58}" type="slidenum">
              <a:rPr lang="en-US" smtClean="0"/>
              <a:pPr>
                <a:spcAft>
                  <a:spcPts val="600"/>
                </a:spcAft>
              </a:pPr>
              <a:t>14</a:t>
            </a:fld>
            <a:endParaRPr lang="en-US"/>
          </a:p>
        </p:txBody>
      </p:sp>
    </p:spTree>
    <p:extLst>
      <p:ext uri="{BB962C8B-B14F-4D97-AF65-F5344CB8AC3E}">
        <p14:creationId xmlns:p14="http://schemas.microsoft.com/office/powerpoint/2010/main" val="4180705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527B83-7D79-20E3-ABCC-C22CB0605699}"/>
              </a:ext>
            </a:extLst>
          </p:cNvPr>
          <p:cNvSpPr>
            <a:spLocks noGrp="1"/>
          </p:cNvSpPr>
          <p:nvPr>
            <p:ph type="title"/>
          </p:nvPr>
        </p:nvSpPr>
        <p:spPr/>
        <p:txBody>
          <a:bodyPr/>
          <a:lstStyle/>
          <a:p>
            <a:r>
              <a:rPr lang="tr-TR" dirty="0" err="1"/>
              <a:t>Döküman</a:t>
            </a:r>
            <a:r>
              <a:rPr lang="tr-TR" dirty="0"/>
              <a:t> Akışı (Box Model)</a:t>
            </a:r>
          </a:p>
        </p:txBody>
      </p:sp>
      <p:sp>
        <p:nvSpPr>
          <p:cNvPr id="3" name="İçerik Yer Tutucusu 2">
            <a:extLst>
              <a:ext uri="{FF2B5EF4-FFF2-40B4-BE49-F238E27FC236}">
                <a16:creationId xmlns:a16="http://schemas.microsoft.com/office/drawing/2014/main" id="{187D5F1B-E845-E208-1AF6-5BAF16B69EE0}"/>
              </a:ext>
            </a:extLst>
          </p:cNvPr>
          <p:cNvSpPr>
            <a:spLocks noGrp="1"/>
          </p:cNvSpPr>
          <p:nvPr>
            <p:ph idx="1"/>
          </p:nvPr>
        </p:nvSpPr>
        <p:spPr/>
        <p:txBody>
          <a:bodyPr>
            <a:normAutofit fontScale="92500" lnSpcReduction="10000"/>
          </a:bodyPr>
          <a:lstStyle/>
          <a:p>
            <a:r>
              <a:rPr lang="tr-TR" dirty="0"/>
              <a:t>Kod içindeki div öğesi, oluşturduğumuz </a:t>
            </a:r>
            <a:r>
              <a:rPr lang="tr-TR" dirty="0" err="1"/>
              <a:t>box</a:t>
            </a:r>
            <a:r>
              <a:rPr lang="tr-TR" dirty="0"/>
              <a:t> sınıfını kullanır. Bu, div öğesinin stilini belirleyen CSS kurallarına uyar.</a:t>
            </a:r>
          </a:p>
          <a:p>
            <a:endParaRPr lang="tr-TR" dirty="0"/>
          </a:p>
          <a:p>
            <a:r>
              <a:rPr lang="tr-TR" dirty="0"/>
              <a:t>Box model, içerik, </a:t>
            </a:r>
            <a:r>
              <a:rPr lang="tr-TR" dirty="0" err="1"/>
              <a:t>padding</a:t>
            </a:r>
            <a:r>
              <a:rPr lang="tr-TR" dirty="0"/>
              <a:t>, </a:t>
            </a:r>
            <a:r>
              <a:rPr lang="tr-TR" dirty="0" err="1"/>
              <a:t>border</a:t>
            </a:r>
            <a:r>
              <a:rPr lang="tr-TR" dirty="0"/>
              <a:t> ve </a:t>
            </a:r>
            <a:r>
              <a:rPr lang="tr-TR" dirty="0" err="1"/>
              <a:t>margin</a:t>
            </a:r>
            <a:r>
              <a:rPr lang="tr-TR" dirty="0"/>
              <a:t> bölümlerinin nasıl bir araya geldiğini anlamak için önemlidir. Bu örnekte, içerik alanının belirtilen genişlik ve yükseklikte olduğunu, </a:t>
            </a:r>
            <a:r>
              <a:rPr lang="tr-TR" dirty="0" err="1"/>
              <a:t>padding</a:t>
            </a:r>
            <a:r>
              <a:rPr lang="tr-TR" dirty="0"/>
              <a:t> bölgesinin içeriği sardığını, </a:t>
            </a:r>
            <a:r>
              <a:rPr lang="tr-TR" dirty="0" err="1"/>
              <a:t>border</a:t>
            </a:r>
            <a:r>
              <a:rPr lang="tr-TR" dirty="0"/>
              <a:t> bölgesinin kenarlığı çevrelediğini ve </a:t>
            </a:r>
            <a:r>
              <a:rPr lang="tr-TR" dirty="0" err="1"/>
              <a:t>margin</a:t>
            </a:r>
            <a:r>
              <a:rPr lang="tr-TR" dirty="0"/>
              <a:t> bölgesinin kutuyu diğer öğelerden ayırdığını görebilirsiniz.</a:t>
            </a:r>
          </a:p>
          <a:p>
            <a:endParaRPr lang="tr-TR" dirty="0"/>
          </a:p>
          <a:p>
            <a:r>
              <a:rPr lang="tr-TR" dirty="0"/>
              <a:t>Bu örnek, öğrencilere CSS </a:t>
            </a:r>
            <a:r>
              <a:rPr lang="tr-TR" dirty="0" err="1"/>
              <a:t>box</a:t>
            </a:r>
            <a:r>
              <a:rPr lang="tr-TR" dirty="0"/>
              <a:t> model kavramını anlamalarına yardımcı olacaktır. Box model, web tasarımında öğelerin düzenini ve stilini belirlemek için temel bir kavramdır.</a:t>
            </a:r>
          </a:p>
        </p:txBody>
      </p:sp>
      <p:pic>
        <p:nvPicPr>
          <p:cNvPr id="5" name="Resim 4">
            <a:extLst>
              <a:ext uri="{FF2B5EF4-FFF2-40B4-BE49-F238E27FC236}">
                <a16:creationId xmlns:a16="http://schemas.microsoft.com/office/drawing/2014/main" id="{51C5AFFD-3F50-EA2D-2B1B-FC3D80A9D9ED}"/>
              </a:ext>
            </a:extLst>
          </p:cNvPr>
          <p:cNvPicPr>
            <a:picLocks noChangeAspect="1"/>
          </p:cNvPicPr>
          <p:nvPr/>
        </p:nvPicPr>
        <p:blipFill>
          <a:blip r:embed="rId2"/>
          <a:stretch>
            <a:fillRect/>
          </a:stretch>
        </p:blipFill>
        <p:spPr>
          <a:xfrm>
            <a:off x="8791574" y="351784"/>
            <a:ext cx="3171825" cy="1787912"/>
          </a:xfrm>
          <a:prstGeom prst="rect">
            <a:avLst/>
          </a:prstGeom>
        </p:spPr>
      </p:pic>
    </p:spTree>
    <p:extLst>
      <p:ext uri="{BB962C8B-B14F-4D97-AF65-F5344CB8AC3E}">
        <p14:creationId xmlns:p14="http://schemas.microsoft.com/office/powerpoint/2010/main" val="197959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52D622-3DA1-E3BB-C8BC-D7455F5F5F9F}"/>
              </a:ext>
            </a:extLst>
          </p:cNvPr>
          <p:cNvSpPr>
            <a:spLocks noGrp="1"/>
          </p:cNvSpPr>
          <p:nvPr>
            <p:ph type="title"/>
          </p:nvPr>
        </p:nvSpPr>
        <p:spPr/>
        <p:txBody>
          <a:bodyPr/>
          <a:lstStyle/>
          <a:p>
            <a:r>
              <a:rPr lang="tr-TR" dirty="0"/>
              <a:t>Görsel Tasarım İlkeleri</a:t>
            </a:r>
          </a:p>
        </p:txBody>
      </p:sp>
      <p:sp>
        <p:nvSpPr>
          <p:cNvPr id="3" name="İçerik Yer Tutucusu 2">
            <a:extLst>
              <a:ext uri="{FF2B5EF4-FFF2-40B4-BE49-F238E27FC236}">
                <a16:creationId xmlns:a16="http://schemas.microsoft.com/office/drawing/2014/main" id="{B920ECE6-7BDB-7CD5-3052-A8175CFC81BC}"/>
              </a:ext>
            </a:extLst>
          </p:cNvPr>
          <p:cNvSpPr>
            <a:spLocks noGrp="1"/>
          </p:cNvSpPr>
          <p:nvPr>
            <p:ph idx="1"/>
          </p:nvPr>
        </p:nvSpPr>
        <p:spPr/>
        <p:txBody>
          <a:bodyPr/>
          <a:lstStyle/>
          <a:p>
            <a:r>
              <a:rPr lang="tr-TR" dirty="0"/>
              <a:t>Bu adımda, temel görsel tasarım ilkelerini inceleyeceğiz ve bir örnek üzerinden bu ilkeleri uygulayacağız. Görsel tasarım, web sayfanızın estetik görünümünü ve kullanıcı deneyimini büyük ölçüde etkiler. İşte temel görsel tasarım ilkelerini açıklayan ve uygulayan bir örnek:</a:t>
            </a:r>
          </a:p>
        </p:txBody>
      </p:sp>
    </p:spTree>
    <p:extLst>
      <p:ext uri="{BB962C8B-B14F-4D97-AF65-F5344CB8AC3E}">
        <p14:creationId xmlns:p14="http://schemas.microsoft.com/office/powerpoint/2010/main" val="3522325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52D622-3DA1-E3BB-C8BC-D7455F5F5F9F}"/>
              </a:ext>
            </a:extLst>
          </p:cNvPr>
          <p:cNvSpPr>
            <a:spLocks noGrp="1"/>
          </p:cNvSpPr>
          <p:nvPr>
            <p:ph type="title"/>
          </p:nvPr>
        </p:nvSpPr>
        <p:spPr/>
        <p:txBody>
          <a:bodyPr/>
          <a:lstStyle/>
          <a:p>
            <a:r>
              <a:rPr lang="tr-TR" dirty="0"/>
              <a:t>Görsel Tasarım İlkeleri</a:t>
            </a:r>
          </a:p>
        </p:txBody>
      </p:sp>
      <p:sp>
        <p:nvSpPr>
          <p:cNvPr id="3" name="İçerik Yer Tutucusu 2">
            <a:extLst>
              <a:ext uri="{FF2B5EF4-FFF2-40B4-BE49-F238E27FC236}">
                <a16:creationId xmlns:a16="http://schemas.microsoft.com/office/drawing/2014/main" id="{B920ECE6-7BDB-7CD5-3052-A8175CFC81BC}"/>
              </a:ext>
            </a:extLst>
          </p:cNvPr>
          <p:cNvSpPr>
            <a:spLocks noGrp="1"/>
          </p:cNvSpPr>
          <p:nvPr>
            <p:ph idx="1"/>
          </p:nvPr>
        </p:nvSpPr>
        <p:spPr/>
        <p:txBody>
          <a:bodyPr>
            <a:normAutofit fontScale="85000" lnSpcReduction="10000"/>
          </a:bodyPr>
          <a:lstStyle/>
          <a:p>
            <a:r>
              <a:rPr lang="tr-TR" dirty="0"/>
              <a:t>Bu örnek, görsel tasarım ilkelerini açıklar ve uygular. Her ilkeye uygun olarak belirli stil ve düzenlemeler yapılmıştır. Ayrıca, örneklerle her ilke daha iyi anlaşılabilir hale getirilmiştir.</a:t>
            </a:r>
          </a:p>
          <a:p>
            <a:r>
              <a:rPr lang="tr-TR" dirty="0"/>
              <a:t>"Denge" ilkesi, öğelerin dengeli bir şekilde yerleştirilerek sağlanır.</a:t>
            </a:r>
          </a:p>
          <a:p>
            <a:r>
              <a:rPr lang="tr-TR" dirty="0"/>
              <a:t>"Vurgu" ilkesi, vurgulanan ana mesajları sarı arka plan ile belirtir.</a:t>
            </a:r>
          </a:p>
          <a:p>
            <a:r>
              <a:rPr lang="tr-TR" dirty="0"/>
              <a:t>"</a:t>
            </a:r>
            <a:r>
              <a:rPr lang="tr-TR" dirty="0" err="1"/>
              <a:t>Birimlilik</a:t>
            </a:r>
            <a:r>
              <a:rPr lang="tr-TR" dirty="0"/>
              <a:t>" ilkesi, benzer öğelerin benzer bir stil kullanmasıyla temsil edilir.</a:t>
            </a:r>
          </a:p>
          <a:p>
            <a:r>
              <a:rPr lang="tr-TR" dirty="0"/>
              <a:t>"Zıtlık" ilkesi, başlık ve vurgulanmış öğelerde renk kontrastı kullanarak gösterilir.</a:t>
            </a:r>
          </a:p>
          <a:p>
            <a:r>
              <a:rPr lang="tr-TR" dirty="0"/>
              <a:t>"Hareket" ilkesi, web sayfasında animasyonların kullanımını belirtir. Bu örnekte animasyon kullanılmamıştır, ancak bahsedilmiştir.</a:t>
            </a:r>
          </a:p>
          <a:p>
            <a:r>
              <a:rPr lang="tr-TR" dirty="0"/>
              <a:t>Bu örnek, öğrencilere temel görsel tasarım ilkelerini anlamalarına yardımcı olabilir ve </a:t>
            </a:r>
            <a:r>
              <a:rPr lang="tr-TR" dirty="0" err="1"/>
              <a:t>CSS'nin</a:t>
            </a:r>
            <a:r>
              <a:rPr lang="tr-TR" dirty="0"/>
              <a:t> bu ilkeleri nasıl uyguladığını gösterir.</a:t>
            </a:r>
          </a:p>
        </p:txBody>
      </p:sp>
    </p:spTree>
    <p:extLst>
      <p:ext uri="{BB962C8B-B14F-4D97-AF65-F5344CB8AC3E}">
        <p14:creationId xmlns:p14="http://schemas.microsoft.com/office/powerpoint/2010/main" val="222856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7332D0-F63D-E7DA-1759-2E38B69437E3}"/>
              </a:ext>
            </a:extLst>
          </p:cNvPr>
          <p:cNvSpPr>
            <a:spLocks noGrp="1"/>
          </p:cNvSpPr>
          <p:nvPr>
            <p:ph type="title"/>
          </p:nvPr>
        </p:nvSpPr>
        <p:spPr/>
        <p:txBody>
          <a:bodyPr/>
          <a:lstStyle/>
          <a:p>
            <a:r>
              <a:rPr lang="tr-TR" dirty="0"/>
              <a:t>Şekil ve Pozisyon</a:t>
            </a:r>
          </a:p>
        </p:txBody>
      </p:sp>
      <p:sp>
        <p:nvSpPr>
          <p:cNvPr id="3" name="İçerik Yer Tutucusu 2">
            <a:extLst>
              <a:ext uri="{FF2B5EF4-FFF2-40B4-BE49-F238E27FC236}">
                <a16:creationId xmlns:a16="http://schemas.microsoft.com/office/drawing/2014/main" id="{F10C2112-5C77-B872-509C-7D72DBC58E83}"/>
              </a:ext>
            </a:extLst>
          </p:cNvPr>
          <p:cNvSpPr>
            <a:spLocks noGrp="1"/>
          </p:cNvSpPr>
          <p:nvPr>
            <p:ph idx="1"/>
          </p:nvPr>
        </p:nvSpPr>
        <p:spPr/>
        <p:txBody>
          <a:bodyPr/>
          <a:lstStyle/>
          <a:p>
            <a:r>
              <a:rPr lang="tr-TR" dirty="0"/>
              <a:t>Tabii ki, "Şekil ve Pozisyon" kavramlarını anlamak için bir örnek sunabilirim. Bu adım, öğrencilere web sayfasındaki öğelerin boyutunu, şeklini ve konumunu nasıl kontrol edeceklerini öğretecektir</a:t>
            </a:r>
          </a:p>
        </p:txBody>
      </p:sp>
    </p:spTree>
    <p:extLst>
      <p:ext uri="{BB962C8B-B14F-4D97-AF65-F5344CB8AC3E}">
        <p14:creationId xmlns:p14="http://schemas.microsoft.com/office/powerpoint/2010/main" val="2043313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7332D0-F63D-E7DA-1759-2E38B69437E3}"/>
              </a:ext>
            </a:extLst>
          </p:cNvPr>
          <p:cNvSpPr>
            <a:spLocks noGrp="1"/>
          </p:cNvSpPr>
          <p:nvPr>
            <p:ph type="title"/>
          </p:nvPr>
        </p:nvSpPr>
        <p:spPr/>
        <p:txBody>
          <a:bodyPr/>
          <a:lstStyle/>
          <a:p>
            <a:r>
              <a:rPr lang="tr-TR" dirty="0"/>
              <a:t>Şekil ve Pozisyon</a:t>
            </a:r>
          </a:p>
        </p:txBody>
      </p:sp>
      <p:sp>
        <p:nvSpPr>
          <p:cNvPr id="3" name="İçerik Yer Tutucusu 2">
            <a:extLst>
              <a:ext uri="{FF2B5EF4-FFF2-40B4-BE49-F238E27FC236}">
                <a16:creationId xmlns:a16="http://schemas.microsoft.com/office/drawing/2014/main" id="{F10C2112-5C77-B872-509C-7D72DBC58E83}"/>
              </a:ext>
            </a:extLst>
          </p:cNvPr>
          <p:cNvSpPr>
            <a:spLocks noGrp="1"/>
          </p:cNvSpPr>
          <p:nvPr>
            <p:ph idx="1"/>
          </p:nvPr>
        </p:nvSpPr>
        <p:spPr/>
        <p:txBody>
          <a:bodyPr/>
          <a:lstStyle/>
          <a:p>
            <a:r>
              <a:rPr lang="tr-TR" dirty="0"/>
              <a:t>Bu örnekte, iki farklı şekil kullanıldı: kare ve yuvarlak.</a:t>
            </a:r>
          </a:p>
          <a:p>
            <a:endParaRPr lang="tr-TR" dirty="0"/>
          </a:p>
          <a:p>
            <a:r>
              <a:rPr lang="tr-TR" dirty="0"/>
              <a:t>Kare şekli için .</a:t>
            </a:r>
            <a:r>
              <a:rPr lang="tr-TR" dirty="0" err="1"/>
              <a:t>box</a:t>
            </a:r>
            <a:r>
              <a:rPr lang="tr-TR" dirty="0"/>
              <a:t> sınıfı kullanıldı. Bu kutu, belirli bir genişliğe ve yüksekliğe sahiptir. </a:t>
            </a:r>
            <a:r>
              <a:rPr lang="tr-TR" dirty="0" err="1"/>
              <a:t>border-radius</a:t>
            </a:r>
            <a:r>
              <a:rPr lang="tr-TR" dirty="0"/>
              <a:t> özelliği kullanılmadığı için köşeler kare şeklindedir.</a:t>
            </a:r>
          </a:p>
          <a:p>
            <a:endParaRPr lang="tr-TR" dirty="0"/>
          </a:p>
          <a:p>
            <a:r>
              <a:rPr lang="tr-TR" dirty="0"/>
              <a:t>Yuvarlak şekil için .</a:t>
            </a:r>
            <a:r>
              <a:rPr lang="tr-TR" dirty="0" err="1"/>
              <a:t>circle</a:t>
            </a:r>
            <a:r>
              <a:rPr lang="tr-TR" dirty="0"/>
              <a:t> sınıfı kullanıldı. Bu kutu, </a:t>
            </a:r>
            <a:r>
              <a:rPr lang="tr-TR" dirty="0" err="1"/>
              <a:t>border-radius</a:t>
            </a:r>
            <a:r>
              <a:rPr lang="tr-TR" dirty="0"/>
              <a:t> özelliğiyle yuvarlak hale getirildi. Yuvarlak şekil elde etmek için </a:t>
            </a:r>
            <a:r>
              <a:rPr lang="tr-TR" dirty="0" err="1"/>
              <a:t>border-radius</a:t>
            </a:r>
            <a:r>
              <a:rPr lang="tr-TR" dirty="0"/>
              <a:t> özelliğine yüzde değeri (örnekte %50) verilmelidir.</a:t>
            </a:r>
          </a:p>
        </p:txBody>
      </p:sp>
    </p:spTree>
    <p:extLst>
      <p:ext uri="{BB962C8B-B14F-4D97-AF65-F5344CB8AC3E}">
        <p14:creationId xmlns:p14="http://schemas.microsoft.com/office/powerpoint/2010/main" val="185347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A7208C-98EB-BC1E-8BDA-6AC91DEBF14D}"/>
              </a:ext>
            </a:extLst>
          </p:cNvPr>
          <p:cNvSpPr>
            <a:spLocks noGrp="1"/>
          </p:cNvSpPr>
          <p:nvPr>
            <p:ph type="title"/>
          </p:nvPr>
        </p:nvSpPr>
        <p:spPr/>
        <p:txBody>
          <a:bodyPr/>
          <a:lstStyle/>
          <a:p>
            <a:r>
              <a:rPr lang="tr-TR" dirty="0"/>
              <a:t>CSS ve HTML İlişkisi</a:t>
            </a:r>
          </a:p>
        </p:txBody>
      </p:sp>
      <p:sp>
        <p:nvSpPr>
          <p:cNvPr id="3" name="İçerik Yer Tutucusu 2">
            <a:extLst>
              <a:ext uri="{FF2B5EF4-FFF2-40B4-BE49-F238E27FC236}">
                <a16:creationId xmlns:a16="http://schemas.microsoft.com/office/drawing/2014/main" id="{E95793FE-25AB-3E2E-15EC-6A382E2E583A}"/>
              </a:ext>
            </a:extLst>
          </p:cNvPr>
          <p:cNvSpPr>
            <a:spLocks noGrp="1"/>
          </p:cNvSpPr>
          <p:nvPr>
            <p:ph idx="1"/>
          </p:nvPr>
        </p:nvSpPr>
        <p:spPr/>
        <p:txBody>
          <a:bodyPr>
            <a:normAutofit/>
          </a:bodyPr>
          <a:lstStyle/>
          <a:p>
            <a:r>
              <a:rPr lang="tr-TR" dirty="0"/>
              <a:t>CSS (</a:t>
            </a:r>
            <a:r>
              <a:rPr lang="tr-TR" dirty="0" err="1"/>
              <a:t>Cascading</a:t>
            </a:r>
            <a:r>
              <a:rPr lang="tr-TR" dirty="0"/>
              <a:t> Style </a:t>
            </a:r>
            <a:r>
              <a:rPr lang="tr-TR" dirty="0" err="1"/>
              <a:t>Sheets</a:t>
            </a:r>
            <a:r>
              <a:rPr lang="tr-TR" dirty="0"/>
              <a:t>), HTML ile ilişkilendirilen ve web sayfalarının görünümünü ve stiline yönlendiren bir stil dilidir. CSS, </a:t>
            </a:r>
            <a:r>
              <a:rPr lang="tr-TR" dirty="0" err="1"/>
              <a:t>HTML'in</a:t>
            </a:r>
            <a:r>
              <a:rPr lang="tr-TR" dirty="0"/>
              <a:t> yalnızca belirli bir sayfanın içeriğini tanımlamasına karşın, sayfanın tasarımını ve düzenini belirlemek için kullanılır. İşte </a:t>
            </a:r>
            <a:r>
              <a:rPr lang="tr-TR" dirty="0" err="1"/>
              <a:t>CSS'nin</a:t>
            </a:r>
            <a:r>
              <a:rPr lang="tr-TR" dirty="0"/>
              <a:t> HTML ile ilişkisi ve neden önemli olduğu hakkında daha fazla bilgi</a:t>
            </a:r>
          </a:p>
          <a:p>
            <a:r>
              <a:rPr lang="tr-TR" dirty="0"/>
              <a:t>CSS ve HTML, web sayfalarını oluşturmak ve düzenlemek için birlikte kullanılır. İşte bu ilişkinin temel özellikleri</a:t>
            </a:r>
          </a:p>
        </p:txBody>
      </p:sp>
    </p:spTree>
    <p:extLst>
      <p:ext uri="{BB962C8B-B14F-4D97-AF65-F5344CB8AC3E}">
        <p14:creationId xmlns:p14="http://schemas.microsoft.com/office/powerpoint/2010/main" val="183563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7332D0-F63D-E7DA-1759-2E38B69437E3}"/>
              </a:ext>
            </a:extLst>
          </p:cNvPr>
          <p:cNvSpPr>
            <a:spLocks noGrp="1"/>
          </p:cNvSpPr>
          <p:nvPr>
            <p:ph type="title"/>
          </p:nvPr>
        </p:nvSpPr>
        <p:spPr/>
        <p:txBody>
          <a:bodyPr/>
          <a:lstStyle/>
          <a:p>
            <a:r>
              <a:rPr lang="tr-TR" dirty="0"/>
              <a:t>Şekil ve Pozisyon</a:t>
            </a:r>
          </a:p>
        </p:txBody>
      </p:sp>
      <p:sp>
        <p:nvSpPr>
          <p:cNvPr id="3" name="İçerik Yer Tutucusu 2">
            <a:extLst>
              <a:ext uri="{FF2B5EF4-FFF2-40B4-BE49-F238E27FC236}">
                <a16:creationId xmlns:a16="http://schemas.microsoft.com/office/drawing/2014/main" id="{F10C2112-5C77-B872-509C-7D72DBC58E83}"/>
              </a:ext>
            </a:extLst>
          </p:cNvPr>
          <p:cNvSpPr>
            <a:spLocks noGrp="1"/>
          </p:cNvSpPr>
          <p:nvPr>
            <p:ph idx="1"/>
          </p:nvPr>
        </p:nvSpPr>
        <p:spPr/>
        <p:txBody>
          <a:bodyPr/>
          <a:lstStyle/>
          <a:p>
            <a:r>
              <a:rPr lang="tr-TR" dirty="0"/>
              <a:t>Ayrıca, öğelerin genişliği, yüksekliği, arka plan rengi, metin rengi, hizalama ve içerik gibi özellikler de stil tanımlarıyla belirlendi. Bu özellikler, öğrencilere web sayfalarındaki öğelerin şekil ve pozisyonunu nasıl kontrol edebileceklerini gösterir.</a:t>
            </a:r>
          </a:p>
          <a:p>
            <a:endParaRPr lang="tr-TR" dirty="0"/>
          </a:p>
          <a:p>
            <a:r>
              <a:rPr lang="tr-TR" dirty="0"/>
              <a:t>Bu örnek, öğrencilere "Şekil ve Pozisyon" kavramlarını daha iyi anlamalarına yardımcı olacaktır. CSS ile öğelerin boyutunu, şeklini ve konumunu kontrol etmek, web tasarımının temel bir parçasıdır.</a:t>
            </a:r>
          </a:p>
        </p:txBody>
      </p:sp>
    </p:spTree>
    <p:extLst>
      <p:ext uri="{BB962C8B-B14F-4D97-AF65-F5344CB8AC3E}">
        <p14:creationId xmlns:p14="http://schemas.microsoft.com/office/powerpoint/2010/main" val="3322123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3B2C0C-1FFE-3C8F-CFA2-8BB14A404559}"/>
              </a:ext>
            </a:extLst>
          </p:cNvPr>
          <p:cNvSpPr>
            <a:spLocks noGrp="1"/>
          </p:cNvSpPr>
          <p:nvPr>
            <p:ph type="title"/>
          </p:nvPr>
        </p:nvSpPr>
        <p:spPr/>
        <p:txBody>
          <a:bodyPr/>
          <a:lstStyle/>
          <a:p>
            <a:r>
              <a:rPr lang="es-ES" dirty="0" err="1"/>
              <a:t>Düzen</a:t>
            </a:r>
            <a:r>
              <a:rPr lang="es-ES" dirty="0"/>
              <a:t> ve </a:t>
            </a:r>
            <a:r>
              <a:rPr lang="es-ES" dirty="0" err="1"/>
              <a:t>İkincil</a:t>
            </a:r>
            <a:r>
              <a:rPr lang="es-ES" dirty="0"/>
              <a:t> </a:t>
            </a:r>
            <a:r>
              <a:rPr lang="es-ES" dirty="0" err="1"/>
              <a:t>Sayfa</a:t>
            </a:r>
            <a:r>
              <a:rPr lang="es-ES" dirty="0"/>
              <a:t> </a:t>
            </a:r>
            <a:r>
              <a:rPr lang="es-ES" dirty="0" err="1"/>
              <a:t>Elemanları</a:t>
            </a:r>
            <a:r>
              <a:rPr lang="es-ES" dirty="0"/>
              <a:t> </a:t>
            </a:r>
            <a:endParaRPr lang="tr-TR" dirty="0"/>
          </a:p>
        </p:txBody>
      </p:sp>
      <p:sp>
        <p:nvSpPr>
          <p:cNvPr id="3" name="İçerik Yer Tutucusu 2">
            <a:extLst>
              <a:ext uri="{FF2B5EF4-FFF2-40B4-BE49-F238E27FC236}">
                <a16:creationId xmlns:a16="http://schemas.microsoft.com/office/drawing/2014/main" id="{E6B8FA92-FA9B-6520-264D-040155335CF1}"/>
              </a:ext>
            </a:extLst>
          </p:cNvPr>
          <p:cNvSpPr>
            <a:spLocks noGrp="1"/>
          </p:cNvSpPr>
          <p:nvPr>
            <p:ph idx="1"/>
          </p:nvPr>
        </p:nvSpPr>
        <p:spPr/>
        <p:txBody>
          <a:bodyPr>
            <a:normAutofit lnSpcReduction="10000"/>
          </a:bodyPr>
          <a:lstStyle/>
          <a:p>
            <a:r>
              <a:rPr lang="tr-TR" dirty="0"/>
              <a:t>Bu örnekte, farklı bölümleri ve ikincil sayfa öğelerini oluşturduk:</a:t>
            </a:r>
          </a:p>
          <a:p>
            <a:endParaRPr lang="tr-TR" dirty="0"/>
          </a:p>
          <a:p>
            <a:r>
              <a:rPr lang="tr-TR" dirty="0"/>
              <a:t>.</a:t>
            </a:r>
            <a:r>
              <a:rPr lang="tr-TR" dirty="0" err="1"/>
              <a:t>header</a:t>
            </a:r>
            <a:r>
              <a:rPr lang="tr-TR" dirty="0"/>
              <a:t>: Sayfa başlığını içeren bölüm.</a:t>
            </a:r>
          </a:p>
          <a:p>
            <a:r>
              <a:rPr lang="tr-TR" dirty="0"/>
              <a:t>.</a:t>
            </a:r>
            <a:r>
              <a:rPr lang="tr-TR" dirty="0" err="1"/>
              <a:t>menu</a:t>
            </a:r>
            <a:r>
              <a:rPr lang="tr-TR" dirty="0"/>
              <a:t>: Sayfa menüsünü içeren bölüm.</a:t>
            </a:r>
          </a:p>
          <a:p>
            <a:r>
              <a:rPr lang="tr-TR" dirty="0"/>
              <a:t>.</a:t>
            </a:r>
            <a:r>
              <a:rPr lang="tr-TR" dirty="0" err="1"/>
              <a:t>sidebar</a:t>
            </a:r>
            <a:r>
              <a:rPr lang="tr-TR" dirty="0"/>
              <a:t>: Sol taraftaki yan menüyü içeren bölüm.</a:t>
            </a:r>
          </a:p>
          <a:p>
            <a:r>
              <a:rPr lang="tr-TR" dirty="0"/>
              <a:t>.</a:t>
            </a:r>
            <a:r>
              <a:rPr lang="tr-TR" dirty="0" err="1"/>
              <a:t>content</a:t>
            </a:r>
            <a:r>
              <a:rPr lang="tr-TR" dirty="0"/>
              <a:t>: Ana içeriği içeren bölüm.</a:t>
            </a:r>
          </a:p>
          <a:p>
            <a:r>
              <a:rPr lang="tr-TR" dirty="0"/>
              <a:t>.</a:t>
            </a:r>
            <a:r>
              <a:rPr lang="tr-TR" dirty="0" err="1"/>
              <a:t>footer</a:t>
            </a:r>
            <a:r>
              <a:rPr lang="tr-TR" dirty="0"/>
              <a:t>: Sayfa altbilgisini içeren bölüm.</a:t>
            </a:r>
          </a:p>
          <a:p>
            <a:r>
              <a:rPr lang="tr-TR" dirty="0"/>
              <a:t>Ayrıca, </a:t>
            </a:r>
            <a:r>
              <a:rPr lang="tr-TR" dirty="0" err="1"/>
              <a:t>float</a:t>
            </a:r>
            <a:r>
              <a:rPr lang="tr-TR" dirty="0"/>
              <a:t> özelliği kullanılarak .</a:t>
            </a:r>
            <a:r>
              <a:rPr lang="tr-TR" dirty="0" err="1"/>
              <a:t>sidebar</a:t>
            </a:r>
            <a:r>
              <a:rPr lang="tr-TR" dirty="0"/>
              <a:t> ve .</a:t>
            </a:r>
            <a:r>
              <a:rPr lang="tr-TR" dirty="0" err="1"/>
              <a:t>content</a:t>
            </a:r>
            <a:r>
              <a:rPr lang="tr-TR" dirty="0"/>
              <a:t> bölümleri yan yana konumlandırılmıştır.</a:t>
            </a:r>
          </a:p>
        </p:txBody>
      </p:sp>
    </p:spTree>
    <p:extLst>
      <p:ext uri="{BB962C8B-B14F-4D97-AF65-F5344CB8AC3E}">
        <p14:creationId xmlns:p14="http://schemas.microsoft.com/office/powerpoint/2010/main" val="298562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3B2C0C-1FFE-3C8F-CFA2-8BB14A404559}"/>
              </a:ext>
            </a:extLst>
          </p:cNvPr>
          <p:cNvSpPr>
            <a:spLocks noGrp="1"/>
          </p:cNvSpPr>
          <p:nvPr>
            <p:ph type="title"/>
          </p:nvPr>
        </p:nvSpPr>
        <p:spPr/>
        <p:txBody>
          <a:bodyPr/>
          <a:lstStyle/>
          <a:p>
            <a:r>
              <a:rPr lang="es-ES" dirty="0" err="1"/>
              <a:t>Düzen</a:t>
            </a:r>
            <a:r>
              <a:rPr lang="es-ES" dirty="0"/>
              <a:t> ve </a:t>
            </a:r>
            <a:r>
              <a:rPr lang="es-ES" dirty="0" err="1"/>
              <a:t>İkincil</a:t>
            </a:r>
            <a:r>
              <a:rPr lang="es-ES" dirty="0"/>
              <a:t> </a:t>
            </a:r>
            <a:r>
              <a:rPr lang="es-ES" dirty="0" err="1"/>
              <a:t>Sayfa</a:t>
            </a:r>
            <a:r>
              <a:rPr lang="es-ES" dirty="0"/>
              <a:t> </a:t>
            </a:r>
            <a:r>
              <a:rPr lang="es-ES" dirty="0" err="1"/>
              <a:t>Elemanları</a:t>
            </a:r>
            <a:r>
              <a:rPr lang="es-ES" dirty="0"/>
              <a:t> </a:t>
            </a:r>
            <a:endParaRPr lang="tr-TR" dirty="0"/>
          </a:p>
        </p:txBody>
      </p:sp>
      <p:sp>
        <p:nvSpPr>
          <p:cNvPr id="3" name="İçerik Yer Tutucusu 2">
            <a:extLst>
              <a:ext uri="{FF2B5EF4-FFF2-40B4-BE49-F238E27FC236}">
                <a16:creationId xmlns:a16="http://schemas.microsoft.com/office/drawing/2014/main" id="{E6B8FA92-FA9B-6520-264D-040155335CF1}"/>
              </a:ext>
            </a:extLst>
          </p:cNvPr>
          <p:cNvSpPr>
            <a:spLocks noGrp="1"/>
          </p:cNvSpPr>
          <p:nvPr>
            <p:ph idx="1"/>
          </p:nvPr>
        </p:nvSpPr>
        <p:spPr/>
        <p:txBody>
          <a:bodyPr>
            <a:normAutofit/>
          </a:bodyPr>
          <a:lstStyle/>
          <a:p>
            <a:r>
              <a:rPr lang="tr-TR" dirty="0"/>
              <a:t>Bu örnek, öğrencilere web sayfalarının düzenini ve ikincil sayfa öğelerini nasıl oluşturacaklarını anlamalarına yardımcı olacaktır. Düzen ve sayfa öğeleri, web tasarımının önemli bir parçasıdır ve kullanıcı deneyimini etkileyebilir.</a:t>
            </a:r>
          </a:p>
        </p:txBody>
      </p:sp>
    </p:spTree>
    <p:extLst>
      <p:ext uri="{BB962C8B-B14F-4D97-AF65-F5344CB8AC3E}">
        <p14:creationId xmlns:p14="http://schemas.microsoft.com/office/powerpoint/2010/main" val="402423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FBDF00-F1AE-E306-5831-4FCE9CA7E88D}"/>
              </a:ext>
            </a:extLst>
          </p:cNvPr>
          <p:cNvSpPr>
            <a:spLocks noGrp="1"/>
          </p:cNvSpPr>
          <p:nvPr>
            <p:ph type="title"/>
          </p:nvPr>
        </p:nvSpPr>
        <p:spPr/>
        <p:txBody>
          <a:bodyPr/>
          <a:lstStyle/>
          <a:p>
            <a:r>
              <a:rPr lang="tr-TR" dirty="0" err="1"/>
              <a:t>Responsive</a:t>
            </a:r>
            <a:r>
              <a:rPr lang="tr-TR" dirty="0"/>
              <a:t> Tasarım</a:t>
            </a:r>
          </a:p>
        </p:txBody>
      </p:sp>
      <p:sp>
        <p:nvSpPr>
          <p:cNvPr id="3" name="İçerik Yer Tutucusu 2">
            <a:extLst>
              <a:ext uri="{FF2B5EF4-FFF2-40B4-BE49-F238E27FC236}">
                <a16:creationId xmlns:a16="http://schemas.microsoft.com/office/drawing/2014/main" id="{935ACECC-A775-81D7-C884-6ACB6130AB78}"/>
              </a:ext>
            </a:extLst>
          </p:cNvPr>
          <p:cNvSpPr>
            <a:spLocks noGrp="1"/>
          </p:cNvSpPr>
          <p:nvPr>
            <p:ph idx="1"/>
          </p:nvPr>
        </p:nvSpPr>
        <p:spPr/>
        <p:txBody>
          <a:bodyPr>
            <a:normAutofit fontScale="85000" lnSpcReduction="10000"/>
          </a:bodyPr>
          <a:lstStyle/>
          <a:p>
            <a:r>
              <a:rPr lang="tr-TR" dirty="0"/>
              <a:t>Bu örnekte, "</a:t>
            </a:r>
            <a:r>
              <a:rPr lang="tr-TR" dirty="0" err="1"/>
              <a:t>Responsive</a:t>
            </a:r>
            <a:r>
              <a:rPr lang="tr-TR" dirty="0"/>
              <a:t> Tasarım" kavramını uyguladık. Özellikle, ekranın genişliğine bağlı olarak bazı stil değişiklikleri yapmış bulunuyoruz. İşte bu örneğin önemli noktaları:</a:t>
            </a:r>
          </a:p>
          <a:p>
            <a:endParaRPr lang="tr-TR" dirty="0"/>
          </a:p>
          <a:p>
            <a:r>
              <a:rPr lang="tr-TR" dirty="0"/>
              <a:t>.</a:t>
            </a:r>
            <a:r>
              <a:rPr lang="tr-TR" dirty="0" err="1"/>
              <a:t>menu</a:t>
            </a:r>
            <a:r>
              <a:rPr lang="tr-TR" dirty="0"/>
              <a:t> bölümü, ekrandaki genişliği 768 pikselden daha küçük olan cihazlarda gizlenir (</a:t>
            </a:r>
            <a:r>
              <a:rPr lang="tr-TR" dirty="0" err="1"/>
              <a:t>display</a:t>
            </a:r>
            <a:r>
              <a:rPr lang="tr-TR" dirty="0"/>
              <a:t>: </a:t>
            </a:r>
            <a:r>
              <a:rPr lang="tr-TR" dirty="0" err="1"/>
              <a:t>none</a:t>
            </a:r>
            <a:r>
              <a:rPr lang="tr-TR" dirty="0"/>
              <a:t>). Bu, daha küçük ekranlarda menünün fazla yer kaplamamasını sağlar.</a:t>
            </a:r>
          </a:p>
          <a:p>
            <a:endParaRPr lang="tr-TR" dirty="0"/>
          </a:p>
          <a:p>
            <a:r>
              <a:rPr lang="tr-TR" dirty="0"/>
              <a:t>.</a:t>
            </a:r>
            <a:r>
              <a:rPr lang="tr-TR" dirty="0" err="1"/>
              <a:t>content</a:t>
            </a:r>
            <a:r>
              <a:rPr lang="tr-TR" dirty="0"/>
              <a:t> bölümü, ekrandaki genişliği 768 pikselden daha küçük olan cihazlarda tam genişlik (</a:t>
            </a:r>
            <a:r>
              <a:rPr lang="tr-TR" dirty="0" err="1"/>
              <a:t>width</a:t>
            </a:r>
            <a:r>
              <a:rPr lang="tr-TR" dirty="0"/>
              <a:t>: 100%) alır. Bu, içeriğin daha dar ekranlara sığmasını sağlar.</a:t>
            </a:r>
          </a:p>
          <a:p>
            <a:endParaRPr lang="tr-TR" dirty="0"/>
          </a:p>
          <a:p>
            <a:r>
              <a:rPr lang="tr-TR" dirty="0"/>
              <a:t>Bu örnek, öğrencilere </a:t>
            </a:r>
            <a:r>
              <a:rPr lang="tr-TR" dirty="0" err="1"/>
              <a:t>responsive</a:t>
            </a:r>
            <a:r>
              <a:rPr lang="tr-TR" dirty="0"/>
              <a:t> tasarımın temel ilkelerini anlamalarına yardımcı olacaktır. </a:t>
            </a:r>
            <a:r>
              <a:rPr lang="tr-TR" dirty="0" err="1"/>
              <a:t>Responsive</a:t>
            </a:r>
            <a:r>
              <a:rPr lang="tr-TR" dirty="0"/>
              <a:t> tasarım, web sayfalarının farklı cihazlarda iyi görünmesini sağlamak için önemlidir.</a:t>
            </a:r>
          </a:p>
        </p:txBody>
      </p:sp>
    </p:spTree>
    <p:extLst>
      <p:ext uri="{BB962C8B-B14F-4D97-AF65-F5344CB8AC3E}">
        <p14:creationId xmlns:p14="http://schemas.microsoft.com/office/powerpoint/2010/main" val="1912450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9A8A35-C583-0C8F-88EC-CAB25F6202DC}"/>
              </a:ext>
            </a:extLst>
          </p:cNvPr>
          <p:cNvSpPr>
            <a:spLocks noGrp="1"/>
          </p:cNvSpPr>
          <p:nvPr>
            <p:ph type="title"/>
          </p:nvPr>
        </p:nvSpPr>
        <p:spPr/>
        <p:txBody>
          <a:bodyPr/>
          <a:lstStyle/>
          <a:p>
            <a:r>
              <a:rPr lang="tr-TR" dirty="0" err="1"/>
              <a:t>Responsive</a:t>
            </a:r>
            <a:r>
              <a:rPr lang="tr-TR" dirty="0"/>
              <a:t> Form Tasarımı</a:t>
            </a:r>
          </a:p>
        </p:txBody>
      </p:sp>
      <p:sp>
        <p:nvSpPr>
          <p:cNvPr id="3" name="İçerik Yer Tutucusu 2">
            <a:extLst>
              <a:ext uri="{FF2B5EF4-FFF2-40B4-BE49-F238E27FC236}">
                <a16:creationId xmlns:a16="http://schemas.microsoft.com/office/drawing/2014/main" id="{D98F3B46-3369-4131-5D26-14ADD0B1CFBA}"/>
              </a:ext>
            </a:extLst>
          </p:cNvPr>
          <p:cNvSpPr>
            <a:spLocks noGrp="1"/>
          </p:cNvSpPr>
          <p:nvPr>
            <p:ph idx="1"/>
          </p:nvPr>
        </p:nvSpPr>
        <p:spPr/>
        <p:txBody>
          <a:bodyPr/>
          <a:lstStyle/>
          <a:p>
            <a:r>
              <a:rPr lang="tr-TR" dirty="0"/>
              <a:t>Bu örnekte, index.html dosyasında basit bir iletişim formu oluşturduk ve bu formun stilini style.css dosyasıyla belirledik. Form, genişliğe duyarlıdır ve küçük ekranlarda da iyi görünmesini sağlamak için </a:t>
            </a:r>
            <a:r>
              <a:rPr lang="tr-TR" dirty="0" err="1"/>
              <a:t>flexbox</a:t>
            </a:r>
            <a:r>
              <a:rPr lang="tr-TR" dirty="0"/>
              <a:t> kullanıldı. Ayrıca, form elemanları (</a:t>
            </a:r>
            <a:r>
              <a:rPr lang="tr-TR" dirty="0" err="1"/>
              <a:t>input</a:t>
            </a:r>
            <a:r>
              <a:rPr lang="tr-TR" dirty="0"/>
              <a:t>, </a:t>
            </a:r>
            <a:r>
              <a:rPr lang="tr-TR" dirty="0" err="1"/>
              <a:t>textarea</a:t>
            </a:r>
            <a:r>
              <a:rPr lang="tr-TR" dirty="0"/>
              <a:t>, </a:t>
            </a:r>
            <a:r>
              <a:rPr lang="tr-TR" dirty="0" err="1"/>
              <a:t>button</a:t>
            </a:r>
            <a:r>
              <a:rPr lang="tr-TR" dirty="0"/>
              <a:t>) </a:t>
            </a:r>
            <a:r>
              <a:rPr lang="tr-TR" dirty="0" err="1"/>
              <a:t>responsive</a:t>
            </a:r>
            <a:r>
              <a:rPr lang="tr-TR" dirty="0"/>
              <a:t> bir şekilde düzenlendi.</a:t>
            </a:r>
          </a:p>
          <a:p>
            <a:endParaRPr lang="tr-TR" dirty="0"/>
          </a:p>
          <a:p>
            <a:r>
              <a:rPr lang="tr-TR" dirty="0"/>
              <a:t>Bu örnek, </a:t>
            </a:r>
            <a:r>
              <a:rPr lang="tr-TR" dirty="0" err="1"/>
              <a:t>responsive</a:t>
            </a:r>
            <a:r>
              <a:rPr lang="tr-TR" dirty="0"/>
              <a:t> tasarımın temel ilkelerini anlamak için bir başlangıç noktası olabilir. </a:t>
            </a:r>
            <a:r>
              <a:rPr lang="tr-TR"/>
              <a:t>İhtiyacınıza göre daha fazla stil ekleyerek veya form elemanlarını özelleştirerek formu daha da geliştirebilirsiniz.</a:t>
            </a:r>
          </a:p>
        </p:txBody>
      </p:sp>
    </p:spTree>
    <p:extLst>
      <p:ext uri="{BB962C8B-B14F-4D97-AF65-F5344CB8AC3E}">
        <p14:creationId xmlns:p14="http://schemas.microsoft.com/office/powerpoint/2010/main" val="319743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A7208C-98EB-BC1E-8BDA-6AC91DEBF14D}"/>
              </a:ext>
            </a:extLst>
          </p:cNvPr>
          <p:cNvSpPr>
            <a:spLocks noGrp="1"/>
          </p:cNvSpPr>
          <p:nvPr>
            <p:ph type="title"/>
          </p:nvPr>
        </p:nvSpPr>
        <p:spPr/>
        <p:txBody>
          <a:bodyPr/>
          <a:lstStyle/>
          <a:p>
            <a:r>
              <a:rPr lang="tr-TR" dirty="0"/>
              <a:t>CSS ve HTML İlişkisi</a:t>
            </a:r>
          </a:p>
        </p:txBody>
      </p:sp>
      <p:sp>
        <p:nvSpPr>
          <p:cNvPr id="3" name="İçerik Yer Tutucusu 2">
            <a:extLst>
              <a:ext uri="{FF2B5EF4-FFF2-40B4-BE49-F238E27FC236}">
                <a16:creationId xmlns:a16="http://schemas.microsoft.com/office/drawing/2014/main" id="{E95793FE-25AB-3E2E-15EC-6A382E2E583A}"/>
              </a:ext>
            </a:extLst>
          </p:cNvPr>
          <p:cNvSpPr>
            <a:spLocks noGrp="1"/>
          </p:cNvSpPr>
          <p:nvPr>
            <p:ph idx="1"/>
          </p:nvPr>
        </p:nvSpPr>
        <p:spPr/>
        <p:txBody>
          <a:bodyPr>
            <a:normAutofit fontScale="92500" lnSpcReduction="20000"/>
          </a:bodyPr>
          <a:lstStyle/>
          <a:p>
            <a:pPr marL="342900" indent="-342900">
              <a:buFont typeface="+mj-lt"/>
              <a:buAutoNum type="arabicPeriod"/>
            </a:pPr>
            <a:r>
              <a:rPr lang="tr-TR" dirty="0"/>
              <a:t>Ayırma İlkesi (</a:t>
            </a:r>
            <a:r>
              <a:rPr lang="tr-TR" dirty="0" err="1"/>
              <a:t>Separation</a:t>
            </a:r>
            <a:r>
              <a:rPr lang="tr-TR" dirty="0"/>
              <a:t> of </a:t>
            </a:r>
            <a:r>
              <a:rPr lang="tr-TR" dirty="0" err="1"/>
              <a:t>Concerns</a:t>
            </a:r>
            <a:r>
              <a:rPr lang="tr-TR" dirty="0"/>
              <a:t>): CSS, HTML ile stil ve tasarımın ayrılmasını sağlar. Bu, içerik ve görünümün birbirinden bağımsız olarak güncellenebilir ve bakımı yapılabilir olduğu anlamına gelir.</a:t>
            </a:r>
          </a:p>
          <a:p>
            <a:pPr marL="342900" indent="-342900">
              <a:buFont typeface="+mj-lt"/>
              <a:buAutoNum type="arabicPeriod"/>
            </a:pPr>
            <a:endParaRPr lang="tr-TR" dirty="0"/>
          </a:p>
          <a:p>
            <a:pPr marL="342900" indent="-342900">
              <a:buFont typeface="+mj-lt"/>
              <a:buAutoNum type="arabicPeriod"/>
            </a:pPr>
            <a:r>
              <a:rPr lang="tr-TR" dirty="0"/>
              <a:t>Stil Tanımları: CSS dosyaları, HTML dosyalarında "</a:t>
            </a:r>
            <a:r>
              <a:rPr lang="tr-TR" dirty="0" err="1"/>
              <a:t>style</a:t>
            </a:r>
            <a:r>
              <a:rPr lang="tr-TR" dirty="0"/>
              <a:t>" özellikleri veya iç içe stil etiketleri (&lt;</a:t>
            </a:r>
            <a:r>
              <a:rPr lang="tr-TR" dirty="0" err="1"/>
              <a:t>style</a:t>
            </a:r>
            <a:r>
              <a:rPr lang="tr-TR" dirty="0"/>
              <a:t>&gt;) kullanmak yerine, belirli bir stil dosyasında tanımlanır. Bu, sayfanın stilini merkezi bir şekilde kontrol etmeyi ve kolayca değiştirmeyi sağlar.</a:t>
            </a:r>
          </a:p>
          <a:p>
            <a:pPr marL="342900" indent="-342900">
              <a:buFont typeface="+mj-lt"/>
              <a:buAutoNum type="arabicPeriod"/>
            </a:pPr>
            <a:endParaRPr lang="tr-TR" dirty="0"/>
          </a:p>
          <a:p>
            <a:pPr marL="342900" indent="-342900">
              <a:buFont typeface="+mj-lt"/>
              <a:buAutoNum type="arabicPeriod"/>
            </a:pPr>
            <a:r>
              <a:rPr lang="tr-TR" dirty="0" err="1"/>
              <a:t>Kaskad</a:t>
            </a:r>
            <a:r>
              <a:rPr lang="tr-TR" dirty="0"/>
              <a:t> (</a:t>
            </a:r>
            <a:r>
              <a:rPr lang="tr-TR" dirty="0" err="1"/>
              <a:t>Cascading</a:t>
            </a:r>
            <a:r>
              <a:rPr lang="tr-TR" dirty="0"/>
              <a:t>): </a:t>
            </a:r>
            <a:r>
              <a:rPr lang="tr-TR" dirty="0" err="1"/>
              <a:t>CSS'nin</a:t>
            </a:r>
            <a:r>
              <a:rPr lang="tr-TR" dirty="0"/>
              <a:t> "</a:t>
            </a:r>
            <a:r>
              <a:rPr lang="tr-TR" dirty="0" err="1"/>
              <a:t>Cascading</a:t>
            </a:r>
            <a:r>
              <a:rPr lang="tr-TR" dirty="0"/>
              <a:t>" özelliği, birden fazla stil tanımının bir araya getirilmesine ve öncelik sıralamasına dayanır. Böylece, sayfanın stilini kontrol etmek için belirli kurallar izlenir ve özel stil tanımlamaları yapılabilir.</a:t>
            </a:r>
          </a:p>
        </p:txBody>
      </p:sp>
    </p:spTree>
    <p:extLst>
      <p:ext uri="{BB962C8B-B14F-4D97-AF65-F5344CB8AC3E}">
        <p14:creationId xmlns:p14="http://schemas.microsoft.com/office/powerpoint/2010/main" val="22902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53876B-B33A-623F-AC96-A00E385B39D5}"/>
              </a:ext>
            </a:extLst>
          </p:cNvPr>
          <p:cNvSpPr>
            <a:spLocks noGrp="1"/>
          </p:cNvSpPr>
          <p:nvPr>
            <p:ph type="title"/>
          </p:nvPr>
        </p:nvSpPr>
        <p:spPr/>
        <p:txBody>
          <a:bodyPr/>
          <a:lstStyle/>
          <a:p>
            <a:r>
              <a:rPr lang="tr-TR" dirty="0" err="1"/>
              <a:t>CSS'nin</a:t>
            </a:r>
            <a:r>
              <a:rPr lang="tr-TR" dirty="0"/>
              <a:t> Önemi</a:t>
            </a:r>
          </a:p>
        </p:txBody>
      </p:sp>
      <p:sp>
        <p:nvSpPr>
          <p:cNvPr id="3" name="İçerik Yer Tutucusu 2">
            <a:extLst>
              <a:ext uri="{FF2B5EF4-FFF2-40B4-BE49-F238E27FC236}">
                <a16:creationId xmlns:a16="http://schemas.microsoft.com/office/drawing/2014/main" id="{BF88FBB8-F1C1-6B06-8F72-6236B8ADDB65}"/>
              </a:ext>
            </a:extLst>
          </p:cNvPr>
          <p:cNvSpPr>
            <a:spLocks noGrp="1"/>
          </p:cNvSpPr>
          <p:nvPr>
            <p:ph idx="1"/>
          </p:nvPr>
        </p:nvSpPr>
        <p:spPr/>
        <p:txBody>
          <a:bodyPr/>
          <a:lstStyle/>
          <a:p>
            <a:pPr marL="342900" indent="-342900">
              <a:buFont typeface="+mj-lt"/>
              <a:buAutoNum type="arabicPeriod"/>
            </a:pPr>
            <a:r>
              <a:rPr lang="tr-TR" dirty="0"/>
              <a:t>Görünüm ve Tasarım Kontrolü: CSS, web sayfalarının görünümünü ve tasarımını özelleştirmenizi sağlar. Renkler, yazı tipleri, boyutlar, arka planlar, kenarlıklar ve daha fazlasını belirlemek için kullanılabilir.</a:t>
            </a:r>
          </a:p>
          <a:p>
            <a:pPr marL="342900" indent="-342900">
              <a:buFont typeface="+mj-lt"/>
              <a:buAutoNum type="arabicPeriod"/>
            </a:pPr>
            <a:endParaRPr lang="tr-TR" dirty="0"/>
          </a:p>
          <a:p>
            <a:pPr marL="342900" indent="-342900">
              <a:buFont typeface="+mj-lt"/>
              <a:buAutoNum type="arabicPeriod"/>
            </a:pPr>
            <a:r>
              <a:rPr lang="tr-TR" dirty="0"/>
              <a:t>Mobil Uyumluluk ve Duyarlılık: CSS, sayfaların farklı cihazlara ve ekran boyutlarına uyumlu olmasını sağlar. Duyarlı tasarım (</a:t>
            </a:r>
            <a:r>
              <a:rPr lang="tr-TR" dirty="0" err="1"/>
              <a:t>responsive</a:t>
            </a:r>
            <a:r>
              <a:rPr lang="tr-TR" dirty="0"/>
              <a:t> </a:t>
            </a:r>
            <a:r>
              <a:rPr lang="tr-TR" dirty="0" err="1"/>
              <a:t>design</a:t>
            </a:r>
            <a:r>
              <a:rPr lang="tr-TR" dirty="0"/>
              <a:t>) oluşturmak için CSS kullanılabilir.</a:t>
            </a:r>
          </a:p>
        </p:txBody>
      </p:sp>
    </p:spTree>
    <p:extLst>
      <p:ext uri="{BB962C8B-B14F-4D97-AF65-F5344CB8AC3E}">
        <p14:creationId xmlns:p14="http://schemas.microsoft.com/office/powerpoint/2010/main" val="4173427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53876B-B33A-623F-AC96-A00E385B39D5}"/>
              </a:ext>
            </a:extLst>
          </p:cNvPr>
          <p:cNvSpPr>
            <a:spLocks noGrp="1"/>
          </p:cNvSpPr>
          <p:nvPr>
            <p:ph type="title"/>
          </p:nvPr>
        </p:nvSpPr>
        <p:spPr/>
        <p:txBody>
          <a:bodyPr/>
          <a:lstStyle/>
          <a:p>
            <a:r>
              <a:rPr lang="tr-TR" dirty="0" err="1"/>
              <a:t>CSS'nin</a:t>
            </a:r>
            <a:r>
              <a:rPr lang="tr-TR" dirty="0"/>
              <a:t> Önemi</a:t>
            </a:r>
          </a:p>
        </p:txBody>
      </p:sp>
      <p:sp>
        <p:nvSpPr>
          <p:cNvPr id="3" name="İçerik Yer Tutucusu 2">
            <a:extLst>
              <a:ext uri="{FF2B5EF4-FFF2-40B4-BE49-F238E27FC236}">
                <a16:creationId xmlns:a16="http://schemas.microsoft.com/office/drawing/2014/main" id="{BF88FBB8-F1C1-6B06-8F72-6236B8ADDB65}"/>
              </a:ext>
            </a:extLst>
          </p:cNvPr>
          <p:cNvSpPr>
            <a:spLocks noGrp="1"/>
          </p:cNvSpPr>
          <p:nvPr>
            <p:ph idx="1"/>
          </p:nvPr>
        </p:nvSpPr>
        <p:spPr/>
        <p:txBody>
          <a:bodyPr/>
          <a:lstStyle/>
          <a:p>
            <a:pPr marL="342900" indent="-342900">
              <a:buFont typeface="+mj-lt"/>
              <a:buAutoNum type="arabicPeriod"/>
            </a:pPr>
            <a:r>
              <a:rPr lang="tr-TR" dirty="0"/>
              <a:t>Erişilebilirlik: CSS, sayfanın erişilebilirliğini artırabilir. Örneğin, kontrast oranları, font büyüklüğü ve düzen, ziyaretçilerin sayfayı daha iyi okuyabilmelerini sağlar.</a:t>
            </a:r>
          </a:p>
          <a:p>
            <a:pPr marL="342900" indent="-342900">
              <a:buFont typeface="+mj-lt"/>
              <a:buAutoNum type="arabicPeriod"/>
            </a:pPr>
            <a:endParaRPr lang="tr-TR" dirty="0"/>
          </a:p>
          <a:p>
            <a:pPr marL="342900" indent="-342900">
              <a:buFont typeface="+mj-lt"/>
              <a:buAutoNum type="arabicPeriod"/>
            </a:pPr>
            <a:r>
              <a:rPr lang="tr-TR" dirty="0"/>
              <a:t>Kodun Daha Temiz ve Daha Bakımlı Olması: CSS, HTML dosyalarını daha temiz ve daha kolay bakımlı hale getirir. Stil ve içerik ayrı olduğu için, her iki bölüm de daha rahatça güncellenebilir.</a:t>
            </a:r>
          </a:p>
          <a:p>
            <a:pPr marL="342900" indent="-342900">
              <a:buFont typeface="+mj-lt"/>
              <a:buAutoNum type="arabicPeriod"/>
            </a:pPr>
            <a:endParaRPr lang="tr-TR" dirty="0"/>
          </a:p>
          <a:p>
            <a:pPr marL="342900" indent="-342900">
              <a:buFont typeface="+mj-lt"/>
              <a:buAutoNum type="arabicPeriod"/>
            </a:pPr>
            <a:r>
              <a:rPr lang="tr-TR" dirty="0"/>
              <a:t>Kullanıcı Deneyimi İyileştirmesi: CSS, kullanıcı deneyimini artırmak için animasyonlar, geçişler ve diğer etkileşimler oluşturmanıza yardımcı olur.</a:t>
            </a:r>
          </a:p>
        </p:txBody>
      </p:sp>
    </p:spTree>
    <p:extLst>
      <p:ext uri="{BB962C8B-B14F-4D97-AF65-F5344CB8AC3E}">
        <p14:creationId xmlns:p14="http://schemas.microsoft.com/office/powerpoint/2010/main" val="7046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53876B-B33A-623F-AC96-A00E385B39D5}"/>
              </a:ext>
            </a:extLst>
          </p:cNvPr>
          <p:cNvSpPr>
            <a:spLocks noGrp="1"/>
          </p:cNvSpPr>
          <p:nvPr>
            <p:ph type="title"/>
          </p:nvPr>
        </p:nvSpPr>
        <p:spPr/>
        <p:txBody>
          <a:bodyPr/>
          <a:lstStyle/>
          <a:p>
            <a:r>
              <a:rPr lang="tr-TR" dirty="0" err="1"/>
              <a:t>CSS'nin</a:t>
            </a:r>
            <a:r>
              <a:rPr lang="tr-TR" dirty="0"/>
              <a:t> Önemi</a:t>
            </a:r>
          </a:p>
        </p:txBody>
      </p:sp>
      <p:sp>
        <p:nvSpPr>
          <p:cNvPr id="3" name="İçerik Yer Tutucusu 2">
            <a:extLst>
              <a:ext uri="{FF2B5EF4-FFF2-40B4-BE49-F238E27FC236}">
                <a16:creationId xmlns:a16="http://schemas.microsoft.com/office/drawing/2014/main" id="{BF88FBB8-F1C1-6B06-8F72-6236B8ADDB65}"/>
              </a:ext>
            </a:extLst>
          </p:cNvPr>
          <p:cNvSpPr>
            <a:spLocks noGrp="1"/>
          </p:cNvSpPr>
          <p:nvPr>
            <p:ph idx="1"/>
          </p:nvPr>
        </p:nvSpPr>
        <p:spPr/>
        <p:txBody>
          <a:bodyPr/>
          <a:lstStyle/>
          <a:p>
            <a:pPr marL="0" indent="0">
              <a:buNone/>
            </a:pPr>
            <a:r>
              <a:rPr lang="tr-TR" dirty="0"/>
              <a:t>Sonuç olarak, </a:t>
            </a:r>
            <a:r>
              <a:rPr lang="tr-TR" dirty="0" err="1"/>
              <a:t>CSS'nin</a:t>
            </a:r>
            <a:r>
              <a:rPr lang="tr-TR" dirty="0"/>
              <a:t> HTML ile ilişkisi web geliştirme sürecinde kritik bir rol oynar. Bu iki dilin birlikte kullanılması, web sayfalarının görünümünü ve işlevselliğini yönlendirmek ve ziyaretçilere daha çekici ve kullanıcı dostu bir deneyim sunmak için temel bir unsurdur.</a:t>
            </a:r>
          </a:p>
        </p:txBody>
      </p:sp>
    </p:spTree>
    <p:extLst>
      <p:ext uri="{BB962C8B-B14F-4D97-AF65-F5344CB8AC3E}">
        <p14:creationId xmlns:p14="http://schemas.microsoft.com/office/powerpoint/2010/main" val="376749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E77762-7B92-574C-9909-19E7750E9783}"/>
              </a:ext>
            </a:extLst>
          </p:cNvPr>
          <p:cNvSpPr>
            <a:spLocks noGrp="1"/>
          </p:cNvSpPr>
          <p:nvPr>
            <p:ph type="ctrTitle"/>
          </p:nvPr>
        </p:nvSpPr>
        <p:spPr>
          <a:xfrm>
            <a:off x="6612344" y="3380778"/>
            <a:ext cx="4748924" cy="1789140"/>
          </a:xfrm>
        </p:spPr>
        <p:txBody>
          <a:bodyPr anchor="b">
            <a:normAutofit/>
          </a:bodyPr>
          <a:lstStyle/>
          <a:p>
            <a:pPr algn="r"/>
            <a:r>
              <a:rPr lang="tr-TR" dirty="0"/>
              <a:t> 2 CSS Bağlantısı</a:t>
            </a:r>
          </a:p>
        </p:txBody>
      </p:sp>
      <p:sp>
        <p:nvSpPr>
          <p:cNvPr id="8" name="Subtitle 2">
            <a:extLst>
              <a:ext uri="{FF2B5EF4-FFF2-40B4-BE49-F238E27FC236}">
                <a16:creationId xmlns:a16="http://schemas.microsoft.com/office/drawing/2014/main" id="{FFF44CBA-6187-7260-37EE-B4BEA4B80ADC}"/>
              </a:ext>
            </a:extLst>
          </p:cNvPr>
          <p:cNvSpPr>
            <a:spLocks noGrp="1"/>
          </p:cNvSpPr>
          <p:nvPr>
            <p:ph type="subTitle" idx="1"/>
          </p:nvPr>
        </p:nvSpPr>
        <p:spPr>
          <a:xfrm>
            <a:off x="6612344" y="5281684"/>
            <a:ext cx="4748924" cy="652391"/>
          </a:xfrm>
        </p:spPr>
        <p:txBody>
          <a:bodyPr/>
          <a:lstStyle/>
          <a:p>
            <a:pPr algn="r"/>
            <a:endParaRPr lang="en-US" dirty="0"/>
          </a:p>
        </p:txBody>
      </p:sp>
      <p:sp>
        <p:nvSpPr>
          <p:cNvPr id="10" name="Date Placeholder 6">
            <a:extLst>
              <a:ext uri="{FF2B5EF4-FFF2-40B4-BE49-F238E27FC236}">
                <a16:creationId xmlns:a16="http://schemas.microsoft.com/office/drawing/2014/main" id="{70531179-3EFA-503A-6828-894991F6EF8F}"/>
              </a:ext>
            </a:extLst>
          </p:cNvPr>
          <p:cNvSpPr>
            <a:spLocks noGrp="1"/>
          </p:cNvSpPr>
          <p:nvPr>
            <p:ph type="dt" sz="half" idx="10"/>
          </p:nvPr>
        </p:nvSpPr>
        <p:spPr>
          <a:xfrm rot="5400000">
            <a:off x="10477379" y="4629744"/>
            <a:ext cx="2653508" cy="365125"/>
          </a:xfrm>
        </p:spPr>
        <p:txBody>
          <a:bodyPr/>
          <a:lstStyle/>
          <a:p>
            <a:pPr>
              <a:spcAft>
                <a:spcPts val="600"/>
              </a:spcAft>
            </a:pPr>
            <a:fld id="{F4BCD051-280E-4DE5-B492-3EB586D316F3}" type="datetime1">
              <a:rPr lang="en-US" smtClean="0"/>
              <a:pPr>
                <a:spcAft>
                  <a:spcPts val="600"/>
                </a:spcAft>
              </a:pPr>
              <a:t>10/29/2023</a:t>
            </a:fld>
            <a:endParaRPr lang="en-US"/>
          </a:p>
        </p:txBody>
      </p:sp>
      <p:sp>
        <p:nvSpPr>
          <p:cNvPr id="12" name="Footer Placeholder 7">
            <a:extLst>
              <a:ext uri="{FF2B5EF4-FFF2-40B4-BE49-F238E27FC236}">
                <a16:creationId xmlns:a16="http://schemas.microsoft.com/office/drawing/2014/main" id="{321280BD-CE1E-6936-977D-A4274EA5126D}"/>
              </a:ext>
            </a:extLst>
          </p:cNvPr>
          <p:cNvSpPr>
            <a:spLocks noGrp="1"/>
          </p:cNvSpPr>
          <p:nvPr>
            <p:ph type="ftr" sz="quarter" idx="11"/>
          </p:nvPr>
        </p:nvSpPr>
        <p:spPr>
          <a:xfrm>
            <a:off x="8610602" y="6318446"/>
            <a:ext cx="2743198" cy="365125"/>
          </a:xfrm>
        </p:spPr>
        <p:txBody>
          <a:bodyPr/>
          <a:lstStyle/>
          <a:p>
            <a:pPr>
              <a:spcAft>
                <a:spcPts val="600"/>
              </a:spcAft>
            </a:pPr>
            <a:r>
              <a:rPr lang="en-US"/>
              <a:t>Sample Footer Text</a:t>
            </a:r>
          </a:p>
        </p:txBody>
      </p:sp>
      <p:sp>
        <p:nvSpPr>
          <p:cNvPr id="14"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7</a:t>
            </a:fld>
            <a:endParaRPr lang="en-US"/>
          </a:p>
        </p:txBody>
      </p:sp>
    </p:spTree>
    <p:extLst>
      <p:ext uri="{BB962C8B-B14F-4D97-AF65-F5344CB8AC3E}">
        <p14:creationId xmlns:p14="http://schemas.microsoft.com/office/powerpoint/2010/main" val="323088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CAD246-205E-4FA2-1AA7-8D79DA58CBA8}"/>
              </a:ext>
            </a:extLst>
          </p:cNvPr>
          <p:cNvSpPr>
            <a:spLocks noGrp="1"/>
          </p:cNvSpPr>
          <p:nvPr>
            <p:ph type="title"/>
          </p:nvPr>
        </p:nvSpPr>
        <p:spPr>
          <a:xfrm>
            <a:off x="1066799" y="1132367"/>
            <a:ext cx="7608074" cy="1257299"/>
          </a:xfrm>
        </p:spPr>
        <p:txBody>
          <a:bodyPr anchor="ctr">
            <a:normAutofit/>
          </a:bodyPr>
          <a:lstStyle/>
          <a:p>
            <a:r>
              <a:rPr lang="tr-TR" sz="4800"/>
              <a:t>CSS Bağlantısı</a:t>
            </a:r>
            <a:endParaRPr lang="tr-TR" sz="4800" dirty="0"/>
          </a:p>
        </p:txBody>
      </p:sp>
      <p:sp>
        <p:nvSpPr>
          <p:cNvPr id="3" name="İçerik Yer Tutucusu 2">
            <a:extLst>
              <a:ext uri="{FF2B5EF4-FFF2-40B4-BE49-F238E27FC236}">
                <a16:creationId xmlns:a16="http://schemas.microsoft.com/office/drawing/2014/main" id="{A73CAFE9-3D91-A209-A6F3-4EFFBD00F8C9}"/>
              </a:ext>
            </a:extLst>
          </p:cNvPr>
          <p:cNvSpPr>
            <a:spLocks noGrp="1"/>
          </p:cNvSpPr>
          <p:nvPr>
            <p:ph idx="1"/>
          </p:nvPr>
        </p:nvSpPr>
        <p:spPr>
          <a:xfrm>
            <a:off x="1066800" y="2736850"/>
            <a:ext cx="5029200" cy="2978152"/>
          </a:xfrm>
        </p:spPr>
        <p:txBody>
          <a:bodyPr>
            <a:normAutofit/>
          </a:bodyPr>
          <a:lstStyle/>
          <a:p>
            <a:r>
              <a:rPr lang="tr-TR" dirty="0"/>
              <a:t>CSS dosyalarını HTML sayfalarına eklemek için farklı yöntemler vardır. İç CSS, HTML sayfasının &lt;</a:t>
            </a:r>
            <a:r>
              <a:rPr lang="tr-TR" dirty="0" err="1"/>
              <a:t>head</a:t>
            </a:r>
            <a:r>
              <a:rPr lang="tr-TR" dirty="0"/>
              <a:t>&gt; bölümünde stil tanımlarını içerir.</a:t>
            </a:r>
          </a:p>
        </p:txBody>
      </p:sp>
      <p:sp>
        <p:nvSpPr>
          <p:cNvPr id="8"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lstStyle/>
          <a:p>
            <a:pPr>
              <a:spcAft>
                <a:spcPts val="600"/>
              </a:spcAft>
            </a:pPr>
            <a:fld id="{426E4A9E-2EFE-45B0-B07E-8DDB65DD5AE0}" type="datetime1">
              <a:rPr lang="en-US" smtClean="0"/>
              <a:pPr>
                <a:spcAft>
                  <a:spcPts val="600"/>
                </a:spcAft>
              </a:pPr>
              <a:t>10/29/2023</a:t>
            </a:fld>
            <a:endParaRPr lang="en-US"/>
          </a:p>
        </p:txBody>
      </p:sp>
      <p:sp>
        <p:nvSpPr>
          <p:cNvPr id="10"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lstStyle/>
          <a:p>
            <a:pPr>
              <a:spcAft>
                <a:spcPts val="600"/>
              </a:spcAft>
            </a:pPr>
            <a:r>
              <a:rPr lang="en-US" dirty="0"/>
              <a:t>Sample Footer Text</a:t>
            </a:r>
          </a:p>
        </p:txBody>
      </p:sp>
      <p:sp>
        <p:nvSpPr>
          <p:cNvPr id="12"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8</a:t>
            </a:fld>
            <a:endParaRPr lang="en-US"/>
          </a:p>
        </p:txBody>
      </p:sp>
      <p:pic>
        <p:nvPicPr>
          <p:cNvPr id="5" name="Resim 4">
            <a:extLst>
              <a:ext uri="{FF2B5EF4-FFF2-40B4-BE49-F238E27FC236}">
                <a16:creationId xmlns:a16="http://schemas.microsoft.com/office/drawing/2014/main" id="{BCFB8E68-79CE-1A52-B287-FBE5F4CC3DF0}"/>
              </a:ext>
            </a:extLst>
          </p:cNvPr>
          <p:cNvPicPr>
            <a:picLocks noChangeAspect="1"/>
          </p:cNvPicPr>
          <p:nvPr/>
        </p:nvPicPr>
        <p:blipFill>
          <a:blip r:embed="rId2"/>
          <a:stretch>
            <a:fillRect/>
          </a:stretch>
        </p:blipFill>
        <p:spPr>
          <a:xfrm>
            <a:off x="7306143" y="1989536"/>
            <a:ext cx="4315427" cy="4239217"/>
          </a:xfrm>
          <a:prstGeom prst="rect">
            <a:avLst/>
          </a:prstGeom>
        </p:spPr>
      </p:pic>
    </p:spTree>
    <p:extLst>
      <p:ext uri="{BB962C8B-B14F-4D97-AF65-F5344CB8AC3E}">
        <p14:creationId xmlns:p14="http://schemas.microsoft.com/office/powerpoint/2010/main" val="75739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8DA15E-91E9-2D30-B6C1-F9FE91771D56}"/>
              </a:ext>
            </a:extLst>
          </p:cNvPr>
          <p:cNvSpPr>
            <a:spLocks noGrp="1"/>
          </p:cNvSpPr>
          <p:nvPr>
            <p:ph type="title"/>
          </p:nvPr>
        </p:nvSpPr>
        <p:spPr/>
        <p:txBody>
          <a:bodyPr/>
          <a:lstStyle/>
          <a:p>
            <a:r>
              <a:rPr lang="tr-TR" dirty="0"/>
              <a:t>Temel CSS Özellikleri</a:t>
            </a:r>
          </a:p>
        </p:txBody>
      </p:sp>
      <p:sp>
        <p:nvSpPr>
          <p:cNvPr id="3" name="İçerik Yer Tutucusu 2">
            <a:extLst>
              <a:ext uri="{FF2B5EF4-FFF2-40B4-BE49-F238E27FC236}">
                <a16:creationId xmlns:a16="http://schemas.microsoft.com/office/drawing/2014/main" id="{CBD6D762-8099-595C-ACFA-F46A9103BFCC}"/>
              </a:ext>
            </a:extLst>
          </p:cNvPr>
          <p:cNvSpPr>
            <a:spLocks noGrp="1"/>
          </p:cNvSpPr>
          <p:nvPr>
            <p:ph idx="1"/>
          </p:nvPr>
        </p:nvSpPr>
        <p:spPr/>
        <p:txBody>
          <a:bodyPr/>
          <a:lstStyle/>
          <a:p>
            <a:pPr marL="0" indent="0">
              <a:buNone/>
            </a:pPr>
            <a:r>
              <a:rPr lang="tr-TR" dirty="0"/>
              <a:t> Örnekte, &lt;</a:t>
            </a:r>
            <a:r>
              <a:rPr lang="tr-TR" dirty="0" err="1"/>
              <a:t>style</a:t>
            </a:r>
            <a:r>
              <a:rPr lang="tr-TR" dirty="0"/>
              <a:t>&gt; etiketi içinde CSS kodunu içerir ve farklı HTML öğeleri veya sınıflar için farklı stil ayarları yapar. Örnek olarak, sayfa arka plan rengi, başlık metin rengi ve yazı tipi, ana içerik metin rengi ve arka plan rengi, yan menü metin rengi ve yazı tipi özelleştirilmiştir.</a:t>
            </a:r>
          </a:p>
          <a:p>
            <a:pPr marL="0" indent="0">
              <a:buNone/>
            </a:pPr>
            <a:r>
              <a:rPr lang="tr-TR" dirty="0"/>
              <a:t>Bu sadece temel bir örnektir ve CSS ile çok daha fazla özelleştirme yapabilirsiniz. CSS, sayfanızın görünümünü tamamen kontrol etmenizi sağlar ve web sayfanızı istediğiniz gibi stilize etmenizi sağlar.</a:t>
            </a:r>
          </a:p>
        </p:txBody>
      </p:sp>
    </p:spTree>
    <p:extLst>
      <p:ext uri="{BB962C8B-B14F-4D97-AF65-F5344CB8AC3E}">
        <p14:creationId xmlns:p14="http://schemas.microsoft.com/office/powerpoint/2010/main" val="891916608"/>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3B2721"/>
      </a:dk2>
      <a:lt2>
        <a:srgbClr val="E2E4E8"/>
      </a:lt2>
      <a:accent1>
        <a:srgbClr val="C3984D"/>
      </a:accent1>
      <a:accent2>
        <a:srgbClr val="B1553B"/>
      </a:accent2>
      <a:accent3>
        <a:srgbClr val="C34D64"/>
      </a:accent3>
      <a:accent4>
        <a:srgbClr val="B13B84"/>
      </a:accent4>
      <a:accent5>
        <a:srgbClr val="C04DC3"/>
      </a:accent5>
      <a:accent6>
        <a:srgbClr val="7C3BB1"/>
      </a:accent6>
      <a:hlink>
        <a:srgbClr val="BF3FAD"/>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31</TotalTime>
  <Words>1617</Words>
  <Application>Microsoft Office PowerPoint</Application>
  <PresentationFormat>Geniş ekran</PresentationFormat>
  <Paragraphs>119</Paragraphs>
  <Slides>24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24</vt:i4>
      </vt:variant>
    </vt:vector>
  </HeadingPairs>
  <TitlesOfParts>
    <vt:vector size="28" baseType="lpstr">
      <vt:lpstr>Arial</vt:lpstr>
      <vt:lpstr>Neue Haas Grotesk Text Pro</vt:lpstr>
      <vt:lpstr>Söhne</vt:lpstr>
      <vt:lpstr>SwellVTI</vt:lpstr>
      <vt:lpstr>TEMEL CSS</vt:lpstr>
      <vt:lpstr>CSS ve HTML İlişkisi</vt:lpstr>
      <vt:lpstr>CSS ve HTML İlişkisi</vt:lpstr>
      <vt:lpstr>CSS'nin Önemi</vt:lpstr>
      <vt:lpstr>CSS'nin Önemi</vt:lpstr>
      <vt:lpstr>CSS'nin Önemi</vt:lpstr>
      <vt:lpstr> 2 CSS Bağlantısı</vt:lpstr>
      <vt:lpstr>CSS Bağlantısı</vt:lpstr>
      <vt:lpstr>Temel CSS Özellikleri</vt:lpstr>
      <vt:lpstr>CSS Sınıfları ve Kimlikleri</vt:lpstr>
      <vt:lpstr>CSS Sınıfları ve Kimlikleri</vt:lpstr>
      <vt:lpstr>CSS Sınıfları ve Kimlikleri</vt:lpstr>
      <vt:lpstr>Döküman Akışı (Box Model)</vt:lpstr>
      <vt:lpstr>Döküman Akışı (Box Model)</vt:lpstr>
      <vt:lpstr>Döküman Akışı (Box Model)</vt:lpstr>
      <vt:lpstr>Görsel Tasarım İlkeleri</vt:lpstr>
      <vt:lpstr>Görsel Tasarım İlkeleri</vt:lpstr>
      <vt:lpstr>Şekil ve Pozisyon</vt:lpstr>
      <vt:lpstr>Şekil ve Pozisyon</vt:lpstr>
      <vt:lpstr>Şekil ve Pozisyon</vt:lpstr>
      <vt:lpstr>Düzen ve İkincil Sayfa Elemanları </vt:lpstr>
      <vt:lpstr>Düzen ve İkincil Sayfa Elemanları </vt:lpstr>
      <vt:lpstr>Responsive Tasarım</vt:lpstr>
      <vt:lpstr>Responsive Form Tasarımı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TEMEL CSS</dc:title>
  <dc:creator>BURAK YILMAZ</dc:creator>
  <cp:lastModifiedBy>BURAK YILMAZ</cp:lastModifiedBy>
  <cp:revision>1</cp:revision>
  <dcterms:created xsi:type="dcterms:W3CDTF">2023-10-29T18:38:02Z</dcterms:created>
  <dcterms:modified xsi:type="dcterms:W3CDTF">2023-10-29T19:09:55Z</dcterms:modified>
</cp:coreProperties>
</file>