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21CD7-3B9A-4101-8D06-8AD8E6A52C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6AB94B-7665-484F-B134-602F06E06088}">
      <dgm:prSet/>
      <dgm:spPr/>
      <dgm:t>
        <a:bodyPr/>
        <a:lstStyle/>
        <a:p>
          <a:r>
            <a:rPr lang="tr-TR"/>
            <a:t>Paragraf etiketleri, metin içeriğini daha düzenli ve anlaşılır hale getirir.</a:t>
          </a:r>
          <a:endParaRPr lang="en-US"/>
        </a:p>
      </dgm:t>
    </dgm:pt>
    <dgm:pt modelId="{C2A76560-5224-4676-B8F8-20120683F2C0}" type="parTrans" cxnId="{D8C7A32B-7A47-4FEB-A3AD-CBA393866634}">
      <dgm:prSet/>
      <dgm:spPr/>
      <dgm:t>
        <a:bodyPr/>
        <a:lstStyle/>
        <a:p>
          <a:endParaRPr lang="en-US"/>
        </a:p>
      </dgm:t>
    </dgm:pt>
    <dgm:pt modelId="{2F745023-683A-4325-BA4C-461B276B92BC}" type="sibTrans" cxnId="{D8C7A32B-7A47-4FEB-A3AD-CBA393866634}">
      <dgm:prSet/>
      <dgm:spPr/>
      <dgm:t>
        <a:bodyPr/>
        <a:lstStyle/>
        <a:p>
          <a:endParaRPr lang="en-US"/>
        </a:p>
      </dgm:t>
    </dgm:pt>
    <dgm:pt modelId="{02FD0308-BE64-490C-AA4B-28D1C1824140}">
      <dgm:prSet/>
      <dgm:spPr/>
      <dgm:t>
        <a:bodyPr/>
        <a:lstStyle/>
        <a:p>
          <a:r>
            <a:rPr lang="tr-TR"/>
            <a:t>Başlık ve paragraf etiketleri, metin içeriğinin düzenlemesi ve yapılandırılması için temel araçlardır. Sayfanın hiyerarşisini ve içeriğini anlamak, kullanıcıların web sayfanızdaki bilgilere daha kolay erişmelerine yardımcı olur.</a:t>
          </a:r>
          <a:endParaRPr lang="en-US"/>
        </a:p>
      </dgm:t>
    </dgm:pt>
    <dgm:pt modelId="{1D8E1F10-5390-438F-8EE3-2288D6289CFC}" type="parTrans" cxnId="{8792C9D9-5F19-4B31-A1E7-C8FA019B3401}">
      <dgm:prSet/>
      <dgm:spPr/>
      <dgm:t>
        <a:bodyPr/>
        <a:lstStyle/>
        <a:p>
          <a:endParaRPr lang="en-US"/>
        </a:p>
      </dgm:t>
    </dgm:pt>
    <dgm:pt modelId="{DA09BABC-C09E-48BD-9D53-30C388ED4C20}" type="sibTrans" cxnId="{8792C9D9-5F19-4B31-A1E7-C8FA019B3401}">
      <dgm:prSet/>
      <dgm:spPr/>
      <dgm:t>
        <a:bodyPr/>
        <a:lstStyle/>
        <a:p>
          <a:endParaRPr lang="en-US"/>
        </a:p>
      </dgm:t>
    </dgm:pt>
    <dgm:pt modelId="{3CE4BD3B-A693-4D16-BC9F-634AD380C39D}" type="pres">
      <dgm:prSet presAssocID="{B4521CD7-3B9A-4101-8D06-8AD8E6A52CDB}" presName="root" presStyleCnt="0">
        <dgm:presLayoutVars>
          <dgm:dir/>
          <dgm:resizeHandles val="exact"/>
        </dgm:presLayoutVars>
      </dgm:prSet>
      <dgm:spPr/>
    </dgm:pt>
    <dgm:pt modelId="{4DAA2CBD-4533-4DC3-A239-45D279321BD7}" type="pres">
      <dgm:prSet presAssocID="{456AB94B-7665-484F-B134-602F06E06088}" presName="compNode" presStyleCnt="0"/>
      <dgm:spPr/>
    </dgm:pt>
    <dgm:pt modelId="{B1D5F6F2-BA37-477A-A654-1DAD261CDA24}" type="pres">
      <dgm:prSet presAssocID="{456AB94B-7665-484F-B134-602F06E06088}" presName="bgRect" presStyleLbl="bgShp" presStyleIdx="0" presStyleCnt="2"/>
      <dgm:spPr/>
    </dgm:pt>
    <dgm:pt modelId="{AD96D8B0-874D-4EBD-B815-A17341EF3628}" type="pres">
      <dgm:prSet presAssocID="{456AB94B-7665-484F-B134-602F06E060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ırnak İşareti"/>
        </a:ext>
      </dgm:extLst>
    </dgm:pt>
    <dgm:pt modelId="{B8C8313E-ED9C-4C01-9554-78CA5128AD67}" type="pres">
      <dgm:prSet presAssocID="{456AB94B-7665-484F-B134-602F06E06088}" presName="spaceRect" presStyleCnt="0"/>
      <dgm:spPr/>
    </dgm:pt>
    <dgm:pt modelId="{5332348B-BEFF-481F-A4FE-6623BEA50C55}" type="pres">
      <dgm:prSet presAssocID="{456AB94B-7665-484F-B134-602F06E06088}" presName="parTx" presStyleLbl="revTx" presStyleIdx="0" presStyleCnt="2">
        <dgm:presLayoutVars>
          <dgm:chMax val="0"/>
          <dgm:chPref val="0"/>
        </dgm:presLayoutVars>
      </dgm:prSet>
      <dgm:spPr/>
    </dgm:pt>
    <dgm:pt modelId="{7A526177-3A90-417A-BC02-A4CCAD946398}" type="pres">
      <dgm:prSet presAssocID="{2F745023-683A-4325-BA4C-461B276B92BC}" presName="sibTrans" presStyleCnt="0"/>
      <dgm:spPr/>
    </dgm:pt>
    <dgm:pt modelId="{003D28EC-4143-453D-93EF-119C803D1306}" type="pres">
      <dgm:prSet presAssocID="{02FD0308-BE64-490C-AA4B-28D1C1824140}" presName="compNode" presStyleCnt="0"/>
      <dgm:spPr/>
    </dgm:pt>
    <dgm:pt modelId="{62A89961-69E1-4EEB-AE7D-D563C2F14E83}" type="pres">
      <dgm:prSet presAssocID="{02FD0308-BE64-490C-AA4B-28D1C1824140}" presName="bgRect" presStyleLbl="bgShp" presStyleIdx="1" presStyleCnt="2"/>
      <dgm:spPr/>
    </dgm:pt>
    <dgm:pt modelId="{CFC35613-1CF9-43EF-BF65-479553112A42}" type="pres">
      <dgm:prSet presAssocID="{02FD0308-BE64-490C-AA4B-28D1C18241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lt Yazı"/>
        </a:ext>
      </dgm:extLst>
    </dgm:pt>
    <dgm:pt modelId="{1A66F070-66D5-42B6-BDD6-CFD6BCA10D94}" type="pres">
      <dgm:prSet presAssocID="{02FD0308-BE64-490C-AA4B-28D1C1824140}" presName="spaceRect" presStyleCnt="0"/>
      <dgm:spPr/>
    </dgm:pt>
    <dgm:pt modelId="{923B413B-AB52-4B9C-9ABF-0C060DF0732E}" type="pres">
      <dgm:prSet presAssocID="{02FD0308-BE64-490C-AA4B-28D1C1824140}" presName="parTx" presStyleLbl="revTx" presStyleIdx="1" presStyleCnt="2">
        <dgm:presLayoutVars>
          <dgm:chMax val="0"/>
          <dgm:chPref val="0"/>
        </dgm:presLayoutVars>
      </dgm:prSet>
      <dgm:spPr/>
    </dgm:pt>
  </dgm:ptLst>
  <dgm:cxnLst>
    <dgm:cxn modelId="{3B36A221-2F0E-4473-9980-9EAB79513183}" type="presOf" srcId="{02FD0308-BE64-490C-AA4B-28D1C1824140}" destId="{923B413B-AB52-4B9C-9ABF-0C060DF0732E}" srcOrd="0" destOrd="0" presId="urn:microsoft.com/office/officeart/2018/2/layout/IconVerticalSolidList"/>
    <dgm:cxn modelId="{61DBA727-95C4-4191-82F7-090290267BBF}" type="presOf" srcId="{456AB94B-7665-484F-B134-602F06E06088}" destId="{5332348B-BEFF-481F-A4FE-6623BEA50C55}" srcOrd="0" destOrd="0" presId="urn:microsoft.com/office/officeart/2018/2/layout/IconVerticalSolidList"/>
    <dgm:cxn modelId="{D8C7A32B-7A47-4FEB-A3AD-CBA393866634}" srcId="{B4521CD7-3B9A-4101-8D06-8AD8E6A52CDB}" destId="{456AB94B-7665-484F-B134-602F06E06088}" srcOrd="0" destOrd="0" parTransId="{C2A76560-5224-4676-B8F8-20120683F2C0}" sibTransId="{2F745023-683A-4325-BA4C-461B276B92BC}"/>
    <dgm:cxn modelId="{BFBFA935-CAC9-44C2-A0D5-920923B24900}" type="presOf" srcId="{B4521CD7-3B9A-4101-8D06-8AD8E6A52CDB}" destId="{3CE4BD3B-A693-4D16-BC9F-634AD380C39D}" srcOrd="0" destOrd="0" presId="urn:microsoft.com/office/officeart/2018/2/layout/IconVerticalSolidList"/>
    <dgm:cxn modelId="{8792C9D9-5F19-4B31-A1E7-C8FA019B3401}" srcId="{B4521CD7-3B9A-4101-8D06-8AD8E6A52CDB}" destId="{02FD0308-BE64-490C-AA4B-28D1C1824140}" srcOrd="1" destOrd="0" parTransId="{1D8E1F10-5390-438F-8EE3-2288D6289CFC}" sibTransId="{DA09BABC-C09E-48BD-9D53-30C388ED4C20}"/>
    <dgm:cxn modelId="{8A5A89D2-C193-4153-AC0C-F4EAA5EF03A9}" type="presParOf" srcId="{3CE4BD3B-A693-4D16-BC9F-634AD380C39D}" destId="{4DAA2CBD-4533-4DC3-A239-45D279321BD7}" srcOrd="0" destOrd="0" presId="urn:microsoft.com/office/officeart/2018/2/layout/IconVerticalSolidList"/>
    <dgm:cxn modelId="{32779158-AF63-4574-AA47-306FC28C319C}" type="presParOf" srcId="{4DAA2CBD-4533-4DC3-A239-45D279321BD7}" destId="{B1D5F6F2-BA37-477A-A654-1DAD261CDA24}" srcOrd="0" destOrd="0" presId="urn:microsoft.com/office/officeart/2018/2/layout/IconVerticalSolidList"/>
    <dgm:cxn modelId="{A20D01EB-5CE1-4387-BEAB-248A7288A061}" type="presParOf" srcId="{4DAA2CBD-4533-4DC3-A239-45D279321BD7}" destId="{AD96D8B0-874D-4EBD-B815-A17341EF3628}" srcOrd="1" destOrd="0" presId="urn:microsoft.com/office/officeart/2018/2/layout/IconVerticalSolidList"/>
    <dgm:cxn modelId="{D09377C7-0A30-45C4-B2D1-441BE757F90B}" type="presParOf" srcId="{4DAA2CBD-4533-4DC3-A239-45D279321BD7}" destId="{B8C8313E-ED9C-4C01-9554-78CA5128AD67}" srcOrd="2" destOrd="0" presId="urn:microsoft.com/office/officeart/2018/2/layout/IconVerticalSolidList"/>
    <dgm:cxn modelId="{B9917F73-CEDE-4755-ACE2-B0DAE41E39FE}" type="presParOf" srcId="{4DAA2CBD-4533-4DC3-A239-45D279321BD7}" destId="{5332348B-BEFF-481F-A4FE-6623BEA50C55}" srcOrd="3" destOrd="0" presId="urn:microsoft.com/office/officeart/2018/2/layout/IconVerticalSolidList"/>
    <dgm:cxn modelId="{310C4454-05C4-4E3B-BCFE-31CF2E0FBDBF}" type="presParOf" srcId="{3CE4BD3B-A693-4D16-BC9F-634AD380C39D}" destId="{7A526177-3A90-417A-BC02-A4CCAD946398}" srcOrd="1" destOrd="0" presId="urn:microsoft.com/office/officeart/2018/2/layout/IconVerticalSolidList"/>
    <dgm:cxn modelId="{C01CAED3-731F-4E8E-A1D4-1155CCF0A3AA}" type="presParOf" srcId="{3CE4BD3B-A693-4D16-BC9F-634AD380C39D}" destId="{003D28EC-4143-453D-93EF-119C803D1306}" srcOrd="2" destOrd="0" presId="urn:microsoft.com/office/officeart/2018/2/layout/IconVerticalSolidList"/>
    <dgm:cxn modelId="{BF969894-CA37-4795-A50A-5E735F14C590}" type="presParOf" srcId="{003D28EC-4143-453D-93EF-119C803D1306}" destId="{62A89961-69E1-4EEB-AE7D-D563C2F14E83}" srcOrd="0" destOrd="0" presId="urn:microsoft.com/office/officeart/2018/2/layout/IconVerticalSolidList"/>
    <dgm:cxn modelId="{C4385249-9AD4-4C9B-8F79-1AF0A9F38A31}" type="presParOf" srcId="{003D28EC-4143-453D-93EF-119C803D1306}" destId="{CFC35613-1CF9-43EF-BF65-479553112A42}" srcOrd="1" destOrd="0" presId="urn:microsoft.com/office/officeart/2018/2/layout/IconVerticalSolidList"/>
    <dgm:cxn modelId="{00F42694-2D15-4C02-B1B4-2A2638AEF6C2}" type="presParOf" srcId="{003D28EC-4143-453D-93EF-119C803D1306}" destId="{1A66F070-66D5-42B6-BDD6-CFD6BCA10D94}" srcOrd="2" destOrd="0" presId="urn:microsoft.com/office/officeart/2018/2/layout/IconVerticalSolidList"/>
    <dgm:cxn modelId="{6AFAAA5F-DF0B-49D2-BDA1-F60A54A87B7B}" type="presParOf" srcId="{003D28EC-4143-453D-93EF-119C803D1306}" destId="{923B413B-AB52-4B9C-9ABF-0C060DF073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6A4CE-ED46-41DC-BED4-6AADF19AD59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7FFEE26F-6DF0-4C61-A0B6-AB522F394E68}">
      <dgm:prSet/>
      <dgm:spPr/>
      <dgm:t>
        <a:bodyPr/>
        <a:lstStyle/>
        <a:p>
          <a:r>
            <a:rPr lang="tr-TR" b="1"/>
            <a:t>&lt;meta name="description" content="Sayfa açıklaması"&gt;: Sayfanın açıklamasını belirtir. Bu açıklama, arama sonuçlarında görüntülenir.</a:t>
          </a:r>
          <a:endParaRPr lang="en-US"/>
        </a:p>
      </dgm:t>
    </dgm:pt>
    <dgm:pt modelId="{8AF6684B-A38F-46AE-8D2D-231AEE9D03BA}" type="parTrans" cxnId="{D2E3CB5A-6254-4941-914D-E4599F816A46}">
      <dgm:prSet/>
      <dgm:spPr/>
      <dgm:t>
        <a:bodyPr/>
        <a:lstStyle/>
        <a:p>
          <a:endParaRPr lang="en-US"/>
        </a:p>
      </dgm:t>
    </dgm:pt>
    <dgm:pt modelId="{E5929122-082C-431C-BFDB-E13711742506}" type="sibTrans" cxnId="{D2E3CB5A-6254-4941-914D-E4599F816A46}">
      <dgm:prSet/>
      <dgm:spPr/>
      <dgm:t>
        <a:bodyPr/>
        <a:lstStyle/>
        <a:p>
          <a:endParaRPr lang="en-US"/>
        </a:p>
      </dgm:t>
    </dgm:pt>
    <dgm:pt modelId="{9125FD1C-7D56-49E3-8E2A-D5E35C02966B}">
      <dgm:prSet/>
      <dgm:spPr/>
      <dgm:t>
        <a:bodyPr/>
        <a:lstStyle/>
        <a:p>
          <a:r>
            <a:rPr lang="tr-TR" b="1"/>
            <a:t>&lt;meta name="keywords" content="anahtar kelimeler"&gt;: Sayfanın anahtar kelimelerini belirtir. Bu özellik artık arama motorları için önemli değildir, ancak bazı eski alışkanlıklarla kullanılır.</a:t>
          </a:r>
          <a:endParaRPr lang="en-US"/>
        </a:p>
      </dgm:t>
    </dgm:pt>
    <dgm:pt modelId="{6D197995-CB9B-40A2-AC49-2D73C7A2FFBE}" type="parTrans" cxnId="{F6E5DC05-4056-4B63-A0A6-FC6E09A9BC03}">
      <dgm:prSet/>
      <dgm:spPr/>
      <dgm:t>
        <a:bodyPr/>
        <a:lstStyle/>
        <a:p>
          <a:endParaRPr lang="en-US"/>
        </a:p>
      </dgm:t>
    </dgm:pt>
    <dgm:pt modelId="{903D1422-012A-4CE2-BBC2-7960948BFF82}" type="sibTrans" cxnId="{F6E5DC05-4056-4B63-A0A6-FC6E09A9BC03}">
      <dgm:prSet/>
      <dgm:spPr/>
      <dgm:t>
        <a:bodyPr/>
        <a:lstStyle/>
        <a:p>
          <a:endParaRPr lang="en-US"/>
        </a:p>
      </dgm:t>
    </dgm:pt>
    <dgm:pt modelId="{4EC11B67-D255-470F-9122-7CF4C298A3A9}">
      <dgm:prSet/>
      <dgm:spPr/>
      <dgm:t>
        <a:bodyPr/>
        <a:lstStyle/>
        <a:p>
          <a:r>
            <a:rPr lang="tr-TR" b="1"/>
            <a:t>&lt;meta name="viewport" content="width=device-width, initial-scale=1.0"&gt;: Mobil cihazlarda sayfanın görünümünü ayarlar. Bu özellik, responsive (duyarlı) tasarımları destekler.</a:t>
          </a:r>
          <a:endParaRPr lang="en-US"/>
        </a:p>
      </dgm:t>
    </dgm:pt>
    <dgm:pt modelId="{4DAD4430-FD62-43A6-8ECC-B1D4C40A4C94}" type="parTrans" cxnId="{1F042924-BB89-49E0-B00B-6A9426408184}">
      <dgm:prSet/>
      <dgm:spPr/>
      <dgm:t>
        <a:bodyPr/>
        <a:lstStyle/>
        <a:p>
          <a:endParaRPr lang="en-US"/>
        </a:p>
      </dgm:t>
    </dgm:pt>
    <dgm:pt modelId="{DE30AACC-0765-4FED-9BE7-C30AF230411B}" type="sibTrans" cxnId="{1F042924-BB89-49E0-B00B-6A9426408184}">
      <dgm:prSet/>
      <dgm:spPr/>
      <dgm:t>
        <a:bodyPr/>
        <a:lstStyle/>
        <a:p>
          <a:endParaRPr lang="en-US"/>
        </a:p>
      </dgm:t>
    </dgm:pt>
    <dgm:pt modelId="{41BD57CE-43C8-4A42-9C15-72370ED390A5}">
      <dgm:prSet/>
      <dgm:spPr/>
      <dgm:t>
        <a:bodyPr/>
        <a:lstStyle/>
        <a:p>
          <a:r>
            <a:rPr lang="tr-TR" b="1"/>
            <a:t>&lt;meta http-equiv="refresh" content="5;url=http://yeniadres.com"&gt;: Sayfanın otomatik olarak yönlendirilmesini veya yeniden yüklenmesini sağlar.</a:t>
          </a:r>
          <a:endParaRPr lang="en-US"/>
        </a:p>
      </dgm:t>
    </dgm:pt>
    <dgm:pt modelId="{329D4B29-528A-49CC-B25F-EA48460D9611}" type="parTrans" cxnId="{597E1A7D-8305-45F2-BF3E-971A39216FE4}">
      <dgm:prSet/>
      <dgm:spPr/>
      <dgm:t>
        <a:bodyPr/>
        <a:lstStyle/>
        <a:p>
          <a:endParaRPr lang="en-US"/>
        </a:p>
      </dgm:t>
    </dgm:pt>
    <dgm:pt modelId="{024FE4C8-7C29-4561-91D5-21EEEF45CB78}" type="sibTrans" cxnId="{597E1A7D-8305-45F2-BF3E-971A39216FE4}">
      <dgm:prSet/>
      <dgm:spPr/>
      <dgm:t>
        <a:bodyPr/>
        <a:lstStyle/>
        <a:p>
          <a:endParaRPr lang="en-US"/>
        </a:p>
      </dgm:t>
    </dgm:pt>
    <dgm:pt modelId="{526F9F13-357D-480B-8FAB-7C73EE5F6074}" type="pres">
      <dgm:prSet presAssocID="{DBA6A4CE-ED46-41DC-BED4-6AADF19AD592}" presName="outerComposite" presStyleCnt="0">
        <dgm:presLayoutVars>
          <dgm:chMax val="5"/>
          <dgm:dir/>
          <dgm:resizeHandles val="exact"/>
        </dgm:presLayoutVars>
      </dgm:prSet>
      <dgm:spPr/>
    </dgm:pt>
    <dgm:pt modelId="{7F03CCC8-10D1-4624-84CB-26CE40A5AA82}" type="pres">
      <dgm:prSet presAssocID="{DBA6A4CE-ED46-41DC-BED4-6AADF19AD592}" presName="dummyMaxCanvas" presStyleCnt="0">
        <dgm:presLayoutVars/>
      </dgm:prSet>
      <dgm:spPr/>
    </dgm:pt>
    <dgm:pt modelId="{E78AD014-E16C-4C5D-B18A-CEBC6F082255}" type="pres">
      <dgm:prSet presAssocID="{DBA6A4CE-ED46-41DC-BED4-6AADF19AD592}" presName="FourNodes_1" presStyleLbl="node1" presStyleIdx="0" presStyleCnt="4">
        <dgm:presLayoutVars>
          <dgm:bulletEnabled val="1"/>
        </dgm:presLayoutVars>
      </dgm:prSet>
      <dgm:spPr/>
    </dgm:pt>
    <dgm:pt modelId="{94E2F3AA-C2A5-4E10-AF15-FD9AC3B87620}" type="pres">
      <dgm:prSet presAssocID="{DBA6A4CE-ED46-41DC-BED4-6AADF19AD592}" presName="FourNodes_2" presStyleLbl="node1" presStyleIdx="1" presStyleCnt="4">
        <dgm:presLayoutVars>
          <dgm:bulletEnabled val="1"/>
        </dgm:presLayoutVars>
      </dgm:prSet>
      <dgm:spPr/>
    </dgm:pt>
    <dgm:pt modelId="{16A61A04-97C8-47EC-8628-F92F458C3191}" type="pres">
      <dgm:prSet presAssocID="{DBA6A4CE-ED46-41DC-BED4-6AADF19AD592}" presName="FourNodes_3" presStyleLbl="node1" presStyleIdx="2" presStyleCnt="4">
        <dgm:presLayoutVars>
          <dgm:bulletEnabled val="1"/>
        </dgm:presLayoutVars>
      </dgm:prSet>
      <dgm:spPr/>
    </dgm:pt>
    <dgm:pt modelId="{A0DB6A39-2944-488C-A5EB-BF62DE696564}" type="pres">
      <dgm:prSet presAssocID="{DBA6A4CE-ED46-41DC-BED4-6AADF19AD592}" presName="FourNodes_4" presStyleLbl="node1" presStyleIdx="3" presStyleCnt="4">
        <dgm:presLayoutVars>
          <dgm:bulletEnabled val="1"/>
        </dgm:presLayoutVars>
      </dgm:prSet>
      <dgm:spPr/>
    </dgm:pt>
    <dgm:pt modelId="{6A173596-6EEC-455D-BEB8-5D245B8094EE}" type="pres">
      <dgm:prSet presAssocID="{DBA6A4CE-ED46-41DC-BED4-6AADF19AD592}" presName="FourConn_1-2" presStyleLbl="fgAccFollowNode1" presStyleIdx="0" presStyleCnt="3">
        <dgm:presLayoutVars>
          <dgm:bulletEnabled val="1"/>
        </dgm:presLayoutVars>
      </dgm:prSet>
      <dgm:spPr/>
    </dgm:pt>
    <dgm:pt modelId="{14891B48-9256-44EA-A124-18B101AB3E7C}" type="pres">
      <dgm:prSet presAssocID="{DBA6A4CE-ED46-41DC-BED4-6AADF19AD592}" presName="FourConn_2-3" presStyleLbl="fgAccFollowNode1" presStyleIdx="1" presStyleCnt="3">
        <dgm:presLayoutVars>
          <dgm:bulletEnabled val="1"/>
        </dgm:presLayoutVars>
      </dgm:prSet>
      <dgm:spPr/>
    </dgm:pt>
    <dgm:pt modelId="{1A8D2C80-D5A3-4970-B85B-C6AC7B1CD69C}" type="pres">
      <dgm:prSet presAssocID="{DBA6A4CE-ED46-41DC-BED4-6AADF19AD592}" presName="FourConn_3-4" presStyleLbl="fgAccFollowNode1" presStyleIdx="2" presStyleCnt="3">
        <dgm:presLayoutVars>
          <dgm:bulletEnabled val="1"/>
        </dgm:presLayoutVars>
      </dgm:prSet>
      <dgm:spPr/>
    </dgm:pt>
    <dgm:pt modelId="{CF48D3F2-DDB4-4564-8829-77970376FE95}" type="pres">
      <dgm:prSet presAssocID="{DBA6A4CE-ED46-41DC-BED4-6AADF19AD592}" presName="FourNodes_1_text" presStyleLbl="node1" presStyleIdx="3" presStyleCnt="4">
        <dgm:presLayoutVars>
          <dgm:bulletEnabled val="1"/>
        </dgm:presLayoutVars>
      </dgm:prSet>
      <dgm:spPr/>
    </dgm:pt>
    <dgm:pt modelId="{725EE9E5-39AF-44F6-9E7E-47B742A55FAF}" type="pres">
      <dgm:prSet presAssocID="{DBA6A4CE-ED46-41DC-BED4-6AADF19AD592}" presName="FourNodes_2_text" presStyleLbl="node1" presStyleIdx="3" presStyleCnt="4">
        <dgm:presLayoutVars>
          <dgm:bulletEnabled val="1"/>
        </dgm:presLayoutVars>
      </dgm:prSet>
      <dgm:spPr/>
    </dgm:pt>
    <dgm:pt modelId="{BEBF0EB5-FD8E-4523-B212-61548A514263}" type="pres">
      <dgm:prSet presAssocID="{DBA6A4CE-ED46-41DC-BED4-6AADF19AD592}" presName="FourNodes_3_text" presStyleLbl="node1" presStyleIdx="3" presStyleCnt="4">
        <dgm:presLayoutVars>
          <dgm:bulletEnabled val="1"/>
        </dgm:presLayoutVars>
      </dgm:prSet>
      <dgm:spPr/>
    </dgm:pt>
    <dgm:pt modelId="{416AB706-18CC-4872-81CE-AE170A6D39B9}" type="pres">
      <dgm:prSet presAssocID="{DBA6A4CE-ED46-41DC-BED4-6AADF19AD592}" presName="FourNodes_4_text" presStyleLbl="node1" presStyleIdx="3" presStyleCnt="4">
        <dgm:presLayoutVars>
          <dgm:bulletEnabled val="1"/>
        </dgm:presLayoutVars>
      </dgm:prSet>
      <dgm:spPr/>
    </dgm:pt>
  </dgm:ptLst>
  <dgm:cxnLst>
    <dgm:cxn modelId="{F6E5DC05-4056-4B63-A0A6-FC6E09A9BC03}" srcId="{DBA6A4CE-ED46-41DC-BED4-6AADF19AD592}" destId="{9125FD1C-7D56-49E3-8E2A-D5E35C02966B}" srcOrd="1" destOrd="0" parTransId="{6D197995-CB9B-40A2-AC49-2D73C7A2FFBE}" sibTransId="{903D1422-012A-4CE2-BBC2-7960948BFF82}"/>
    <dgm:cxn modelId="{5EB24E0C-46F8-417A-B0F2-9C59792EEB2F}" type="presOf" srcId="{41BD57CE-43C8-4A42-9C15-72370ED390A5}" destId="{416AB706-18CC-4872-81CE-AE170A6D39B9}" srcOrd="1" destOrd="0" presId="urn:microsoft.com/office/officeart/2005/8/layout/vProcess5"/>
    <dgm:cxn modelId="{F3F9821F-8FBA-4774-AC2A-CE808E51364B}" type="presOf" srcId="{9125FD1C-7D56-49E3-8E2A-D5E35C02966B}" destId="{94E2F3AA-C2A5-4E10-AF15-FD9AC3B87620}" srcOrd="0" destOrd="0" presId="urn:microsoft.com/office/officeart/2005/8/layout/vProcess5"/>
    <dgm:cxn modelId="{1F042924-BB89-49E0-B00B-6A9426408184}" srcId="{DBA6A4CE-ED46-41DC-BED4-6AADF19AD592}" destId="{4EC11B67-D255-470F-9122-7CF4C298A3A9}" srcOrd="2" destOrd="0" parTransId="{4DAD4430-FD62-43A6-8ECC-B1D4C40A4C94}" sibTransId="{DE30AACC-0765-4FED-9BE7-C30AF230411B}"/>
    <dgm:cxn modelId="{3CEB792B-1464-4EBF-B3BC-5527A2A1E87F}" type="presOf" srcId="{E5929122-082C-431C-BFDB-E13711742506}" destId="{6A173596-6EEC-455D-BEB8-5D245B8094EE}" srcOrd="0" destOrd="0" presId="urn:microsoft.com/office/officeart/2005/8/layout/vProcess5"/>
    <dgm:cxn modelId="{3EFC552D-97C7-4AF0-886A-29E46E3EA656}" type="presOf" srcId="{4EC11B67-D255-470F-9122-7CF4C298A3A9}" destId="{16A61A04-97C8-47EC-8628-F92F458C3191}" srcOrd="0" destOrd="0" presId="urn:microsoft.com/office/officeart/2005/8/layout/vProcess5"/>
    <dgm:cxn modelId="{5BDB8C37-623A-4D74-9C16-F413E1D9C445}" type="presOf" srcId="{DE30AACC-0765-4FED-9BE7-C30AF230411B}" destId="{1A8D2C80-D5A3-4970-B85B-C6AC7B1CD69C}" srcOrd="0" destOrd="0" presId="urn:microsoft.com/office/officeart/2005/8/layout/vProcess5"/>
    <dgm:cxn modelId="{1356C86F-CCB4-4E6C-8246-9F559DD42A1D}" type="presOf" srcId="{4EC11B67-D255-470F-9122-7CF4C298A3A9}" destId="{BEBF0EB5-FD8E-4523-B212-61548A514263}" srcOrd="1" destOrd="0" presId="urn:microsoft.com/office/officeart/2005/8/layout/vProcess5"/>
    <dgm:cxn modelId="{0E384170-6911-40B1-8417-C2D4341C20E6}" type="presOf" srcId="{7FFEE26F-6DF0-4C61-A0B6-AB522F394E68}" destId="{CF48D3F2-DDB4-4564-8829-77970376FE95}" srcOrd="1" destOrd="0" presId="urn:microsoft.com/office/officeart/2005/8/layout/vProcess5"/>
    <dgm:cxn modelId="{D2E3CB5A-6254-4941-914D-E4599F816A46}" srcId="{DBA6A4CE-ED46-41DC-BED4-6AADF19AD592}" destId="{7FFEE26F-6DF0-4C61-A0B6-AB522F394E68}" srcOrd="0" destOrd="0" parTransId="{8AF6684B-A38F-46AE-8D2D-231AEE9D03BA}" sibTransId="{E5929122-082C-431C-BFDB-E13711742506}"/>
    <dgm:cxn modelId="{597E1A7D-8305-45F2-BF3E-971A39216FE4}" srcId="{DBA6A4CE-ED46-41DC-BED4-6AADF19AD592}" destId="{41BD57CE-43C8-4A42-9C15-72370ED390A5}" srcOrd="3" destOrd="0" parTransId="{329D4B29-528A-49CC-B25F-EA48460D9611}" sibTransId="{024FE4C8-7C29-4561-91D5-21EEEF45CB78}"/>
    <dgm:cxn modelId="{19F4067E-86E6-419F-B084-6CFD57168990}" type="presOf" srcId="{DBA6A4CE-ED46-41DC-BED4-6AADF19AD592}" destId="{526F9F13-357D-480B-8FAB-7C73EE5F6074}" srcOrd="0" destOrd="0" presId="urn:microsoft.com/office/officeart/2005/8/layout/vProcess5"/>
    <dgm:cxn modelId="{56A0A282-5AF2-4E65-A828-ACA862007B1C}" type="presOf" srcId="{41BD57CE-43C8-4A42-9C15-72370ED390A5}" destId="{A0DB6A39-2944-488C-A5EB-BF62DE696564}" srcOrd="0" destOrd="0" presId="urn:microsoft.com/office/officeart/2005/8/layout/vProcess5"/>
    <dgm:cxn modelId="{60F07EA5-A56A-4E0B-A745-869F9A8A6647}" type="presOf" srcId="{7FFEE26F-6DF0-4C61-A0B6-AB522F394E68}" destId="{E78AD014-E16C-4C5D-B18A-CEBC6F082255}" srcOrd="0" destOrd="0" presId="urn:microsoft.com/office/officeart/2005/8/layout/vProcess5"/>
    <dgm:cxn modelId="{00E6AFAA-B145-4629-8187-8B9914C92B21}" type="presOf" srcId="{903D1422-012A-4CE2-BBC2-7960948BFF82}" destId="{14891B48-9256-44EA-A124-18B101AB3E7C}" srcOrd="0" destOrd="0" presId="urn:microsoft.com/office/officeart/2005/8/layout/vProcess5"/>
    <dgm:cxn modelId="{E9262FF3-7ADC-4FFA-9208-7D99F8D4F320}" type="presOf" srcId="{9125FD1C-7D56-49E3-8E2A-D5E35C02966B}" destId="{725EE9E5-39AF-44F6-9E7E-47B742A55FAF}" srcOrd="1" destOrd="0" presId="urn:microsoft.com/office/officeart/2005/8/layout/vProcess5"/>
    <dgm:cxn modelId="{9F111299-227F-439D-B9DF-4EB753306D19}" type="presParOf" srcId="{526F9F13-357D-480B-8FAB-7C73EE5F6074}" destId="{7F03CCC8-10D1-4624-84CB-26CE40A5AA82}" srcOrd="0" destOrd="0" presId="urn:microsoft.com/office/officeart/2005/8/layout/vProcess5"/>
    <dgm:cxn modelId="{24F01629-783B-49AD-9156-F5FDF7252E32}" type="presParOf" srcId="{526F9F13-357D-480B-8FAB-7C73EE5F6074}" destId="{E78AD014-E16C-4C5D-B18A-CEBC6F082255}" srcOrd="1" destOrd="0" presId="urn:microsoft.com/office/officeart/2005/8/layout/vProcess5"/>
    <dgm:cxn modelId="{4BE51FA1-49F4-4644-A6DE-171E7BD803F5}" type="presParOf" srcId="{526F9F13-357D-480B-8FAB-7C73EE5F6074}" destId="{94E2F3AA-C2A5-4E10-AF15-FD9AC3B87620}" srcOrd="2" destOrd="0" presId="urn:microsoft.com/office/officeart/2005/8/layout/vProcess5"/>
    <dgm:cxn modelId="{BD5E2657-0AE4-4B49-8DE5-78355CFF3088}" type="presParOf" srcId="{526F9F13-357D-480B-8FAB-7C73EE5F6074}" destId="{16A61A04-97C8-47EC-8628-F92F458C3191}" srcOrd="3" destOrd="0" presId="urn:microsoft.com/office/officeart/2005/8/layout/vProcess5"/>
    <dgm:cxn modelId="{11D3F1EE-909A-4908-A5CA-E5C5EBCC733C}" type="presParOf" srcId="{526F9F13-357D-480B-8FAB-7C73EE5F6074}" destId="{A0DB6A39-2944-488C-A5EB-BF62DE696564}" srcOrd="4" destOrd="0" presId="urn:microsoft.com/office/officeart/2005/8/layout/vProcess5"/>
    <dgm:cxn modelId="{041DCCBB-8324-45C1-90E3-89DAE2BB8409}" type="presParOf" srcId="{526F9F13-357D-480B-8FAB-7C73EE5F6074}" destId="{6A173596-6EEC-455D-BEB8-5D245B8094EE}" srcOrd="5" destOrd="0" presId="urn:microsoft.com/office/officeart/2005/8/layout/vProcess5"/>
    <dgm:cxn modelId="{63559DFB-2056-486A-BDEB-F252E03DAE35}" type="presParOf" srcId="{526F9F13-357D-480B-8FAB-7C73EE5F6074}" destId="{14891B48-9256-44EA-A124-18B101AB3E7C}" srcOrd="6" destOrd="0" presId="urn:microsoft.com/office/officeart/2005/8/layout/vProcess5"/>
    <dgm:cxn modelId="{DC8415C7-1F4A-4187-939B-2B5625E438CF}" type="presParOf" srcId="{526F9F13-357D-480B-8FAB-7C73EE5F6074}" destId="{1A8D2C80-D5A3-4970-B85B-C6AC7B1CD69C}" srcOrd="7" destOrd="0" presId="urn:microsoft.com/office/officeart/2005/8/layout/vProcess5"/>
    <dgm:cxn modelId="{458EBC64-0FD7-4BB2-9482-33BD94695138}" type="presParOf" srcId="{526F9F13-357D-480B-8FAB-7C73EE5F6074}" destId="{CF48D3F2-DDB4-4564-8829-77970376FE95}" srcOrd="8" destOrd="0" presId="urn:microsoft.com/office/officeart/2005/8/layout/vProcess5"/>
    <dgm:cxn modelId="{87B5AD4A-7169-4D48-BE94-D1224862EDC1}" type="presParOf" srcId="{526F9F13-357D-480B-8FAB-7C73EE5F6074}" destId="{725EE9E5-39AF-44F6-9E7E-47B742A55FAF}" srcOrd="9" destOrd="0" presId="urn:microsoft.com/office/officeart/2005/8/layout/vProcess5"/>
    <dgm:cxn modelId="{D77F2B10-2B67-48DA-8C34-01E9BBD7ECC8}" type="presParOf" srcId="{526F9F13-357D-480B-8FAB-7C73EE5F6074}" destId="{BEBF0EB5-FD8E-4523-B212-61548A514263}" srcOrd="10" destOrd="0" presId="urn:microsoft.com/office/officeart/2005/8/layout/vProcess5"/>
    <dgm:cxn modelId="{50880345-094B-4DB4-BB5F-F7B3B1CA745C}" type="presParOf" srcId="{526F9F13-357D-480B-8FAB-7C73EE5F6074}" destId="{416AB706-18CC-4872-81CE-AE170A6D39B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5F6F2-BA37-477A-A654-1DAD261CDA24}">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6D8B0-874D-4EBD-B815-A17341EF3628}">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32348B-BEFF-481F-A4FE-6623BEA50C55}">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711200">
            <a:lnSpc>
              <a:spcPct val="90000"/>
            </a:lnSpc>
            <a:spcBef>
              <a:spcPct val="0"/>
            </a:spcBef>
            <a:spcAft>
              <a:spcPct val="35000"/>
            </a:spcAft>
            <a:buNone/>
          </a:pPr>
          <a:r>
            <a:rPr lang="tr-TR" sz="1600" kern="1200"/>
            <a:t>Paragraf etiketleri, metin içeriğini daha düzenli ve anlaşılır hale getirir.</a:t>
          </a:r>
          <a:endParaRPr lang="en-US" sz="1600" kern="1200"/>
        </a:p>
      </dsp:txBody>
      <dsp:txXfrm>
        <a:off x="1750318" y="820856"/>
        <a:ext cx="5160068" cy="1515427"/>
      </dsp:txXfrm>
    </dsp:sp>
    <dsp:sp modelId="{62A89961-69E1-4EEB-AE7D-D563C2F14E83}">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35613-1CF9-43EF-BF65-479553112A42}">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3B413B-AB52-4B9C-9ABF-0C060DF0732E}">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711200">
            <a:lnSpc>
              <a:spcPct val="90000"/>
            </a:lnSpc>
            <a:spcBef>
              <a:spcPct val="0"/>
            </a:spcBef>
            <a:spcAft>
              <a:spcPct val="35000"/>
            </a:spcAft>
            <a:buNone/>
          </a:pPr>
          <a:r>
            <a:rPr lang="tr-TR" sz="1600" kern="1200"/>
            <a:t>Başlık ve paragraf etiketleri, metin içeriğinin düzenlemesi ve yapılandırılması için temel araçlardır. Sayfanın hiyerarşisini ve içeriğini anlamak, kullanıcıların web sayfanızdaki bilgilere daha kolay erişmelerine yardımcı olur.</a:t>
          </a:r>
          <a:endParaRPr lang="en-US" sz="1600" kern="1200"/>
        </a:p>
      </dsp:txBody>
      <dsp:txXfrm>
        <a:off x="1750318" y="2715140"/>
        <a:ext cx="5160068" cy="1515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AD014-E16C-4C5D-B18A-CEBC6F082255}">
      <dsp:nvSpPr>
        <dsp:cNvPr id="0" name=""/>
        <dsp:cNvSpPr/>
      </dsp:nvSpPr>
      <dsp:spPr>
        <a:xfrm>
          <a:off x="0" y="0"/>
          <a:ext cx="8046720" cy="8273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&lt;meta name="description" content="Sayfa açıklaması"&gt;: Sayfanın açıklamasını belirtir. Bu açıklama, arama sonuçlarında görüntülenir.</a:t>
          </a:r>
          <a:endParaRPr lang="en-US" sz="1500" kern="1200"/>
        </a:p>
      </dsp:txBody>
      <dsp:txXfrm>
        <a:off x="24234" y="24234"/>
        <a:ext cx="7083979" cy="778928"/>
      </dsp:txXfrm>
    </dsp:sp>
    <dsp:sp modelId="{94E2F3AA-C2A5-4E10-AF15-FD9AC3B87620}">
      <dsp:nvSpPr>
        <dsp:cNvPr id="0" name=""/>
        <dsp:cNvSpPr/>
      </dsp:nvSpPr>
      <dsp:spPr>
        <a:xfrm>
          <a:off x="673912" y="977831"/>
          <a:ext cx="8046720" cy="8273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&lt;meta name="keywords" content="anahtar kelimeler"&gt;: Sayfanın anahtar kelimelerini belirtir. Bu özellik artık arama motorları için önemli değildir, ancak bazı eski alışkanlıklarla kullanılır.</a:t>
          </a:r>
          <a:endParaRPr lang="en-US" sz="1500" kern="1200"/>
        </a:p>
      </dsp:txBody>
      <dsp:txXfrm>
        <a:off x="698146" y="1002065"/>
        <a:ext cx="6786531" cy="778928"/>
      </dsp:txXfrm>
    </dsp:sp>
    <dsp:sp modelId="{16A61A04-97C8-47EC-8628-F92F458C3191}">
      <dsp:nvSpPr>
        <dsp:cNvPr id="0" name=""/>
        <dsp:cNvSpPr/>
      </dsp:nvSpPr>
      <dsp:spPr>
        <a:xfrm>
          <a:off x="1337767" y="1955663"/>
          <a:ext cx="8046720" cy="8273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&lt;meta name="viewport" content="width=device-width, initial-scale=1.0"&gt;: Mobil cihazlarda sayfanın görünümünü ayarlar. Bu özellik, responsive (duyarlı) tasarımları destekler.</a:t>
          </a:r>
          <a:endParaRPr lang="en-US" sz="1500" kern="1200"/>
        </a:p>
      </dsp:txBody>
      <dsp:txXfrm>
        <a:off x="1362001" y="1979897"/>
        <a:ext cx="6796590" cy="778928"/>
      </dsp:txXfrm>
    </dsp:sp>
    <dsp:sp modelId="{A0DB6A39-2944-488C-A5EB-BF62DE696564}">
      <dsp:nvSpPr>
        <dsp:cNvPr id="0" name=""/>
        <dsp:cNvSpPr/>
      </dsp:nvSpPr>
      <dsp:spPr>
        <a:xfrm>
          <a:off x="2011680" y="2933494"/>
          <a:ext cx="8046720" cy="8273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&lt;meta http-equiv="refresh" content="5;url=http://yeniadres.com"&gt;: Sayfanın otomatik olarak yönlendirilmesini veya yeniden yüklenmesini sağlar.</a:t>
          </a:r>
          <a:endParaRPr lang="en-US" sz="1500" kern="1200"/>
        </a:p>
      </dsp:txBody>
      <dsp:txXfrm>
        <a:off x="2035914" y="2957728"/>
        <a:ext cx="6786531" cy="778928"/>
      </dsp:txXfrm>
    </dsp:sp>
    <dsp:sp modelId="{6A173596-6EEC-455D-BEB8-5D245B8094EE}">
      <dsp:nvSpPr>
        <dsp:cNvPr id="0" name=""/>
        <dsp:cNvSpPr/>
      </dsp:nvSpPr>
      <dsp:spPr>
        <a:xfrm>
          <a:off x="7508912" y="633710"/>
          <a:ext cx="537807" cy="53780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9919" y="633710"/>
        <a:ext cx="295793" cy="404700"/>
      </dsp:txXfrm>
    </dsp:sp>
    <dsp:sp modelId="{14891B48-9256-44EA-A124-18B101AB3E7C}">
      <dsp:nvSpPr>
        <dsp:cNvPr id="0" name=""/>
        <dsp:cNvSpPr/>
      </dsp:nvSpPr>
      <dsp:spPr>
        <a:xfrm>
          <a:off x="8182825" y="1611541"/>
          <a:ext cx="537807" cy="53780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3832" y="1611541"/>
        <a:ext cx="295793" cy="404700"/>
      </dsp:txXfrm>
    </dsp:sp>
    <dsp:sp modelId="{1A8D2C80-D5A3-4970-B85B-C6AC7B1CD69C}">
      <dsp:nvSpPr>
        <dsp:cNvPr id="0" name=""/>
        <dsp:cNvSpPr/>
      </dsp:nvSpPr>
      <dsp:spPr>
        <a:xfrm>
          <a:off x="8846679" y="2589373"/>
          <a:ext cx="537807" cy="53780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7686" y="2589373"/>
        <a:ext cx="295793" cy="404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649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331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959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227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943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212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703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183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46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410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175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00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A8372D8-8D2B-7E83-7B11-F8E7209187ED}"/>
              </a:ext>
            </a:extLst>
          </p:cNvPr>
          <p:cNvSpPr>
            <a:spLocks noGrp="1"/>
          </p:cNvSpPr>
          <p:nvPr>
            <p:ph type="ctrTitle"/>
          </p:nvPr>
        </p:nvSpPr>
        <p:spPr>
          <a:xfrm>
            <a:off x="5289754" y="639097"/>
            <a:ext cx="6253317" cy="3686015"/>
          </a:xfrm>
        </p:spPr>
        <p:txBody>
          <a:bodyPr>
            <a:normAutofit/>
          </a:bodyPr>
          <a:lstStyle/>
          <a:p>
            <a:r>
              <a:rPr lang="tr-TR" dirty="0"/>
              <a:t>TEMEL</a:t>
            </a:r>
            <a:br>
              <a:rPr lang="tr-TR" dirty="0"/>
            </a:br>
            <a:r>
              <a:rPr lang="tr-TR" dirty="0"/>
              <a:t>HTML /CSS</a:t>
            </a:r>
          </a:p>
        </p:txBody>
      </p:sp>
      <p:sp>
        <p:nvSpPr>
          <p:cNvPr id="3" name="Alt Başlık 2">
            <a:extLst>
              <a:ext uri="{FF2B5EF4-FFF2-40B4-BE49-F238E27FC236}">
                <a16:creationId xmlns:a16="http://schemas.microsoft.com/office/drawing/2014/main" id="{2A61B24D-E73B-22A7-0F47-F39511255011}"/>
              </a:ext>
            </a:extLst>
          </p:cNvPr>
          <p:cNvSpPr>
            <a:spLocks noGrp="1"/>
          </p:cNvSpPr>
          <p:nvPr>
            <p:ph type="subTitle" idx="1"/>
          </p:nvPr>
        </p:nvSpPr>
        <p:spPr>
          <a:xfrm>
            <a:off x="5289753" y="4672739"/>
            <a:ext cx="6269347" cy="1021498"/>
          </a:xfrm>
        </p:spPr>
        <p:txBody>
          <a:bodyPr>
            <a:normAutofit/>
          </a:bodyPr>
          <a:lstStyle/>
          <a:p>
            <a:r>
              <a:rPr lang="tr-TR">
                <a:solidFill>
                  <a:schemeClr val="tx1">
                    <a:lumMod val="85000"/>
                    <a:lumOff val="15000"/>
                  </a:schemeClr>
                </a:solidFill>
              </a:rPr>
              <a:t>Adım Adım Tasarım Örneği</a:t>
            </a:r>
          </a:p>
        </p:txBody>
      </p:sp>
      <p:pic>
        <p:nvPicPr>
          <p:cNvPr id="4" name="Picture 3">
            <a:extLst>
              <a:ext uri="{FF2B5EF4-FFF2-40B4-BE49-F238E27FC236}">
                <a16:creationId xmlns:a16="http://schemas.microsoft.com/office/drawing/2014/main" id="{1F53313E-B85D-90CA-1F34-BF50F8FA1875}"/>
              </a:ext>
            </a:extLst>
          </p:cNvPr>
          <p:cNvPicPr>
            <a:picLocks noChangeAspect="1"/>
          </p:cNvPicPr>
          <p:nvPr/>
        </p:nvPicPr>
        <p:blipFill rotWithShape="1">
          <a:blip r:embed="rId2"/>
          <a:srcRect l="21465" r="10945"/>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80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1F507B-4D90-D7DE-C2CF-DD2E1A00BEC7}"/>
              </a:ext>
            </a:extLst>
          </p:cNvPr>
          <p:cNvSpPr>
            <a:spLocks noGrp="1"/>
          </p:cNvSpPr>
          <p:nvPr>
            <p:ph type="title"/>
          </p:nvPr>
        </p:nvSpPr>
        <p:spPr/>
        <p:txBody>
          <a:bodyPr/>
          <a:lstStyle/>
          <a:p>
            <a:r>
              <a:rPr lang="tr-TR" dirty="0"/>
              <a:t>3- Resimler</a:t>
            </a:r>
          </a:p>
        </p:txBody>
      </p:sp>
      <p:sp>
        <p:nvSpPr>
          <p:cNvPr id="3" name="İçerik Yer Tutucusu 2">
            <a:extLst>
              <a:ext uri="{FF2B5EF4-FFF2-40B4-BE49-F238E27FC236}">
                <a16:creationId xmlns:a16="http://schemas.microsoft.com/office/drawing/2014/main" id="{7681D518-AD40-41EE-1379-275CE8BA9B7C}"/>
              </a:ext>
            </a:extLst>
          </p:cNvPr>
          <p:cNvSpPr>
            <a:spLocks noGrp="1"/>
          </p:cNvSpPr>
          <p:nvPr>
            <p:ph idx="1"/>
          </p:nvPr>
        </p:nvSpPr>
        <p:spPr/>
        <p:txBody>
          <a:bodyPr/>
          <a:lstStyle/>
          <a:p>
            <a:r>
              <a:rPr lang="tr-TR" dirty="0"/>
              <a:t>&lt;</a:t>
            </a:r>
            <a:r>
              <a:rPr lang="tr-TR" dirty="0" err="1"/>
              <a:t>img</a:t>
            </a:r>
            <a:r>
              <a:rPr lang="tr-TR" dirty="0"/>
              <a:t>&gt; (</a:t>
            </a:r>
            <a:r>
              <a:rPr lang="tr-TR" dirty="0" err="1"/>
              <a:t>image</a:t>
            </a:r>
            <a:r>
              <a:rPr lang="tr-TR" dirty="0"/>
              <a:t>) etiketi, HTML belgesinde resimleri görüntülemek için kullanılan önemli bir etikettir. Bu etiket, bir resmin yerini ve özelliklerini belirtir ve web sayfasına resim eklemek için kullanılır. İşte &lt;</a:t>
            </a:r>
            <a:r>
              <a:rPr lang="tr-TR" dirty="0" err="1"/>
              <a:t>img</a:t>
            </a:r>
            <a:r>
              <a:rPr lang="tr-TR" dirty="0"/>
              <a:t>&gt; etiketini nasıl kullanacağınızın temel bilgileri:</a:t>
            </a:r>
          </a:p>
        </p:txBody>
      </p:sp>
      <p:sp>
        <p:nvSpPr>
          <p:cNvPr id="5" name="Metin kutusu 4">
            <a:extLst>
              <a:ext uri="{FF2B5EF4-FFF2-40B4-BE49-F238E27FC236}">
                <a16:creationId xmlns:a16="http://schemas.microsoft.com/office/drawing/2014/main" id="{028ADE76-8603-6DC0-B62E-C48E20129DD4}"/>
              </a:ext>
            </a:extLst>
          </p:cNvPr>
          <p:cNvSpPr txBox="1"/>
          <p:nvPr/>
        </p:nvSpPr>
        <p:spPr>
          <a:xfrm>
            <a:off x="1097280" y="3526981"/>
            <a:ext cx="6097554" cy="923330"/>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a:t>
            </a:r>
            <a:r>
              <a:rPr lang="tr-TR" dirty="0" err="1">
                <a:latin typeface="Cascadia Code SemiBold" panose="020B0609020000020004" pitchFamily="49" charset="0"/>
                <a:cs typeface="Cascadia Code SemiBold" panose="020B0609020000020004" pitchFamily="49" charset="0"/>
              </a:rPr>
              <a:t>img</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src</a:t>
            </a:r>
            <a:r>
              <a:rPr lang="tr-TR" dirty="0">
                <a:latin typeface="Cascadia Code SemiBold" panose="020B0609020000020004" pitchFamily="49" charset="0"/>
                <a:cs typeface="Cascadia Code SemiBold" panose="020B0609020000020004" pitchFamily="49" charset="0"/>
              </a:rPr>
              <a:t>="</a:t>
            </a:r>
            <a:r>
              <a:rPr lang="tr-TR" dirty="0" err="1">
                <a:latin typeface="Cascadia Code SemiBold" panose="020B0609020000020004" pitchFamily="49" charset="0"/>
                <a:cs typeface="Cascadia Code SemiBold" panose="020B0609020000020004" pitchFamily="49" charset="0"/>
              </a:rPr>
              <a:t>resimDosyaYolu</a:t>
            </a:r>
            <a:r>
              <a:rPr lang="tr-TR" dirty="0">
                <a:latin typeface="Cascadia Code SemiBold" panose="020B0609020000020004" pitchFamily="49" charset="0"/>
                <a:cs typeface="Cascadia Code SemiBold" panose="020B0609020000020004" pitchFamily="49" charset="0"/>
              </a:rPr>
              <a:t>" alt="Resim Açıklaması" </a:t>
            </a:r>
            <a:r>
              <a:rPr lang="tr-TR" dirty="0" err="1">
                <a:latin typeface="Cascadia Code SemiBold" panose="020B0609020000020004" pitchFamily="49" charset="0"/>
                <a:cs typeface="Cascadia Code SemiBold" panose="020B0609020000020004" pitchFamily="49" charset="0"/>
              </a:rPr>
              <a:t>width</a:t>
            </a:r>
            <a:r>
              <a:rPr lang="tr-TR" dirty="0">
                <a:latin typeface="Cascadia Code SemiBold" panose="020B0609020000020004" pitchFamily="49" charset="0"/>
                <a:cs typeface="Cascadia Code SemiBold" panose="020B0609020000020004" pitchFamily="49" charset="0"/>
              </a:rPr>
              <a:t>="Genişlik" </a:t>
            </a:r>
            <a:r>
              <a:rPr lang="tr-TR" dirty="0" err="1">
                <a:latin typeface="Cascadia Code SemiBold" panose="020B0609020000020004" pitchFamily="49" charset="0"/>
                <a:cs typeface="Cascadia Code SemiBold" panose="020B0609020000020004" pitchFamily="49" charset="0"/>
              </a:rPr>
              <a:t>height</a:t>
            </a:r>
            <a:r>
              <a:rPr lang="tr-TR" dirty="0">
                <a:latin typeface="Cascadia Code SemiBold" panose="020B0609020000020004" pitchFamily="49" charset="0"/>
                <a:cs typeface="Cascadia Code SemiBold" panose="020B0609020000020004" pitchFamily="49" charset="0"/>
              </a:rPr>
              <a:t>="Yükseklik"&gt;</a:t>
            </a:r>
          </a:p>
        </p:txBody>
      </p:sp>
    </p:spTree>
    <p:extLst>
      <p:ext uri="{BB962C8B-B14F-4D97-AF65-F5344CB8AC3E}">
        <p14:creationId xmlns:p14="http://schemas.microsoft.com/office/powerpoint/2010/main" val="58903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1F507B-4D90-D7DE-C2CF-DD2E1A00BEC7}"/>
              </a:ext>
            </a:extLst>
          </p:cNvPr>
          <p:cNvSpPr>
            <a:spLocks noGrp="1"/>
          </p:cNvSpPr>
          <p:nvPr>
            <p:ph type="title"/>
          </p:nvPr>
        </p:nvSpPr>
        <p:spPr/>
        <p:txBody>
          <a:bodyPr/>
          <a:lstStyle/>
          <a:p>
            <a:r>
              <a:rPr lang="tr-TR" dirty="0"/>
              <a:t>Resimler</a:t>
            </a:r>
          </a:p>
        </p:txBody>
      </p:sp>
      <p:sp>
        <p:nvSpPr>
          <p:cNvPr id="3" name="İçerik Yer Tutucusu 2">
            <a:extLst>
              <a:ext uri="{FF2B5EF4-FFF2-40B4-BE49-F238E27FC236}">
                <a16:creationId xmlns:a16="http://schemas.microsoft.com/office/drawing/2014/main" id="{7681D518-AD40-41EE-1379-275CE8BA9B7C}"/>
              </a:ext>
            </a:extLst>
          </p:cNvPr>
          <p:cNvSpPr>
            <a:spLocks noGrp="1"/>
          </p:cNvSpPr>
          <p:nvPr>
            <p:ph idx="1"/>
          </p:nvPr>
        </p:nvSpPr>
        <p:spPr/>
        <p:txBody>
          <a:bodyPr>
            <a:normAutofit fontScale="92500" lnSpcReduction="20000"/>
          </a:bodyPr>
          <a:lstStyle/>
          <a:p>
            <a:pPr marL="342900" indent="-342900">
              <a:buFont typeface="+mj-lt"/>
              <a:buAutoNum type="arabicPeriod"/>
            </a:pPr>
            <a:r>
              <a:rPr lang="tr-TR" dirty="0" err="1"/>
              <a:t>src</a:t>
            </a:r>
            <a:r>
              <a:rPr lang="tr-TR" dirty="0"/>
              <a:t>: "</a:t>
            </a:r>
            <a:r>
              <a:rPr lang="tr-TR" dirty="0" err="1"/>
              <a:t>src</a:t>
            </a:r>
            <a:r>
              <a:rPr lang="tr-TR" dirty="0"/>
              <a:t>" (kaynak) özelliği, görüntülenmek istenen resmin dosya yolunu veya URL'sini belirtir. Dosya yolunu kullanırken, resmin dosyanızın nerede bulunduğunu göstermelisiniz. URL kullanırken ise çevrimiçi bir resmin adresini vermelisiniz.</a:t>
            </a:r>
          </a:p>
          <a:p>
            <a:pPr marL="342900" indent="-342900">
              <a:buFont typeface="+mj-lt"/>
              <a:buAutoNum type="arabicPeriod"/>
            </a:pPr>
            <a:r>
              <a:rPr lang="tr-TR" dirty="0"/>
              <a:t>alt: "alt" (alternatif metin) özelliği, resmin açıklamasını veya alternatif metinini tanımlar. Bu metin, resim yüklenemediğinde veya metin tabanlı tarayıcılarda görüntülenmek istediğinde kullanılır. Aynı zamanda erişilebilirlik için önemlidir.</a:t>
            </a:r>
          </a:p>
          <a:p>
            <a:pPr marL="342900" indent="-342900">
              <a:buFont typeface="+mj-lt"/>
              <a:buAutoNum type="arabicPeriod"/>
            </a:pPr>
            <a:r>
              <a:rPr lang="tr-TR" dirty="0" err="1"/>
              <a:t>width</a:t>
            </a:r>
            <a:r>
              <a:rPr lang="tr-TR" dirty="0"/>
              <a:t> (isteğe bağlı): "</a:t>
            </a:r>
            <a:r>
              <a:rPr lang="tr-TR" dirty="0" err="1"/>
              <a:t>width</a:t>
            </a:r>
            <a:r>
              <a:rPr lang="tr-TR" dirty="0"/>
              <a:t>" özelliği, resmin genişliğini piksel cinsinden belirtir. Genişlik belirtilmezse, orijinal resmin boyutu kullanılır. Genişlik belirtilirken, resmin orijinal boyutu ile orantılı olmasına dikkat etmek önemlidir.</a:t>
            </a:r>
          </a:p>
          <a:p>
            <a:pPr marL="342900" indent="-342900">
              <a:buFont typeface="+mj-lt"/>
              <a:buAutoNum type="arabicPeriod"/>
            </a:pPr>
            <a:r>
              <a:rPr lang="tr-TR" dirty="0" err="1"/>
              <a:t>height</a:t>
            </a:r>
            <a:r>
              <a:rPr lang="tr-TR" dirty="0"/>
              <a:t> (isteğe bağlı): "</a:t>
            </a:r>
            <a:r>
              <a:rPr lang="tr-TR" dirty="0" err="1"/>
              <a:t>height</a:t>
            </a:r>
            <a:r>
              <a:rPr lang="tr-TR" dirty="0"/>
              <a:t>" özelliği, resmin yüksekliğini piksel cinsinden belirtir. Yükseklik belirtilmezse, orijinal resmin boyutu kullanılır. Yükseklik belirtilirken, resmin orijinal boyutu ile orantılı olmasına dikkat etmek önemlidir.</a:t>
            </a:r>
          </a:p>
        </p:txBody>
      </p:sp>
    </p:spTree>
    <p:extLst>
      <p:ext uri="{BB962C8B-B14F-4D97-AF65-F5344CB8AC3E}">
        <p14:creationId xmlns:p14="http://schemas.microsoft.com/office/powerpoint/2010/main" val="7808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4AD33-8A89-97DC-B433-F8B3E421EFF0}"/>
              </a:ext>
            </a:extLst>
          </p:cNvPr>
          <p:cNvSpPr>
            <a:spLocks noGrp="1"/>
          </p:cNvSpPr>
          <p:nvPr>
            <p:ph type="title"/>
          </p:nvPr>
        </p:nvSpPr>
        <p:spPr/>
        <p:txBody>
          <a:bodyPr/>
          <a:lstStyle/>
          <a:p>
            <a:r>
              <a:rPr lang="tr-TR" dirty="0"/>
              <a:t>Örnek Kod</a:t>
            </a:r>
          </a:p>
        </p:txBody>
      </p:sp>
      <p:sp>
        <p:nvSpPr>
          <p:cNvPr id="3" name="İçerik Yer Tutucusu 2">
            <a:extLst>
              <a:ext uri="{FF2B5EF4-FFF2-40B4-BE49-F238E27FC236}">
                <a16:creationId xmlns:a16="http://schemas.microsoft.com/office/drawing/2014/main" id="{A4985EBE-E3BD-DB03-4710-7589F3A3B067}"/>
              </a:ext>
            </a:extLst>
          </p:cNvPr>
          <p:cNvSpPr>
            <a:spLocks noGrp="1"/>
          </p:cNvSpPr>
          <p:nvPr>
            <p:ph idx="1"/>
          </p:nvPr>
        </p:nvSpPr>
        <p:spPr>
          <a:xfrm>
            <a:off x="1097280" y="2108201"/>
            <a:ext cx="5723398" cy="3760891"/>
          </a:xfrm>
        </p:spPr>
        <p:txBody>
          <a:bodyPr/>
          <a:lstStyle/>
          <a:p>
            <a:r>
              <a:rPr lang="tr-TR" dirty="0"/>
              <a:t>Bu örnek, "resimler" klasöründeki "orman.jpg" adlı resmi sayfada 500 piksel genişlikte ve 300 piksel yükseklikte görüntüler. Ayrıca, resmin alternatif metni "Orman manzarası" olarak belirtilir.</a:t>
            </a:r>
          </a:p>
          <a:p>
            <a:endParaRPr lang="tr-TR" dirty="0"/>
          </a:p>
          <a:p>
            <a:r>
              <a:rPr lang="tr-TR" dirty="0"/>
              <a:t>&lt;</a:t>
            </a:r>
            <a:r>
              <a:rPr lang="tr-TR" dirty="0" err="1"/>
              <a:t>img</a:t>
            </a:r>
            <a:r>
              <a:rPr lang="tr-TR" dirty="0"/>
              <a:t>&gt; etiketi, web sayfalarına resimler eklemenin temel yoludur. Erişilebilirlik ve sayfa yüklemesi için resimlerin boyutlarına ve açıklamalarına dikkat etmek önemlidir.</a:t>
            </a:r>
          </a:p>
        </p:txBody>
      </p:sp>
      <p:sp>
        <p:nvSpPr>
          <p:cNvPr id="5" name="Metin kutusu 4">
            <a:extLst>
              <a:ext uri="{FF2B5EF4-FFF2-40B4-BE49-F238E27FC236}">
                <a16:creationId xmlns:a16="http://schemas.microsoft.com/office/drawing/2014/main" id="{5956DB28-08CB-3671-5FA9-49657EA9D715}"/>
              </a:ext>
            </a:extLst>
          </p:cNvPr>
          <p:cNvSpPr txBox="1"/>
          <p:nvPr/>
        </p:nvSpPr>
        <p:spPr>
          <a:xfrm>
            <a:off x="7228892" y="3199141"/>
            <a:ext cx="4415712" cy="923330"/>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a:t>
            </a:r>
            <a:r>
              <a:rPr lang="tr-TR" dirty="0" err="1">
                <a:latin typeface="Cascadia Code SemiBold" panose="020B0609020000020004" pitchFamily="49" charset="0"/>
                <a:cs typeface="Cascadia Code SemiBold" panose="020B0609020000020004" pitchFamily="49" charset="0"/>
              </a:rPr>
              <a:t>img</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src</a:t>
            </a:r>
            <a:r>
              <a:rPr lang="tr-TR" dirty="0">
                <a:latin typeface="Cascadia Code SemiBold" panose="020B0609020000020004" pitchFamily="49" charset="0"/>
                <a:cs typeface="Cascadia Code SemiBold" panose="020B0609020000020004" pitchFamily="49" charset="0"/>
              </a:rPr>
              <a:t>="resimler/orman.jpg" alt="Orman manzarası" </a:t>
            </a:r>
            <a:r>
              <a:rPr lang="tr-TR" dirty="0" err="1">
                <a:latin typeface="Cascadia Code SemiBold" panose="020B0609020000020004" pitchFamily="49" charset="0"/>
                <a:cs typeface="Cascadia Code SemiBold" panose="020B0609020000020004" pitchFamily="49" charset="0"/>
              </a:rPr>
              <a:t>width</a:t>
            </a:r>
            <a:r>
              <a:rPr lang="tr-TR" dirty="0">
                <a:latin typeface="Cascadia Code SemiBold" panose="020B0609020000020004" pitchFamily="49" charset="0"/>
                <a:cs typeface="Cascadia Code SemiBold" panose="020B0609020000020004" pitchFamily="49" charset="0"/>
              </a:rPr>
              <a:t>="500" </a:t>
            </a:r>
            <a:r>
              <a:rPr lang="tr-TR" dirty="0" err="1">
                <a:latin typeface="Cascadia Code SemiBold" panose="020B0609020000020004" pitchFamily="49" charset="0"/>
                <a:cs typeface="Cascadia Code SemiBold" panose="020B0609020000020004" pitchFamily="49" charset="0"/>
              </a:rPr>
              <a:t>height</a:t>
            </a:r>
            <a:r>
              <a:rPr lang="tr-TR" dirty="0">
                <a:latin typeface="Cascadia Code SemiBold" panose="020B0609020000020004" pitchFamily="49" charset="0"/>
                <a:cs typeface="Cascadia Code SemiBold" panose="020B0609020000020004" pitchFamily="49" charset="0"/>
              </a:rPr>
              <a:t>="300"&gt;</a:t>
            </a:r>
          </a:p>
        </p:txBody>
      </p:sp>
    </p:spTree>
    <p:extLst>
      <p:ext uri="{BB962C8B-B14F-4D97-AF65-F5344CB8AC3E}">
        <p14:creationId xmlns:p14="http://schemas.microsoft.com/office/powerpoint/2010/main" val="147354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4AD33-8A89-97DC-B433-F8B3E421EFF0}"/>
              </a:ext>
            </a:extLst>
          </p:cNvPr>
          <p:cNvSpPr>
            <a:spLocks noGrp="1"/>
          </p:cNvSpPr>
          <p:nvPr>
            <p:ph type="title"/>
          </p:nvPr>
        </p:nvSpPr>
        <p:spPr/>
        <p:txBody>
          <a:bodyPr/>
          <a:lstStyle/>
          <a:p>
            <a:r>
              <a:rPr lang="tr-TR" dirty="0"/>
              <a:t>Örnek Kod</a:t>
            </a:r>
          </a:p>
        </p:txBody>
      </p:sp>
      <p:sp>
        <p:nvSpPr>
          <p:cNvPr id="3" name="İçerik Yer Tutucusu 2">
            <a:extLst>
              <a:ext uri="{FF2B5EF4-FFF2-40B4-BE49-F238E27FC236}">
                <a16:creationId xmlns:a16="http://schemas.microsoft.com/office/drawing/2014/main" id="{A4985EBE-E3BD-DB03-4710-7589F3A3B067}"/>
              </a:ext>
            </a:extLst>
          </p:cNvPr>
          <p:cNvSpPr>
            <a:spLocks noGrp="1"/>
          </p:cNvSpPr>
          <p:nvPr>
            <p:ph idx="1"/>
          </p:nvPr>
        </p:nvSpPr>
        <p:spPr>
          <a:xfrm>
            <a:off x="1097280" y="2108201"/>
            <a:ext cx="5723398" cy="3760891"/>
          </a:xfrm>
        </p:spPr>
        <p:txBody>
          <a:bodyPr/>
          <a:lstStyle/>
          <a:p>
            <a:r>
              <a:rPr lang="tr-TR" dirty="0"/>
              <a:t>Bu örnek, "resimler" klasöründeki "orman.jpg" adlı resmi sayfada 500 piksel genişlikte ve 300 piksel yükseklikte görüntüler. Ayrıca, resmin alternatif metni "Orman manzarası" olarak belirtilir.</a:t>
            </a:r>
          </a:p>
          <a:p>
            <a:endParaRPr lang="tr-TR" dirty="0"/>
          </a:p>
          <a:p>
            <a:r>
              <a:rPr lang="tr-TR" dirty="0"/>
              <a:t>&lt;</a:t>
            </a:r>
            <a:r>
              <a:rPr lang="tr-TR" dirty="0" err="1"/>
              <a:t>img</a:t>
            </a:r>
            <a:r>
              <a:rPr lang="tr-TR" dirty="0"/>
              <a:t>&gt; etiketi, web sayfalarına resimler eklemenin temel yoludur. Erişilebilirlik ve sayfa yüklemesi için resimlerin boyutlarına ve açıklamalarına dikkat etmek önemlidir.</a:t>
            </a:r>
          </a:p>
        </p:txBody>
      </p:sp>
      <p:sp>
        <p:nvSpPr>
          <p:cNvPr id="5" name="Metin kutusu 4">
            <a:extLst>
              <a:ext uri="{FF2B5EF4-FFF2-40B4-BE49-F238E27FC236}">
                <a16:creationId xmlns:a16="http://schemas.microsoft.com/office/drawing/2014/main" id="{5956DB28-08CB-3671-5FA9-49657EA9D715}"/>
              </a:ext>
            </a:extLst>
          </p:cNvPr>
          <p:cNvSpPr txBox="1"/>
          <p:nvPr/>
        </p:nvSpPr>
        <p:spPr>
          <a:xfrm>
            <a:off x="7228892" y="3199141"/>
            <a:ext cx="4415712" cy="923330"/>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a:t>
            </a:r>
            <a:r>
              <a:rPr lang="tr-TR" dirty="0" err="1">
                <a:latin typeface="Cascadia Code SemiBold" panose="020B0609020000020004" pitchFamily="49" charset="0"/>
                <a:cs typeface="Cascadia Code SemiBold" panose="020B0609020000020004" pitchFamily="49" charset="0"/>
              </a:rPr>
              <a:t>img</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src</a:t>
            </a:r>
            <a:r>
              <a:rPr lang="tr-TR" dirty="0">
                <a:latin typeface="Cascadia Code SemiBold" panose="020B0609020000020004" pitchFamily="49" charset="0"/>
                <a:cs typeface="Cascadia Code SemiBold" panose="020B0609020000020004" pitchFamily="49" charset="0"/>
              </a:rPr>
              <a:t>="resimler/orman.jpg" alt="Orman manzarası" </a:t>
            </a:r>
            <a:r>
              <a:rPr lang="tr-TR" dirty="0" err="1">
                <a:latin typeface="Cascadia Code SemiBold" panose="020B0609020000020004" pitchFamily="49" charset="0"/>
                <a:cs typeface="Cascadia Code SemiBold" panose="020B0609020000020004" pitchFamily="49" charset="0"/>
              </a:rPr>
              <a:t>width</a:t>
            </a:r>
            <a:r>
              <a:rPr lang="tr-TR" dirty="0">
                <a:latin typeface="Cascadia Code SemiBold" panose="020B0609020000020004" pitchFamily="49" charset="0"/>
                <a:cs typeface="Cascadia Code SemiBold" panose="020B0609020000020004" pitchFamily="49" charset="0"/>
              </a:rPr>
              <a:t>="500" </a:t>
            </a:r>
            <a:r>
              <a:rPr lang="tr-TR" dirty="0" err="1">
                <a:latin typeface="Cascadia Code SemiBold" panose="020B0609020000020004" pitchFamily="49" charset="0"/>
                <a:cs typeface="Cascadia Code SemiBold" panose="020B0609020000020004" pitchFamily="49" charset="0"/>
              </a:rPr>
              <a:t>height</a:t>
            </a:r>
            <a:r>
              <a:rPr lang="tr-TR" dirty="0">
                <a:latin typeface="Cascadia Code SemiBold" panose="020B0609020000020004" pitchFamily="49" charset="0"/>
                <a:cs typeface="Cascadia Code SemiBold" panose="020B0609020000020004" pitchFamily="49" charset="0"/>
              </a:rPr>
              <a:t>="300"&gt;</a:t>
            </a:r>
          </a:p>
        </p:txBody>
      </p:sp>
    </p:spTree>
    <p:extLst>
      <p:ext uri="{BB962C8B-B14F-4D97-AF65-F5344CB8AC3E}">
        <p14:creationId xmlns:p14="http://schemas.microsoft.com/office/powerpoint/2010/main" val="271794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91DC04-CDE4-E3BB-5BBF-534BEC6B7972}"/>
              </a:ext>
            </a:extLst>
          </p:cNvPr>
          <p:cNvSpPr>
            <a:spLocks noGrp="1"/>
          </p:cNvSpPr>
          <p:nvPr>
            <p:ph type="title"/>
          </p:nvPr>
        </p:nvSpPr>
        <p:spPr>
          <a:xfrm>
            <a:off x="1097280" y="286603"/>
            <a:ext cx="10058400" cy="1450757"/>
          </a:xfrm>
        </p:spPr>
        <p:txBody>
          <a:bodyPr>
            <a:normAutofit/>
          </a:bodyPr>
          <a:lstStyle/>
          <a:p>
            <a:r>
              <a:rPr lang="tr-TR" dirty="0"/>
              <a:t>4- Bağlantılar (Linkler)</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2A21355F-BF0F-4199-D545-6114F8AC262A}"/>
              </a:ext>
            </a:extLst>
          </p:cNvPr>
          <p:cNvSpPr>
            <a:spLocks noGrp="1"/>
          </p:cNvSpPr>
          <p:nvPr>
            <p:ph idx="1"/>
          </p:nvPr>
        </p:nvSpPr>
        <p:spPr>
          <a:xfrm>
            <a:off x="1097280" y="2108201"/>
            <a:ext cx="6437367" cy="3760891"/>
          </a:xfrm>
        </p:spPr>
        <p:txBody>
          <a:bodyPr>
            <a:normAutofit/>
          </a:bodyPr>
          <a:lstStyle/>
          <a:p>
            <a:r>
              <a:rPr lang="tr-TR" dirty="0"/>
              <a:t>Bağlantılar oluşturarak diğer web sayfalarına ve kaynaklara nasıl yönlendireceğimizi öğrenelim. &lt;a&gt; etiketi ile linkler nasıl oluşturulur?</a:t>
            </a:r>
          </a:p>
          <a:p>
            <a:r>
              <a:rPr lang="tr-TR" dirty="0"/>
              <a:t>&lt;a&gt; (</a:t>
            </a:r>
            <a:r>
              <a:rPr lang="tr-TR" dirty="0" err="1"/>
              <a:t>anchor</a:t>
            </a:r>
            <a:r>
              <a:rPr lang="tr-TR" dirty="0"/>
              <a:t>) etiketi, HTML belgesinde bağlantılar (linkler) oluşturmak için kullanılır. Bu etiket, metin, resim veya başka bir içeriği tıklanabilir bir bağlantıya dönüştürmenizi sağlar. Bir &lt;a&gt; etiketi aşağıdaki gibi kullanılır:</a:t>
            </a:r>
          </a:p>
        </p:txBody>
      </p:sp>
      <p:pic>
        <p:nvPicPr>
          <p:cNvPr id="7" name="Graphic 6" descr="Bağlantı">
            <a:extLst>
              <a:ext uri="{FF2B5EF4-FFF2-40B4-BE49-F238E27FC236}">
                <a16:creationId xmlns:a16="http://schemas.microsoft.com/office/drawing/2014/main" id="{0B125332-C8A4-640B-62A9-F770AE23A2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08947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74CFD6-3053-B14F-2A17-23BC74BC52EB}"/>
              </a:ext>
            </a:extLst>
          </p:cNvPr>
          <p:cNvSpPr>
            <a:spLocks noGrp="1"/>
          </p:cNvSpPr>
          <p:nvPr>
            <p:ph type="title"/>
          </p:nvPr>
        </p:nvSpPr>
        <p:spPr/>
        <p:txBody>
          <a:bodyPr/>
          <a:lstStyle/>
          <a:p>
            <a:r>
              <a:rPr lang="tr-TR" dirty="0"/>
              <a:t>Bağlantılar (Linkler)</a:t>
            </a:r>
          </a:p>
        </p:txBody>
      </p:sp>
      <p:sp>
        <p:nvSpPr>
          <p:cNvPr id="3" name="İçerik Yer Tutucusu 2">
            <a:extLst>
              <a:ext uri="{FF2B5EF4-FFF2-40B4-BE49-F238E27FC236}">
                <a16:creationId xmlns:a16="http://schemas.microsoft.com/office/drawing/2014/main" id="{2E3467AD-AE14-D4A7-B133-7301D527797D}"/>
              </a:ext>
            </a:extLst>
          </p:cNvPr>
          <p:cNvSpPr>
            <a:spLocks noGrp="1"/>
          </p:cNvSpPr>
          <p:nvPr>
            <p:ph idx="1"/>
          </p:nvPr>
        </p:nvSpPr>
        <p:spPr/>
        <p:txBody>
          <a:bodyPr/>
          <a:lstStyle/>
          <a:p>
            <a:r>
              <a:rPr lang="tr-TR" dirty="0" err="1"/>
              <a:t>href</a:t>
            </a:r>
            <a:r>
              <a:rPr lang="tr-TR" dirty="0"/>
              <a:t>: "</a:t>
            </a:r>
            <a:r>
              <a:rPr lang="tr-TR" dirty="0" err="1"/>
              <a:t>href</a:t>
            </a:r>
            <a:r>
              <a:rPr lang="tr-TR" dirty="0"/>
              <a:t>" (</a:t>
            </a:r>
            <a:r>
              <a:rPr lang="tr-TR" dirty="0" err="1"/>
              <a:t>hyperlink</a:t>
            </a:r>
            <a:r>
              <a:rPr lang="tr-TR" dirty="0"/>
              <a:t> reference) özelliği, bağlantının hedefini belirtir. Bu, tıkladığınızda yönlendirilmek istediğiniz web sayfasının URL'sini içerir. Örneğin, başka bir web sayfasına veya dosyaya bağlantı yapabilirsiniz.</a:t>
            </a:r>
          </a:p>
          <a:p>
            <a:endParaRPr lang="tr-TR" dirty="0"/>
          </a:p>
          <a:p>
            <a:r>
              <a:rPr lang="tr-TR" dirty="0"/>
              <a:t>Bağlantı Metni: Bu, kullanıcının tıklayabileceği metni temsil eder. Bu metin, kullanıcıya bağlantının nereye gideceği hakkında bilgi vermelidir.</a:t>
            </a:r>
          </a:p>
        </p:txBody>
      </p:sp>
      <p:sp>
        <p:nvSpPr>
          <p:cNvPr id="5" name="Metin kutusu 4">
            <a:extLst>
              <a:ext uri="{FF2B5EF4-FFF2-40B4-BE49-F238E27FC236}">
                <a16:creationId xmlns:a16="http://schemas.microsoft.com/office/drawing/2014/main" id="{457EED5A-C4F3-7C2C-5B76-BE8AEA8DF6F7}"/>
              </a:ext>
            </a:extLst>
          </p:cNvPr>
          <p:cNvSpPr txBox="1"/>
          <p:nvPr/>
        </p:nvSpPr>
        <p:spPr>
          <a:xfrm>
            <a:off x="1036320" y="4793216"/>
            <a:ext cx="6097554" cy="1754326"/>
          </a:xfrm>
          <a:prstGeom prst="rect">
            <a:avLst/>
          </a:prstGeom>
          <a:noFill/>
        </p:spPr>
        <p:txBody>
          <a:bodyPr wrap="square">
            <a:spAutoFit/>
          </a:bodyPr>
          <a:lstStyle/>
          <a:p>
            <a:r>
              <a:rPr lang="en-US" dirty="0">
                <a:latin typeface="Cascadia Code SemiBold" panose="020B0609020000020004" pitchFamily="49" charset="0"/>
                <a:cs typeface="Cascadia Code SemiBold" panose="020B0609020000020004" pitchFamily="49" charset="0"/>
              </a:rPr>
              <a:t>&lt;a </a:t>
            </a:r>
            <a:r>
              <a:rPr lang="en-US" dirty="0" err="1">
                <a:latin typeface="Cascadia Code SemiBold" panose="020B0609020000020004" pitchFamily="49" charset="0"/>
                <a:cs typeface="Cascadia Code SemiBold" panose="020B0609020000020004" pitchFamily="49" charset="0"/>
              </a:rPr>
              <a:t>href</a:t>
            </a:r>
            <a:r>
              <a:rPr lang="en-US" dirty="0">
                <a:latin typeface="Cascadia Code SemiBold" panose="020B0609020000020004" pitchFamily="49" charset="0"/>
                <a:cs typeface="Cascadia Code SemiBold" panose="020B0609020000020004" pitchFamily="49" charset="0"/>
              </a:rPr>
              <a:t>="</a:t>
            </a:r>
            <a:r>
              <a:rPr lang="en-US" dirty="0" err="1">
                <a:latin typeface="Cascadia Code SemiBold" panose="020B0609020000020004" pitchFamily="49" charset="0"/>
                <a:cs typeface="Cascadia Code SemiBold" panose="020B0609020000020004" pitchFamily="49" charset="0"/>
              </a:rPr>
              <a:t>hedefURL</a:t>
            </a:r>
            <a:r>
              <a:rPr lang="en-US" dirty="0">
                <a:latin typeface="Cascadia Code SemiBold" panose="020B0609020000020004" pitchFamily="49" charset="0"/>
                <a:cs typeface="Cascadia Code SemiBold" panose="020B0609020000020004" pitchFamily="49" charset="0"/>
              </a:rPr>
              <a:t>"&gt;</a:t>
            </a:r>
            <a:r>
              <a:rPr lang="en-US" dirty="0" err="1">
                <a:latin typeface="Cascadia Code SemiBold" panose="020B0609020000020004" pitchFamily="49" charset="0"/>
                <a:cs typeface="Cascadia Code SemiBold" panose="020B0609020000020004" pitchFamily="49" charset="0"/>
              </a:rPr>
              <a:t>Bağlantı</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Metni</a:t>
            </a:r>
            <a:r>
              <a:rPr lang="en-US" dirty="0">
                <a:latin typeface="Cascadia Code SemiBold" panose="020B0609020000020004" pitchFamily="49" charset="0"/>
                <a:cs typeface="Cascadia Code SemiBold" panose="020B0609020000020004" pitchFamily="49" charset="0"/>
              </a:rPr>
              <a:t>&lt;/a&gt;</a:t>
            </a:r>
            <a:endParaRPr lang="tr-TR" dirty="0">
              <a:latin typeface="Cascadia Code SemiBold" panose="020B0609020000020004" pitchFamily="49" charset="0"/>
              <a:cs typeface="Cascadia Code SemiBold" panose="020B0609020000020004" pitchFamily="49" charset="0"/>
            </a:endParaRPr>
          </a:p>
          <a:p>
            <a:endParaRPr lang="tr-TR" dirty="0">
              <a:latin typeface="Cascadia Code SemiBold" panose="020B0609020000020004" pitchFamily="49" charset="0"/>
              <a:cs typeface="Cascadia Code SemiBold" panose="020B0609020000020004" pitchFamily="49" charset="0"/>
            </a:endParaRPr>
          </a:p>
          <a:p>
            <a:r>
              <a:rPr lang="it-IT" dirty="0">
                <a:latin typeface="Cascadia Code SemiBold" panose="020B0609020000020004" pitchFamily="49" charset="0"/>
                <a:cs typeface="Cascadia Code SemiBold" panose="020B0609020000020004" pitchFamily="49" charset="0"/>
              </a:rPr>
              <a:t>&lt;a href="https://www.ornekweb.com"&gt;Örnek Web Sitesi&lt;/a&gt;</a:t>
            </a:r>
            <a:endParaRPr lang="tr-TR" dirty="0">
              <a:latin typeface="Cascadia Code SemiBold" panose="020B0609020000020004" pitchFamily="49" charset="0"/>
              <a:cs typeface="Cascadia Code SemiBold" panose="020B0609020000020004" pitchFamily="49" charset="0"/>
            </a:endParaRPr>
          </a:p>
          <a:p>
            <a:endParaRPr lang="it-IT" dirty="0">
              <a:latin typeface="Cascadia Code SemiBold" panose="020B0609020000020004" pitchFamily="49" charset="0"/>
              <a:cs typeface="Cascadia Code SemiBold" panose="020B0609020000020004" pitchFamily="49" charset="0"/>
            </a:endParaRPr>
          </a:p>
          <a:p>
            <a:endParaRPr lang="en-US" dirty="0">
              <a:latin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302005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B2B8F8-9F35-CFF6-C926-22F4880CF9B0}"/>
              </a:ext>
            </a:extLst>
          </p:cNvPr>
          <p:cNvSpPr>
            <a:spLocks noGrp="1"/>
          </p:cNvSpPr>
          <p:nvPr>
            <p:ph type="title"/>
          </p:nvPr>
        </p:nvSpPr>
        <p:spPr/>
        <p:txBody>
          <a:bodyPr/>
          <a:lstStyle/>
          <a:p>
            <a:r>
              <a:rPr lang="tr-TR" dirty="0"/>
              <a:t>Bağlantılar (Linkler)</a:t>
            </a:r>
          </a:p>
        </p:txBody>
      </p:sp>
      <p:sp>
        <p:nvSpPr>
          <p:cNvPr id="3" name="İçerik Yer Tutucusu 2">
            <a:extLst>
              <a:ext uri="{FF2B5EF4-FFF2-40B4-BE49-F238E27FC236}">
                <a16:creationId xmlns:a16="http://schemas.microsoft.com/office/drawing/2014/main" id="{79118008-EDCC-0155-298F-E7F5B6FD9242}"/>
              </a:ext>
            </a:extLst>
          </p:cNvPr>
          <p:cNvSpPr>
            <a:spLocks noGrp="1"/>
          </p:cNvSpPr>
          <p:nvPr>
            <p:ph idx="1"/>
          </p:nvPr>
        </p:nvSpPr>
        <p:spPr/>
        <p:txBody>
          <a:bodyPr>
            <a:normAutofit lnSpcReduction="10000"/>
          </a:bodyPr>
          <a:lstStyle/>
          <a:p>
            <a:r>
              <a:rPr lang="tr-TR" dirty="0"/>
              <a:t>Ayrıca, eğer bağlantılar farklı sekmede veya pencerede açılsın isteniyorsa, </a:t>
            </a:r>
            <a:r>
              <a:rPr lang="tr-TR" dirty="0" err="1"/>
              <a:t>target</a:t>
            </a:r>
            <a:r>
              <a:rPr lang="tr-TR" dirty="0"/>
              <a:t> özelliğini kullanabilirsiniz. Örneğin, aşağıdaki bağlantı yeni bir sekmede açılacaktır:</a:t>
            </a:r>
          </a:p>
          <a:p>
            <a:endParaRPr lang="tr-TR" dirty="0"/>
          </a:p>
          <a:p>
            <a:endParaRPr lang="tr-TR" dirty="0"/>
          </a:p>
          <a:p>
            <a:endParaRPr lang="tr-TR" dirty="0"/>
          </a:p>
          <a:p>
            <a:endParaRPr lang="tr-TR" dirty="0"/>
          </a:p>
          <a:p>
            <a:pPr marL="0" indent="0">
              <a:buNone/>
            </a:pPr>
            <a:r>
              <a:rPr lang="tr-TR" dirty="0"/>
              <a:t>Bu şekilde, &lt;a&gt; etiketi ile bağlantılar ekleyerek kullanıcıları başka web sayfalarına veya kaynaklara yönlendirebilirsiniz. Bağlantılar, web sayfanızın kullanıcılar için daha fazla bilgiye ulaşmanın veya farklı kaynaklara erişmenin bir yolu olarak önemlidir.</a:t>
            </a:r>
          </a:p>
        </p:txBody>
      </p:sp>
      <p:sp>
        <p:nvSpPr>
          <p:cNvPr id="6" name="Metin kutusu 5">
            <a:extLst>
              <a:ext uri="{FF2B5EF4-FFF2-40B4-BE49-F238E27FC236}">
                <a16:creationId xmlns:a16="http://schemas.microsoft.com/office/drawing/2014/main" id="{6E827EDB-27D3-5A55-91DD-D2647F692A2C}"/>
              </a:ext>
            </a:extLst>
          </p:cNvPr>
          <p:cNvSpPr txBox="1"/>
          <p:nvPr/>
        </p:nvSpPr>
        <p:spPr>
          <a:xfrm>
            <a:off x="4793603" y="3429000"/>
            <a:ext cx="6097554" cy="923330"/>
          </a:xfrm>
          <a:prstGeom prst="rect">
            <a:avLst/>
          </a:prstGeom>
          <a:noFill/>
        </p:spPr>
        <p:txBody>
          <a:bodyPr wrap="square">
            <a:spAutoFit/>
          </a:bodyPr>
          <a:lstStyle/>
          <a:p>
            <a:r>
              <a:rPr lang="it-IT" dirty="0">
                <a:latin typeface="Cascadia Code SemiBold" panose="020B0609020000020004" pitchFamily="49" charset="0"/>
                <a:cs typeface="Cascadia Code SemiBold" panose="020B0609020000020004" pitchFamily="49" charset="0"/>
              </a:rPr>
              <a:t>&lt;a href="https://www.ornekweb.com" target="_blank"&gt;Örnek Web Sitesi (Yeni Sekme)&lt;/a&gt;</a:t>
            </a:r>
          </a:p>
        </p:txBody>
      </p:sp>
    </p:spTree>
    <p:extLst>
      <p:ext uri="{BB962C8B-B14F-4D97-AF65-F5344CB8AC3E}">
        <p14:creationId xmlns:p14="http://schemas.microsoft.com/office/powerpoint/2010/main" val="145408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D3D38-E718-3EE2-93E4-298332150C58}"/>
              </a:ext>
            </a:extLst>
          </p:cNvPr>
          <p:cNvSpPr>
            <a:spLocks noGrp="1"/>
          </p:cNvSpPr>
          <p:nvPr>
            <p:ph type="title"/>
          </p:nvPr>
        </p:nvSpPr>
        <p:spPr/>
        <p:txBody>
          <a:bodyPr/>
          <a:lstStyle/>
          <a:p>
            <a:r>
              <a:rPr lang="tr-TR" dirty="0"/>
              <a:t>5- Sıralı ve Sırasız Listeler</a:t>
            </a:r>
          </a:p>
        </p:txBody>
      </p:sp>
      <p:sp>
        <p:nvSpPr>
          <p:cNvPr id="3" name="İçerik Yer Tutucusu 2">
            <a:extLst>
              <a:ext uri="{FF2B5EF4-FFF2-40B4-BE49-F238E27FC236}">
                <a16:creationId xmlns:a16="http://schemas.microsoft.com/office/drawing/2014/main" id="{DF546F35-39B3-B189-838C-AEA9C1E2A499}"/>
              </a:ext>
            </a:extLst>
          </p:cNvPr>
          <p:cNvSpPr>
            <a:spLocks noGrp="1"/>
          </p:cNvSpPr>
          <p:nvPr>
            <p:ph idx="1"/>
          </p:nvPr>
        </p:nvSpPr>
        <p:spPr/>
        <p:txBody>
          <a:bodyPr/>
          <a:lstStyle/>
          <a:p>
            <a:r>
              <a:rPr lang="tr-TR" dirty="0"/>
              <a:t>Sıralı (&lt;ol&gt;) ve sırasız (&lt;</a:t>
            </a:r>
            <a:r>
              <a:rPr lang="tr-TR" dirty="0" err="1"/>
              <a:t>ul</a:t>
            </a:r>
            <a:r>
              <a:rPr lang="tr-TR" dirty="0"/>
              <a:t>&gt;) listeler, HTML belgesinde öğeleri düzenlemek ve hiyerarşik bilgileri sunmak için kullanılan kullanışlı etiketlerdir. Bu listelerin her ikisi de liste öğeleri (&lt;</a:t>
            </a:r>
            <a:r>
              <a:rPr lang="tr-TR" dirty="0" err="1"/>
              <a:t>li</a:t>
            </a:r>
            <a:r>
              <a:rPr lang="tr-TR" dirty="0"/>
              <a:t>&gt;) içerir. İşte sıralı ve sırasız listeleri oluşturmanın ve liste öğelerini eklemenin temel yapısı:</a:t>
            </a:r>
          </a:p>
          <a:p>
            <a:r>
              <a:rPr lang="tr-TR" dirty="0"/>
              <a:t>Sırasız Liste (&lt;</a:t>
            </a:r>
            <a:r>
              <a:rPr lang="tr-TR" dirty="0" err="1"/>
              <a:t>ul</a:t>
            </a:r>
            <a:r>
              <a:rPr lang="tr-TR" dirty="0"/>
              <a:t>&gt;) Oluşturma:</a:t>
            </a:r>
          </a:p>
        </p:txBody>
      </p:sp>
      <p:sp>
        <p:nvSpPr>
          <p:cNvPr id="5" name="Metin kutusu 4">
            <a:extLst>
              <a:ext uri="{FF2B5EF4-FFF2-40B4-BE49-F238E27FC236}">
                <a16:creationId xmlns:a16="http://schemas.microsoft.com/office/drawing/2014/main" id="{9CB51739-ECB9-24D9-A7F2-E951A2F03AE6}"/>
              </a:ext>
            </a:extLst>
          </p:cNvPr>
          <p:cNvSpPr txBox="1"/>
          <p:nvPr/>
        </p:nvSpPr>
        <p:spPr>
          <a:xfrm>
            <a:off x="5058126" y="3791348"/>
            <a:ext cx="6097554" cy="1477328"/>
          </a:xfrm>
          <a:prstGeom prst="rect">
            <a:avLst/>
          </a:prstGeom>
          <a:noFill/>
        </p:spPr>
        <p:txBody>
          <a:bodyPr wrap="square">
            <a:spAutoFit/>
          </a:bodyPr>
          <a:lstStyle/>
          <a:p>
            <a:r>
              <a:rPr lang="it-IT" dirty="0">
                <a:latin typeface="Cascadia Code SemiBold" panose="020B0609020000020004" pitchFamily="49" charset="0"/>
                <a:cs typeface="Cascadia Code SemiBold" panose="020B0609020000020004" pitchFamily="49" charset="0"/>
              </a:rPr>
              <a:t>&lt;ul&gt;</a:t>
            </a:r>
          </a:p>
          <a:p>
            <a:r>
              <a:rPr lang="it-IT" dirty="0">
                <a:latin typeface="Cascadia Code SemiBold" panose="020B0609020000020004" pitchFamily="49" charset="0"/>
                <a:cs typeface="Cascadia Code SemiBold" panose="020B0609020000020004" pitchFamily="49" charset="0"/>
              </a:rPr>
              <a:t>  &lt;li&gt;Öğe 1&lt;/li&gt;</a:t>
            </a:r>
          </a:p>
          <a:p>
            <a:r>
              <a:rPr lang="it-IT" dirty="0">
                <a:latin typeface="Cascadia Code SemiBold" panose="020B0609020000020004" pitchFamily="49" charset="0"/>
                <a:cs typeface="Cascadia Code SemiBold" panose="020B0609020000020004" pitchFamily="49" charset="0"/>
              </a:rPr>
              <a:t>  &lt;li&gt;Öğe 2&lt;/li&gt;</a:t>
            </a:r>
          </a:p>
          <a:p>
            <a:r>
              <a:rPr lang="it-IT" dirty="0">
                <a:latin typeface="Cascadia Code SemiBold" panose="020B0609020000020004" pitchFamily="49" charset="0"/>
                <a:cs typeface="Cascadia Code SemiBold" panose="020B0609020000020004" pitchFamily="49" charset="0"/>
              </a:rPr>
              <a:t>  &lt;li&gt;Öğe 3&lt;/li&gt;</a:t>
            </a:r>
          </a:p>
          <a:p>
            <a:r>
              <a:rPr lang="it-IT" dirty="0">
                <a:latin typeface="Cascadia Code SemiBold" panose="020B0609020000020004" pitchFamily="49" charset="0"/>
                <a:cs typeface="Cascadia Code SemiBold" panose="020B0609020000020004" pitchFamily="49" charset="0"/>
              </a:rPr>
              <a:t>&lt;/ul&gt;</a:t>
            </a:r>
          </a:p>
        </p:txBody>
      </p:sp>
    </p:spTree>
    <p:extLst>
      <p:ext uri="{BB962C8B-B14F-4D97-AF65-F5344CB8AC3E}">
        <p14:creationId xmlns:p14="http://schemas.microsoft.com/office/powerpoint/2010/main" val="356018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2049F6-CE9A-F16F-401A-2CF7C213E6F0}"/>
              </a:ext>
            </a:extLst>
          </p:cNvPr>
          <p:cNvSpPr>
            <a:spLocks noGrp="1"/>
          </p:cNvSpPr>
          <p:nvPr>
            <p:ph type="title"/>
          </p:nvPr>
        </p:nvSpPr>
        <p:spPr/>
        <p:txBody>
          <a:bodyPr/>
          <a:lstStyle/>
          <a:p>
            <a:r>
              <a:rPr lang="tr-TR" dirty="0"/>
              <a:t>Sıralı ve Sırasız Listeler</a:t>
            </a:r>
          </a:p>
        </p:txBody>
      </p:sp>
      <p:sp>
        <p:nvSpPr>
          <p:cNvPr id="3" name="İçerik Yer Tutucusu 2">
            <a:extLst>
              <a:ext uri="{FF2B5EF4-FFF2-40B4-BE49-F238E27FC236}">
                <a16:creationId xmlns:a16="http://schemas.microsoft.com/office/drawing/2014/main" id="{A2A859C3-863C-A65F-1BD6-E121D6E46C84}"/>
              </a:ext>
            </a:extLst>
          </p:cNvPr>
          <p:cNvSpPr>
            <a:spLocks noGrp="1"/>
          </p:cNvSpPr>
          <p:nvPr>
            <p:ph idx="1"/>
          </p:nvPr>
        </p:nvSpPr>
        <p:spPr/>
        <p:txBody>
          <a:bodyPr/>
          <a:lstStyle/>
          <a:p>
            <a:r>
              <a:rPr lang="tr-TR" dirty="0"/>
              <a:t>Yukarıdaki kod, sırasız bir liste oluşturur. Liste öğeleri madde işaretleri veya benzer sembollerle başlar. Tarayıcı, bu liste öğelerini otomatik olarak işaretler.</a:t>
            </a:r>
          </a:p>
          <a:p>
            <a:r>
              <a:rPr lang="tr-TR" dirty="0"/>
              <a:t>Sıralı Liste (&lt;ol&gt;) Oluşturma:</a:t>
            </a:r>
          </a:p>
        </p:txBody>
      </p:sp>
      <p:sp>
        <p:nvSpPr>
          <p:cNvPr id="5" name="Metin kutusu 4">
            <a:extLst>
              <a:ext uri="{FF2B5EF4-FFF2-40B4-BE49-F238E27FC236}">
                <a16:creationId xmlns:a16="http://schemas.microsoft.com/office/drawing/2014/main" id="{A7B7AAFC-32F5-A64E-340E-64C1F1F1C589}"/>
              </a:ext>
            </a:extLst>
          </p:cNvPr>
          <p:cNvSpPr txBox="1"/>
          <p:nvPr/>
        </p:nvSpPr>
        <p:spPr>
          <a:xfrm>
            <a:off x="5652019" y="3567414"/>
            <a:ext cx="6097554" cy="1477328"/>
          </a:xfrm>
          <a:prstGeom prst="rect">
            <a:avLst/>
          </a:prstGeom>
          <a:noFill/>
        </p:spPr>
        <p:txBody>
          <a:bodyPr wrap="square">
            <a:spAutoFit/>
          </a:bodyPr>
          <a:lstStyle/>
          <a:p>
            <a:r>
              <a:rPr lang="it-IT" dirty="0">
                <a:latin typeface="Cascadia Code SemiBold" panose="020B0609020000020004" pitchFamily="49" charset="0"/>
                <a:cs typeface="Cascadia Code SemiBold" panose="020B0609020000020004" pitchFamily="49" charset="0"/>
              </a:rPr>
              <a:t>&lt;ol&gt;</a:t>
            </a:r>
          </a:p>
          <a:p>
            <a:r>
              <a:rPr lang="it-IT" dirty="0">
                <a:latin typeface="Cascadia Code SemiBold" panose="020B0609020000020004" pitchFamily="49" charset="0"/>
                <a:cs typeface="Cascadia Code SemiBold" panose="020B0609020000020004" pitchFamily="49" charset="0"/>
              </a:rPr>
              <a:t>  &lt;li&gt;Öğe 1&lt;/li&gt;</a:t>
            </a:r>
          </a:p>
          <a:p>
            <a:r>
              <a:rPr lang="it-IT" dirty="0">
                <a:latin typeface="Cascadia Code SemiBold" panose="020B0609020000020004" pitchFamily="49" charset="0"/>
                <a:cs typeface="Cascadia Code SemiBold" panose="020B0609020000020004" pitchFamily="49" charset="0"/>
              </a:rPr>
              <a:t>  &lt;li&gt;Öğe 2&lt;/li&gt;</a:t>
            </a:r>
          </a:p>
          <a:p>
            <a:r>
              <a:rPr lang="it-IT" dirty="0">
                <a:latin typeface="Cascadia Code SemiBold" panose="020B0609020000020004" pitchFamily="49" charset="0"/>
                <a:cs typeface="Cascadia Code SemiBold" panose="020B0609020000020004" pitchFamily="49" charset="0"/>
              </a:rPr>
              <a:t>  &lt;li&gt;Öğe 3&lt;/li&gt;</a:t>
            </a:r>
          </a:p>
          <a:p>
            <a:r>
              <a:rPr lang="it-IT" dirty="0">
                <a:latin typeface="Cascadia Code SemiBold" panose="020B0609020000020004" pitchFamily="49" charset="0"/>
                <a:cs typeface="Cascadia Code SemiBold" panose="020B0609020000020004" pitchFamily="49" charset="0"/>
              </a:rPr>
              <a:t>&lt;/ol&gt;</a:t>
            </a:r>
          </a:p>
        </p:txBody>
      </p:sp>
    </p:spTree>
    <p:extLst>
      <p:ext uri="{BB962C8B-B14F-4D97-AF65-F5344CB8AC3E}">
        <p14:creationId xmlns:p14="http://schemas.microsoft.com/office/powerpoint/2010/main" val="110302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2A483D-C9E3-B2F2-18D7-E77FA853E7DC}"/>
              </a:ext>
            </a:extLst>
          </p:cNvPr>
          <p:cNvSpPr>
            <a:spLocks noGrp="1"/>
          </p:cNvSpPr>
          <p:nvPr>
            <p:ph type="title"/>
          </p:nvPr>
        </p:nvSpPr>
        <p:spPr/>
        <p:txBody>
          <a:bodyPr/>
          <a:lstStyle/>
          <a:p>
            <a:r>
              <a:rPr lang="tr-TR" dirty="0"/>
              <a:t>Sıralı ve Sırasız Listeler</a:t>
            </a:r>
          </a:p>
        </p:txBody>
      </p:sp>
      <p:sp>
        <p:nvSpPr>
          <p:cNvPr id="3" name="İçerik Yer Tutucusu 2">
            <a:extLst>
              <a:ext uri="{FF2B5EF4-FFF2-40B4-BE49-F238E27FC236}">
                <a16:creationId xmlns:a16="http://schemas.microsoft.com/office/drawing/2014/main" id="{04D68388-DBE4-10F0-F3C7-EE67C83C4502}"/>
              </a:ext>
            </a:extLst>
          </p:cNvPr>
          <p:cNvSpPr>
            <a:spLocks noGrp="1"/>
          </p:cNvSpPr>
          <p:nvPr>
            <p:ph idx="1"/>
          </p:nvPr>
        </p:nvSpPr>
        <p:spPr>
          <a:xfrm>
            <a:off x="1097280" y="2108202"/>
            <a:ext cx="7626842" cy="1866640"/>
          </a:xfrm>
        </p:spPr>
        <p:txBody>
          <a:bodyPr>
            <a:normAutofit fontScale="92500" lnSpcReduction="10000"/>
          </a:bodyPr>
          <a:lstStyle/>
          <a:p>
            <a:r>
              <a:rPr lang="tr-TR" dirty="0"/>
              <a:t>Yukarıdaki kod, sıralı bir liste oluşturur. Liste öğeleri varsayılan olarak numaralandırılır, ancak sayıların biçimlendirilmesini özelleştirebilirsiniz.</a:t>
            </a:r>
          </a:p>
          <a:p>
            <a:r>
              <a:rPr lang="tr-TR" dirty="0"/>
              <a:t>Sıralı Listelerde Biçimlendirme:</a:t>
            </a:r>
          </a:p>
          <a:p>
            <a:r>
              <a:rPr lang="tr-TR" dirty="0"/>
              <a:t>Sıralı listelerde sayıların biçimini özelleştirmek için "</a:t>
            </a:r>
            <a:r>
              <a:rPr lang="tr-TR" dirty="0" err="1"/>
              <a:t>type</a:t>
            </a:r>
            <a:r>
              <a:rPr lang="tr-TR" dirty="0"/>
              <a:t>" özelliği kullanabilirsiniz. Örneğin:</a:t>
            </a:r>
          </a:p>
        </p:txBody>
      </p:sp>
      <p:sp>
        <p:nvSpPr>
          <p:cNvPr id="5" name="Metin kutusu 4">
            <a:extLst>
              <a:ext uri="{FF2B5EF4-FFF2-40B4-BE49-F238E27FC236}">
                <a16:creationId xmlns:a16="http://schemas.microsoft.com/office/drawing/2014/main" id="{90B0EF52-B412-CCD1-0B2C-D99B5794E6C6}"/>
              </a:ext>
            </a:extLst>
          </p:cNvPr>
          <p:cNvSpPr txBox="1"/>
          <p:nvPr/>
        </p:nvSpPr>
        <p:spPr>
          <a:xfrm>
            <a:off x="5512059" y="4306663"/>
            <a:ext cx="6097554" cy="1477328"/>
          </a:xfrm>
          <a:prstGeom prst="rect">
            <a:avLst/>
          </a:prstGeom>
          <a:noFill/>
        </p:spPr>
        <p:txBody>
          <a:bodyPr wrap="square">
            <a:spAutoFit/>
          </a:bodyPr>
          <a:lstStyle/>
          <a:p>
            <a:r>
              <a:rPr lang="it-IT" dirty="0">
                <a:latin typeface="Cascadia Code SemiBold" panose="020B0609020000020004" pitchFamily="49" charset="0"/>
                <a:cs typeface="Cascadia Code SemiBold" panose="020B0609020000020004" pitchFamily="49" charset="0"/>
              </a:rPr>
              <a:t>&lt;ol type="A"&gt;</a:t>
            </a:r>
          </a:p>
          <a:p>
            <a:r>
              <a:rPr lang="it-IT" dirty="0">
                <a:latin typeface="Cascadia Code SemiBold" panose="020B0609020000020004" pitchFamily="49" charset="0"/>
                <a:cs typeface="Cascadia Code SemiBold" panose="020B0609020000020004" pitchFamily="49" charset="0"/>
              </a:rPr>
              <a:t>  &lt;li&gt;Öğe A&lt;/li&gt;</a:t>
            </a:r>
          </a:p>
          <a:p>
            <a:r>
              <a:rPr lang="it-IT" dirty="0">
                <a:latin typeface="Cascadia Code SemiBold" panose="020B0609020000020004" pitchFamily="49" charset="0"/>
                <a:cs typeface="Cascadia Code SemiBold" panose="020B0609020000020004" pitchFamily="49" charset="0"/>
              </a:rPr>
              <a:t>  &lt;li&gt;Öğe B&lt;/li&gt;</a:t>
            </a:r>
          </a:p>
          <a:p>
            <a:r>
              <a:rPr lang="it-IT" dirty="0">
                <a:latin typeface="Cascadia Code SemiBold" panose="020B0609020000020004" pitchFamily="49" charset="0"/>
                <a:cs typeface="Cascadia Code SemiBold" panose="020B0609020000020004" pitchFamily="49" charset="0"/>
              </a:rPr>
              <a:t>  &lt;li&gt;Öğe C&lt;/li&gt;</a:t>
            </a:r>
          </a:p>
          <a:p>
            <a:r>
              <a:rPr lang="it-IT" dirty="0">
                <a:latin typeface="Cascadia Code SemiBold" panose="020B0609020000020004" pitchFamily="49" charset="0"/>
                <a:cs typeface="Cascadia Code SemiBold" panose="020B0609020000020004" pitchFamily="49" charset="0"/>
              </a:rPr>
              <a:t>&lt;/ol&gt;</a:t>
            </a:r>
          </a:p>
        </p:txBody>
      </p:sp>
    </p:spTree>
    <p:extLst>
      <p:ext uri="{BB962C8B-B14F-4D97-AF65-F5344CB8AC3E}">
        <p14:creationId xmlns:p14="http://schemas.microsoft.com/office/powerpoint/2010/main" val="243656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4D61ACA-EF1A-70AF-4A52-8017C336E44D}"/>
              </a:ext>
            </a:extLst>
          </p:cNvPr>
          <p:cNvSpPr>
            <a:spLocks noGrp="1"/>
          </p:cNvSpPr>
          <p:nvPr>
            <p:ph type="title"/>
          </p:nvPr>
        </p:nvSpPr>
        <p:spPr>
          <a:xfrm>
            <a:off x="5172074" y="286603"/>
            <a:ext cx="5983605" cy="1450757"/>
          </a:xfrm>
        </p:spPr>
        <p:txBody>
          <a:bodyPr>
            <a:normAutofit/>
          </a:bodyPr>
          <a:lstStyle/>
          <a:p>
            <a:r>
              <a:rPr lang="tr-TR" dirty="0"/>
              <a:t>1- HTML belgesi nedir?</a:t>
            </a:r>
          </a:p>
        </p:txBody>
      </p:sp>
      <p:pic>
        <p:nvPicPr>
          <p:cNvPr id="5" name="Picture 4">
            <a:extLst>
              <a:ext uri="{FF2B5EF4-FFF2-40B4-BE49-F238E27FC236}">
                <a16:creationId xmlns:a16="http://schemas.microsoft.com/office/drawing/2014/main" id="{CB6EF815-77F7-1299-DB71-9B5010B6F563}"/>
              </a:ext>
            </a:extLst>
          </p:cNvPr>
          <p:cNvPicPr>
            <a:picLocks noChangeAspect="1"/>
          </p:cNvPicPr>
          <p:nvPr/>
        </p:nvPicPr>
        <p:blipFill rotWithShape="1">
          <a:blip r:embed="rId2"/>
          <a:srcRect l="3422" r="51998" b="-1"/>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C5E92673-68B1-10BE-2913-96F559F95367}"/>
              </a:ext>
            </a:extLst>
          </p:cNvPr>
          <p:cNvSpPr>
            <a:spLocks noGrp="1"/>
          </p:cNvSpPr>
          <p:nvPr>
            <p:ph idx="1"/>
          </p:nvPr>
        </p:nvSpPr>
        <p:spPr>
          <a:xfrm>
            <a:off x="5172074" y="2108201"/>
            <a:ext cx="5983606" cy="3760891"/>
          </a:xfrm>
        </p:spPr>
        <p:txBody>
          <a:bodyPr>
            <a:normAutofit fontScale="92500"/>
          </a:bodyPr>
          <a:lstStyle/>
          <a:p>
            <a:r>
              <a:rPr lang="tr-TR" sz="2400" b="1" dirty="0"/>
              <a:t>HTML (</a:t>
            </a:r>
            <a:r>
              <a:rPr lang="tr-TR" sz="2400" b="1" dirty="0" err="1"/>
              <a:t>Hypertext</a:t>
            </a:r>
            <a:r>
              <a:rPr lang="tr-TR" sz="2400" b="1" dirty="0"/>
              <a:t> </a:t>
            </a:r>
            <a:r>
              <a:rPr lang="tr-TR" sz="2400" b="1" dirty="0" err="1"/>
              <a:t>Markup</a:t>
            </a:r>
            <a:r>
              <a:rPr lang="tr-TR" sz="2400" b="1" dirty="0"/>
              <a:t> Language), web sayfalarını oluşturmak için kullanılan bir işaretleme dilidir. HTML belgesi, bir web sayfasının yapısını ve içeriğini tanımlayan metin tabanlı bir dosyadır. HTML belgesi, tarayıcılar tarafından yorumlanarak web sayfalarının görüntülenmesini sağlar. İşte temel HTML etiketlerinin bazıları ve rolleri</a:t>
            </a:r>
          </a:p>
        </p:txBody>
      </p:sp>
    </p:spTree>
    <p:extLst>
      <p:ext uri="{BB962C8B-B14F-4D97-AF65-F5344CB8AC3E}">
        <p14:creationId xmlns:p14="http://schemas.microsoft.com/office/powerpoint/2010/main" val="345285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007CF7-1D35-DBCE-4B46-6AADD52E795D}"/>
              </a:ext>
            </a:extLst>
          </p:cNvPr>
          <p:cNvSpPr>
            <a:spLocks noGrp="1"/>
          </p:cNvSpPr>
          <p:nvPr>
            <p:ph type="title"/>
          </p:nvPr>
        </p:nvSpPr>
        <p:spPr/>
        <p:txBody>
          <a:bodyPr/>
          <a:lstStyle/>
          <a:p>
            <a:r>
              <a:rPr lang="tr-TR" dirty="0"/>
              <a:t>Sıralı ve Sırasız Listeler</a:t>
            </a:r>
          </a:p>
        </p:txBody>
      </p:sp>
      <p:sp>
        <p:nvSpPr>
          <p:cNvPr id="3" name="İçerik Yer Tutucusu 2">
            <a:extLst>
              <a:ext uri="{FF2B5EF4-FFF2-40B4-BE49-F238E27FC236}">
                <a16:creationId xmlns:a16="http://schemas.microsoft.com/office/drawing/2014/main" id="{5FC9CA6E-4352-FE81-C734-2014166D7B07}"/>
              </a:ext>
            </a:extLst>
          </p:cNvPr>
          <p:cNvSpPr>
            <a:spLocks noGrp="1"/>
          </p:cNvSpPr>
          <p:nvPr>
            <p:ph idx="1"/>
          </p:nvPr>
        </p:nvSpPr>
        <p:spPr/>
        <p:txBody>
          <a:bodyPr/>
          <a:lstStyle/>
          <a:p>
            <a:r>
              <a:rPr lang="tr-TR" dirty="0"/>
              <a:t>Bu örnek, liste öğelerini büyük harfle işaretler.</a:t>
            </a:r>
          </a:p>
          <a:p>
            <a:r>
              <a:rPr lang="tr-TR" dirty="0"/>
              <a:t>Sıralı Listelerde Otomatik Sayılamayan Öğeler:</a:t>
            </a:r>
          </a:p>
          <a:p>
            <a:r>
              <a:rPr lang="tr-TR" dirty="0"/>
              <a:t>Sıralı listelerde, "start" özelliği ile numaralandırmanın başlangıç değerini özelleştirebilirsiniz. Örneğin:</a:t>
            </a:r>
          </a:p>
        </p:txBody>
      </p:sp>
      <p:sp>
        <p:nvSpPr>
          <p:cNvPr id="5" name="Metin kutusu 4">
            <a:extLst>
              <a:ext uri="{FF2B5EF4-FFF2-40B4-BE49-F238E27FC236}">
                <a16:creationId xmlns:a16="http://schemas.microsoft.com/office/drawing/2014/main" id="{E4F6CCF1-8793-7A3B-4913-68C063DFD39D}"/>
              </a:ext>
            </a:extLst>
          </p:cNvPr>
          <p:cNvSpPr txBox="1"/>
          <p:nvPr/>
        </p:nvSpPr>
        <p:spPr>
          <a:xfrm>
            <a:off x="5847961" y="3988646"/>
            <a:ext cx="6097554" cy="1477328"/>
          </a:xfrm>
          <a:prstGeom prst="rect">
            <a:avLst/>
          </a:prstGeom>
          <a:noFill/>
        </p:spPr>
        <p:txBody>
          <a:bodyPr wrap="square">
            <a:spAutoFit/>
          </a:bodyPr>
          <a:lstStyle/>
          <a:p>
            <a:r>
              <a:rPr lang="it-IT" dirty="0">
                <a:latin typeface="Cascadia Code SemiBold" panose="020B0609020000020004" pitchFamily="49" charset="0"/>
                <a:cs typeface="Cascadia Code SemiBold" panose="020B0609020000020004" pitchFamily="49" charset="0"/>
              </a:rPr>
              <a:t>&lt;ol start="5"&gt;</a:t>
            </a:r>
          </a:p>
          <a:p>
            <a:r>
              <a:rPr lang="it-IT" dirty="0">
                <a:latin typeface="Cascadia Code SemiBold" panose="020B0609020000020004" pitchFamily="49" charset="0"/>
                <a:cs typeface="Cascadia Code SemiBold" panose="020B0609020000020004" pitchFamily="49" charset="0"/>
              </a:rPr>
              <a:t>  &lt;li&gt;Öğe 5&lt;/li&gt;</a:t>
            </a:r>
          </a:p>
          <a:p>
            <a:r>
              <a:rPr lang="it-IT" dirty="0">
                <a:latin typeface="Cascadia Code SemiBold" panose="020B0609020000020004" pitchFamily="49" charset="0"/>
                <a:cs typeface="Cascadia Code SemiBold" panose="020B0609020000020004" pitchFamily="49" charset="0"/>
              </a:rPr>
              <a:t>  &lt;li&gt;Öğe 6&lt;/li&gt;</a:t>
            </a:r>
          </a:p>
          <a:p>
            <a:r>
              <a:rPr lang="it-IT" dirty="0">
                <a:latin typeface="Cascadia Code SemiBold" panose="020B0609020000020004" pitchFamily="49" charset="0"/>
                <a:cs typeface="Cascadia Code SemiBold" panose="020B0609020000020004" pitchFamily="49" charset="0"/>
              </a:rPr>
              <a:t>  &lt;li&gt;Öğe 7&lt;/li&gt;</a:t>
            </a:r>
          </a:p>
          <a:p>
            <a:r>
              <a:rPr lang="it-IT" dirty="0">
                <a:latin typeface="Cascadia Code SemiBold" panose="020B0609020000020004" pitchFamily="49" charset="0"/>
                <a:cs typeface="Cascadia Code SemiBold" panose="020B0609020000020004" pitchFamily="49" charset="0"/>
              </a:rPr>
              <a:t>&lt;/ol&gt;</a:t>
            </a:r>
          </a:p>
        </p:txBody>
      </p:sp>
    </p:spTree>
    <p:extLst>
      <p:ext uri="{BB962C8B-B14F-4D97-AF65-F5344CB8AC3E}">
        <p14:creationId xmlns:p14="http://schemas.microsoft.com/office/powerpoint/2010/main" val="340264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AC26F6-CBAF-4558-D31A-69D5633AD4F8}"/>
              </a:ext>
            </a:extLst>
          </p:cNvPr>
          <p:cNvSpPr>
            <a:spLocks noGrp="1"/>
          </p:cNvSpPr>
          <p:nvPr>
            <p:ph type="title"/>
          </p:nvPr>
        </p:nvSpPr>
        <p:spPr>
          <a:xfrm>
            <a:off x="1097280" y="286603"/>
            <a:ext cx="10058400" cy="1450757"/>
          </a:xfrm>
        </p:spPr>
        <p:txBody>
          <a:bodyPr>
            <a:normAutofit/>
          </a:bodyPr>
          <a:lstStyle/>
          <a:p>
            <a:r>
              <a:rPr lang="tr-TR" dirty="0"/>
              <a:t>Sıralı ve Sırasız Listeler</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6D67A72-3336-11CC-3698-BCAADB423A37}"/>
              </a:ext>
            </a:extLst>
          </p:cNvPr>
          <p:cNvSpPr>
            <a:spLocks noGrp="1"/>
          </p:cNvSpPr>
          <p:nvPr>
            <p:ph idx="1"/>
          </p:nvPr>
        </p:nvSpPr>
        <p:spPr>
          <a:xfrm>
            <a:off x="1097280" y="2108201"/>
            <a:ext cx="6437367" cy="3760891"/>
          </a:xfrm>
        </p:spPr>
        <p:txBody>
          <a:bodyPr>
            <a:normAutofit/>
          </a:bodyPr>
          <a:lstStyle/>
          <a:p>
            <a:r>
              <a:rPr lang="tr-TR" dirty="0"/>
              <a:t>Bu örnek, numaralandırmayı "5" ile başlatır.</a:t>
            </a:r>
          </a:p>
          <a:p>
            <a:endParaRPr lang="tr-TR" dirty="0"/>
          </a:p>
          <a:p>
            <a:r>
              <a:rPr lang="tr-TR" dirty="0"/>
              <a:t>Bu örnekler, sıralı ve sırasız listeleri nasıl oluşturacağınızı ve liste öğelerini nasıl ekleyeceğinizi göstermektedir. Bu listeler, içeriği daha düzenli hale getirmek ve kullanıcılara bilgiyi daha iyi sunmak için kullanışlıdır.</a:t>
            </a:r>
          </a:p>
        </p:txBody>
      </p:sp>
      <p:pic>
        <p:nvPicPr>
          <p:cNvPr id="7" name="Graphic 6" descr="Circles with Arrows">
            <a:extLst>
              <a:ext uri="{FF2B5EF4-FFF2-40B4-BE49-F238E27FC236}">
                <a16:creationId xmlns:a16="http://schemas.microsoft.com/office/drawing/2014/main" id="{8E4B8EF1-F01E-68E0-0D2D-744D546C02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14" name="Rectangle 1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63576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928A8ED-FAB3-46EE-982E-4CCCF3119966}"/>
              </a:ext>
            </a:extLst>
          </p:cNvPr>
          <p:cNvSpPr>
            <a:spLocks noGrp="1"/>
          </p:cNvSpPr>
          <p:nvPr>
            <p:ph type="title"/>
          </p:nvPr>
        </p:nvSpPr>
        <p:spPr>
          <a:xfrm>
            <a:off x="5172074" y="286603"/>
            <a:ext cx="5983605" cy="1450757"/>
          </a:xfrm>
        </p:spPr>
        <p:txBody>
          <a:bodyPr>
            <a:normAutofit/>
          </a:bodyPr>
          <a:lstStyle/>
          <a:p>
            <a:r>
              <a:rPr lang="tr-TR" dirty="0"/>
              <a:t>6: Formlar</a:t>
            </a:r>
          </a:p>
        </p:txBody>
      </p:sp>
      <p:pic>
        <p:nvPicPr>
          <p:cNvPr id="5" name="Picture 4" descr="renklilik, mavi, meneviş mavisi, grafik içeren bir resim&#10;&#10;Açıklama otomatik olarak oluşturuldu">
            <a:extLst>
              <a:ext uri="{FF2B5EF4-FFF2-40B4-BE49-F238E27FC236}">
                <a16:creationId xmlns:a16="http://schemas.microsoft.com/office/drawing/2014/main" id="{856BBC36-7E96-DA07-41DE-2C866396C0F0}"/>
              </a:ext>
            </a:extLst>
          </p:cNvPr>
          <p:cNvPicPr>
            <a:picLocks noChangeAspect="1"/>
          </p:cNvPicPr>
          <p:nvPr/>
        </p:nvPicPr>
        <p:blipFill rotWithShape="1">
          <a:blip r:embed="rId2"/>
          <a:srcRect l="15032" r="37205"/>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E879C7DB-8705-5D4C-691D-F31E60D74DF7}"/>
              </a:ext>
            </a:extLst>
          </p:cNvPr>
          <p:cNvSpPr>
            <a:spLocks noGrp="1"/>
          </p:cNvSpPr>
          <p:nvPr>
            <p:ph idx="1"/>
          </p:nvPr>
        </p:nvSpPr>
        <p:spPr>
          <a:xfrm>
            <a:off x="5172074" y="2108201"/>
            <a:ext cx="5983606" cy="3760891"/>
          </a:xfrm>
        </p:spPr>
        <p:txBody>
          <a:bodyPr>
            <a:normAutofit/>
          </a:bodyPr>
          <a:lstStyle/>
          <a:p>
            <a:r>
              <a:rPr lang="tr-TR" dirty="0"/>
              <a:t>HTML form elemanları, web sayfalarında kullanıcıdan veri almak veya etkileşimli içerikler oluşturmak için kullanılır. Bu form elemanları, kullanıcının metin girmesini, şifreleri girmesini, seçenekleri seçmesini ve daha fazlasını sağlar. İşte bazı temel form elemanlarının kullanımı:</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11536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B45508-BFFD-4821-DE76-A1AAE6D59843}"/>
              </a:ext>
            </a:extLst>
          </p:cNvPr>
          <p:cNvSpPr>
            <a:spLocks noGrp="1"/>
          </p:cNvSpPr>
          <p:nvPr>
            <p:ph type="title"/>
          </p:nvPr>
        </p:nvSpPr>
        <p:spPr/>
        <p:txBody>
          <a:bodyPr/>
          <a:lstStyle/>
          <a:p>
            <a:r>
              <a:rPr lang="tr-TR" dirty="0"/>
              <a:t>Formlar</a:t>
            </a:r>
          </a:p>
        </p:txBody>
      </p:sp>
      <p:sp>
        <p:nvSpPr>
          <p:cNvPr id="3" name="İçerik Yer Tutucusu 2">
            <a:extLst>
              <a:ext uri="{FF2B5EF4-FFF2-40B4-BE49-F238E27FC236}">
                <a16:creationId xmlns:a16="http://schemas.microsoft.com/office/drawing/2014/main" id="{21DB5237-3A89-5163-5E0C-2B00DFBD1B2E}"/>
              </a:ext>
            </a:extLst>
          </p:cNvPr>
          <p:cNvSpPr>
            <a:spLocks noGrp="1"/>
          </p:cNvSpPr>
          <p:nvPr>
            <p:ph idx="1"/>
          </p:nvPr>
        </p:nvSpPr>
        <p:spPr/>
        <p:txBody>
          <a:bodyPr/>
          <a:lstStyle/>
          <a:p>
            <a:r>
              <a:rPr lang="tr-TR" b="1" dirty="0"/>
              <a:t>Metin Kutusu (&lt;</a:t>
            </a:r>
            <a:r>
              <a:rPr lang="tr-TR" b="1" dirty="0" err="1"/>
              <a:t>input</a:t>
            </a:r>
            <a:r>
              <a:rPr lang="tr-TR" b="1" dirty="0"/>
              <a:t> </a:t>
            </a:r>
            <a:r>
              <a:rPr lang="tr-TR" b="1" dirty="0" err="1"/>
              <a:t>type</a:t>
            </a:r>
            <a:r>
              <a:rPr lang="tr-TR" b="1" dirty="0"/>
              <a:t>="</a:t>
            </a:r>
            <a:r>
              <a:rPr lang="tr-TR" b="1" dirty="0" err="1"/>
              <a:t>text</a:t>
            </a:r>
            <a:r>
              <a:rPr lang="tr-TR" b="1" dirty="0"/>
              <a:t>"&gt;): </a:t>
            </a:r>
          </a:p>
          <a:p>
            <a:r>
              <a:rPr lang="tr-TR" dirty="0"/>
              <a:t>Kullanıcıdan metin girmesini istediğinizde metin kutusu kullanılır.</a:t>
            </a:r>
          </a:p>
        </p:txBody>
      </p:sp>
      <p:sp>
        <p:nvSpPr>
          <p:cNvPr id="5" name="Metin kutusu 4">
            <a:extLst>
              <a:ext uri="{FF2B5EF4-FFF2-40B4-BE49-F238E27FC236}">
                <a16:creationId xmlns:a16="http://schemas.microsoft.com/office/drawing/2014/main" id="{54A00294-EC7A-9F81-BCE2-98F79282AED4}"/>
              </a:ext>
            </a:extLst>
          </p:cNvPr>
          <p:cNvSpPr txBox="1"/>
          <p:nvPr/>
        </p:nvSpPr>
        <p:spPr>
          <a:xfrm>
            <a:off x="4551006" y="3679381"/>
            <a:ext cx="6097554" cy="1754326"/>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&lt;form&gt;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for</a:t>
            </a:r>
            <a:r>
              <a:rPr lang="tr-TR" dirty="0">
                <a:latin typeface="Cascadia Code SemiBold" panose="020B0609020000020004" pitchFamily="49" charset="0"/>
                <a:cs typeface="Cascadia Code SemiBold" panose="020B0609020000020004" pitchFamily="49" charset="0"/>
              </a:rPr>
              <a:t>="</a:t>
            </a:r>
            <a:r>
              <a:rPr lang="tr-TR" dirty="0" err="1">
                <a:latin typeface="Cascadia Code SemiBold" panose="020B0609020000020004" pitchFamily="49" charset="0"/>
                <a:cs typeface="Cascadia Code SemiBold" panose="020B0609020000020004" pitchFamily="49" charset="0"/>
              </a:rPr>
              <a:t>username</a:t>
            </a:r>
            <a:r>
              <a:rPr lang="tr-TR" dirty="0">
                <a:latin typeface="Cascadia Code SemiBold" panose="020B0609020000020004" pitchFamily="49" charset="0"/>
                <a:cs typeface="Cascadia Code SemiBold" panose="020B0609020000020004" pitchFamily="49" charset="0"/>
              </a:rPr>
              <a:t>"&gt;Kullanıcı Adı:&lt;/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input</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type</a:t>
            </a:r>
            <a:r>
              <a:rPr lang="tr-TR" dirty="0">
                <a:latin typeface="Cascadia Code SemiBold" panose="020B0609020000020004" pitchFamily="49" charset="0"/>
                <a:cs typeface="Cascadia Code SemiBold" panose="020B0609020000020004" pitchFamily="49" charset="0"/>
              </a:rPr>
              <a:t>="</a:t>
            </a:r>
            <a:r>
              <a:rPr lang="tr-TR" dirty="0" err="1">
                <a:latin typeface="Cascadia Code SemiBold" panose="020B0609020000020004" pitchFamily="49" charset="0"/>
                <a:cs typeface="Cascadia Code SemiBold" panose="020B0609020000020004" pitchFamily="49" charset="0"/>
              </a:rPr>
              <a:t>text</a:t>
            </a:r>
            <a:r>
              <a:rPr lang="tr-TR" dirty="0">
                <a:latin typeface="Cascadia Code SemiBold" panose="020B0609020000020004" pitchFamily="49" charset="0"/>
                <a:cs typeface="Cascadia Code SemiBold" panose="020B0609020000020004" pitchFamily="49" charset="0"/>
              </a:rPr>
              <a:t>" id="</a:t>
            </a:r>
            <a:r>
              <a:rPr lang="tr-TR" dirty="0" err="1">
                <a:latin typeface="Cascadia Code SemiBold" panose="020B0609020000020004" pitchFamily="49" charset="0"/>
                <a:cs typeface="Cascadia Code SemiBold" panose="020B0609020000020004" pitchFamily="49" charset="0"/>
              </a:rPr>
              <a:t>username</a:t>
            </a:r>
            <a:r>
              <a:rPr lang="tr-TR" dirty="0">
                <a:latin typeface="Cascadia Code SemiBold" panose="020B0609020000020004" pitchFamily="49" charset="0"/>
                <a:cs typeface="Cascadia Code SemiBold" panose="020B0609020000020004" pitchFamily="49" charset="0"/>
              </a:rPr>
              <a:t>" name="</a:t>
            </a:r>
            <a:r>
              <a:rPr lang="tr-TR" dirty="0" err="1">
                <a:latin typeface="Cascadia Code SemiBold" panose="020B0609020000020004" pitchFamily="49" charset="0"/>
                <a:cs typeface="Cascadia Code SemiBold" panose="020B0609020000020004" pitchFamily="49" charset="0"/>
              </a:rPr>
              <a:t>username</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&lt;/form&gt;</a:t>
            </a:r>
          </a:p>
        </p:txBody>
      </p:sp>
    </p:spTree>
    <p:extLst>
      <p:ext uri="{BB962C8B-B14F-4D97-AF65-F5344CB8AC3E}">
        <p14:creationId xmlns:p14="http://schemas.microsoft.com/office/powerpoint/2010/main" val="4352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B45508-BFFD-4821-DE76-A1AAE6D59843}"/>
              </a:ext>
            </a:extLst>
          </p:cNvPr>
          <p:cNvSpPr>
            <a:spLocks noGrp="1"/>
          </p:cNvSpPr>
          <p:nvPr>
            <p:ph type="title"/>
          </p:nvPr>
        </p:nvSpPr>
        <p:spPr/>
        <p:txBody>
          <a:bodyPr/>
          <a:lstStyle/>
          <a:p>
            <a:r>
              <a:rPr lang="tr-TR" dirty="0"/>
              <a:t>Formlar</a:t>
            </a:r>
          </a:p>
        </p:txBody>
      </p:sp>
      <p:sp>
        <p:nvSpPr>
          <p:cNvPr id="3" name="İçerik Yer Tutucusu 2">
            <a:extLst>
              <a:ext uri="{FF2B5EF4-FFF2-40B4-BE49-F238E27FC236}">
                <a16:creationId xmlns:a16="http://schemas.microsoft.com/office/drawing/2014/main" id="{21DB5237-3A89-5163-5E0C-2B00DFBD1B2E}"/>
              </a:ext>
            </a:extLst>
          </p:cNvPr>
          <p:cNvSpPr>
            <a:spLocks noGrp="1"/>
          </p:cNvSpPr>
          <p:nvPr>
            <p:ph idx="1"/>
          </p:nvPr>
        </p:nvSpPr>
        <p:spPr/>
        <p:txBody>
          <a:bodyPr/>
          <a:lstStyle/>
          <a:p>
            <a:r>
              <a:rPr lang="tr-TR" b="1" dirty="0"/>
              <a:t>Şifre Girişi (&lt;</a:t>
            </a:r>
            <a:r>
              <a:rPr lang="tr-TR" b="1" dirty="0" err="1"/>
              <a:t>input</a:t>
            </a:r>
            <a:r>
              <a:rPr lang="tr-TR" b="1" dirty="0"/>
              <a:t> </a:t>
            </a:r>
            <a:r>
              <a:rPr lang="tr-TR" b="1" dirty="0" err="1"/>
              <a:t>type</a:t>
            </a:r>
            <a:r>
              <a:rPr lang="tr-TR" b="1" dirty="0"/>
              <a:t>="</a:t>
            </a:r>
            <a:r>
              <a:rPr lang="tr-TR" b="1" dirty="0" err="1"/>
              <a:t>password</a:t>
            </a:r>
            <a:r>
              <a:rPr lang="tr-TR" b="1" dirty="0"/>
              <a:t>"&gt;): </a:t>
            </a:r>
          </a:p>
          <a:p>
            <a:r>
              <a:rPr lang="tr-TR" dirty="0"/>
              <a:t>Şifre girmesini istediğinizde şifre girişi kullanılır. Girilen şifre yıldızlar veya benzeri karakterlerle gizlenir.</a:t>
            </a:r>
          </a:p>
        </p:txBody>
      </p:sp>
      <p:sp>
        <p:nvSpPr>
          <p:cNvPr id="5" name="Metin kutusu 4">
            <a:extLst>
              <a:ext uri="{FF2B5EF4-FFF2-40B4-BE49-F238E27FC236}">
                <a16:creationId xmlns:a16="http://schemas.microsoft.com/office/drawing/2014/main" id="{54A00294-EC7A-9F81-BCE2-98F79282AED4}"/>
              </a:ext>
            </a:extLst>
          </p:cNvPr>
          <p:cNvSpPr txBox="1"/>
          <p:nvPr/>
        </p:nvSpPr>
        <p:spPr>
          <a:xfrm>
            <a:off x="4551006" y="3679381"/>
            <a:ext cx="6097554" cy="1477328"/>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&lt;form&gt;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for</a:t>
            </a:r>
            <a:r>
              <a:rPr lang="tr-TR" dirty="0">
                <a:latin typeface="Cascadia Code SemiBold" panose="020B0609020000020004" pitchFamily="49" charset="0"/>
                <a:cs typeface="Cascadia Code SemiBold" panose="020B0609020000020004" pitchFamily="49" charset="0"/>
              </a:rPr>
              <a:t>="</a:t>
            </a:r>
            <a:r>
              <a:rPr lang="tr-TR" dirty="0" err="1">
                <a:latin typeface="Cascadia Code SemiBold" panose="020B0609020000020004" pitchFamily="49" charset="0"/>
                <a:cs typeface="Cascadia Code SemiBold" panose="020B0609020000020004" pitchFamily="49" charset="0"/>
              </a:rPr>
              <a:t>password</a:t>
            </a:r>
            <a:r>
              <a:rPr lang="tr-TR" dirty="0">
                <a:latin typeface="Cascadia Code SemiBold" panose="020B0609020000020004" pitchFamily="49" charset="0"/>
                <a:cs typeface="Cascadia Code SemiBold" panose="020B0609020000020004" pitchFamily="49" charset="0"/>
              </a:rPr>
              <a:t>"&gt;Şifre:&lt;/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input</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type</a:t>
            </a:r>
            <a:r>
              <a:rPr lang="tr-TR" dirty="0">
                <a:latin typeface="Cascadia Code SemiBold" panose="020B0609020000020004" pitchFamily="49" charset="0"/>
                <a:cs typeface="Cascadia Code SemiBold" panose="020B0609020000020004" pitchFamily="49" charset="0"/>
              </a:rPr>
              <a:t>="</a:t>
            </a:r>
            <a:r>
              <a:rPr lang="tr-TR" dirty="0" err="1">
                <a:latin typeface="Cascadia Code SemiBold" panose="020B0609020000020004" pitchFamily="49" charset="0"/>
                <a:cs typeface="Cascadia Code SemiBold" panose="020B0609020000020004" pitchFamily="49" charset="0"/>
              </a:rPr>
              <a:t>password</a:t>
            </a:r>
            <a:r>
              <a:rPr lang="tr-TR" dirty="0">
                <a:latin typeface="Cascadia Code SemiBold" panose="020B0609020000020004" pitchFamily="49" charset="0"/>
                <a:cs typeface="Cascadia Code SemiBold" panose="020B0609020000020004" pitchFamily="49" charset="0"/>
              </a:rPr>
              <a:t>" id="</a:t>
            </a:r>
            <a:r>
              <a:rPr lang="tr-TR" dirty="0" err="1">
                <a:latin typeface="Cascadia Code SemiBold" panose="020B0609020000020004" pitchFamily="49" charset="0"/>
                <a:cs typeface="Cascadia Code SemiBold" panose="020B0609020000020004" pitchFamily="49" charset="0"/>
              </a:rPr>
              <a:t>password</a:t>
            </a:r>
            <a:r>
              <a:rPr lang="tr-TR" dirty="0">
                <a:latin typeface="Cascadia Code SemiBold" panose="020B0609020000020004" pitchFamily="49" charset="0"/>
                <a:cs typeface="Cascadia Code SemiBold" panose="020B0609020000020004" pitchFamily="49" charset="0"/>
              </a:rPr>
              <a:t>" name="</a:t>
            </a:r>
            <a:r>
              <a:rPr lang="tr-TR" dirty="0" err="1">
                <a:latin typeface="Cascadia Code SemiBold" panose="020B0609020000020004" pitchFamily="49" charset="0"/>
                <a:cs typeface="Cascadia Code SemiBold" panose="020B0609020000020004" pitchFamily="49" charset="0"/>
              </a:rPr>
              <a:t>password</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&lt;/form&gt;</a:t>
            </a:r>
          </a:p>
        </p:txBody>
      </p:sp>
    </p:spTree>
    <p:extLst>
      <p:ext uri="{BB962C8B-B14F-4D97-AF65-F5344CB8AC3E}">
        <p14:creationId xmlns:p14="http://schemas.microsoft.com/office/powerpoint/2010/main" val="424953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B45508-BFFD-4821-DE76-A1AAE6D59843}"/>
              </a:ext>
            </a:extLst>
          </p:cNvPr>
          <p:cNvSpPr>
            <a:spLocks noGrp="1"/>
          </p:cNvSpPr>
          <p:nvPr>
            <p:ph type="title"/>
          </p:nvPr>
        </p:nvSpPr>
        <p:spPr/>
        <p:txBody>
          <a:bodyPr/>
          <a:lstStyle/>
          <a:p>
            <a:r>
              <a:rPr lang="tr-TR" dirty="0"/>
              <a:t>Formlar</a:t>
            </a:r>
          </a:p>
        </p:txBody>
      </p:sp>
      <p:sp>
        <p:nvSpPr>
          <p:cNvPr id="3" name="İçerik Yer Tutucusu 2">
            <a:extLst>
              <a:ext uri="{FF2B5EF4-FFF2-40B4-BE49-F238E27FC236}">
                <a16:creationId xmlns:a16="http://schemas.microsoft.com/office/drawing/2014/main" id="{21DB5237-3A89-5163-5E0C-2B00DFBD1B2E}"/>
              </a:ext>
            </a:extLst>
          </p:cNvPr>
          <p:cNvSpPr>
            <a:spLocks noGrp="1"/>
          </p:cNvSpPr>
          <p:nvPr>
            <p:ph idx="1"/>
          </p:nvPr>
        </p:nvSpPr>
        <p:spPr/>
        <p:txBody>
          <a:bodyPr/>
          <a:lstStyle/>
          <a:p>
            <a:r>
              <a:rPr lang="tr-TR" b="1" dirty="0"/>
              <a:t>Onay Kutuları (&lt;</a:t>
            </a:r>
            <a:r>
              <a:rPr lang="tr-TR" b="1" dirty="0" err="1"/>
              <a:t>input</a:t>
            </a:r>
            <a:r>
              <a:rPr lang="tr-TR" b="1" dirty="0"/>
              <a:t> </a:t>
            </a:r>
            <a:r>
              <a:rPr lang="tr-TR" b="1" dirty="0" err="1"/>
              <a:t>type</a:t>
            </a:r>
            <a:r>
              <a:rPr lang="tr-TR" b="1" dirty="0"/>
              <a:t>="</a:t>
            </a:r>
            <a:r>
              <a:rPr lang="tr-TR" b="1" dirty="0" err="1"/>
              <a:t>checkbox</a:t>
            </a:r>
            <a:r>
              <a:rPr lang="tr-TR" b="1" dirty="0"/>
              <a:t>"&gt;): </a:t>
            </a:r>
          </a:p>
          <a:p>
            <a:r>
              <a:rPr lang="tr-TR" dirty="0"/>
              <a:t>Kullanıcıdan "Evet/Hayır" veya benzeri onayı almak için kullanılır. Birden fazla onay kutusu bağımsız olarak işaretlenebilir.</a:t>
            </a:r>
          </a:p>
        </p:txBody>
      </p:sp>
      <p:sp>
        <p:nvSpPr>
          <p:cNvPr id="5" name="Metin kutusu 4">
            <a:extLst>
              <a:ext uri="{FF2B5EF4-FFF2-40B4-BE49-F238E27FC236}">
                <a16:creationId xmlns:a16="http://schemas.microsoft.com/office/drawing/2014/main" id="{54A00294-EC7A-9F81-BCE2-98F79282AED4}"/>
              </a:ext>
            </a:extLst>
          </p:cNvPr>
          <p:cNvSpPr txBox="1"/>
          <p:nvPr/>
        </p:nvSpPr>
        <p:spPr>
          <a:xfrm>
            <a:off x="4551006" y="3679381"/>
            <a:ext cx="6097554" cy="1754326"/>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&lt;form&gt;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for</a:t>
            </a:r>
            <a:r>
              <a:rPr lang="tr-TR" dirty="0">
                <a:latin typeface="Cascadia Code SemiBold" panose="020B0609020000020004" pitchFamily="49" charset="0"/>
                <a:cs typeface="Cascadia Code SemiBold" panose="020B0609020000020004" pitchFamily="49" charset="0"/>
              </a:rPr>
              <a:t>="</a:t>
            </a:r>
            <a:r>
              <a:rPr lang="tr-TR" dirty="0" err="1">
                <a:latin typeface="Cascadia Code SemiBold" panose="020B0609020000020004" pitchFamily="49" charset="0"/>
                <a:cs typeface="Cascadia Code SemiBold" panose="020B0609020000020004" pitchFamily="49" charset="0"/>
              </a:rPr>
              <a:t>subscribe</a:t>
            </a:r>
            <a:r>
              <a:rPr lang="tr-TR" dirty="0">
                <a:latin typeface="Cascadia Code SemiBold" panose="020B0609020000020004" pitchFamily="49" charset="0"/>
                <a:cs typeface="Cascadia Code SemiBold" panose="020B0609020000020004" pitchFamily="49" charset="0"/>
              </a:rPr>
              <a:t>"&gt;E-posta bültenine abone ol:&lt;/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input</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type</a:t>
            </a:r>
            <a:r>
              <a:rPr lang="tr-TR" dirty="0">
                <a:latin typeface="Cascadia Code SemiBold" panose="020B0609020000020004" pitchFamily="49" charset="0"/>
                <a:cs typeface="Cascadia Code SemiBold" panose="020B0609020000020004" pitchFamily="49" charset="0"/>
              </a:rPr>
              <a:t>="</a:t>
            </a:r>
            <a:r>
              <a:rPr lang="tr-TR" dirty="0" err="1">
                <a:latin typeface="Cascadia Code SemiBold" panose="020B0609020000020004" pitchFamily="49" charset="0"/>
                <a:cs typeface="Cascadia Code SemiBold" panose="020B0609020000020004" pitchFamily="49" charset="0"/>
              </a:rPr>
              <a:t>checkbox</a:t>
            </a:r>
            <a:r>
              <a:rPr lang="tr-TR" dirty="0">
                <a:latin typeface="Cascadia Code SemiBold" panose="020B0609020000020004" pitchFamily="49" charset="0"/>
                <a:cs typeface="Cascadia Code SemiBold" panose="020B0609020000020004" pitchFamily="49" charset="0"/>
              </a:rPr>
              <a:t>" id="</a:t>
            </a:r>
            <a:r>
              <a:rPr lang="tr-TR" dirty="0" err="1">
                <a:latin typeface="Cascadia Code SemiBold" panose="020B0609020000020004" pitchFamily="49" charset="0"/>
                <a:cs typeface="Cascadia Code SemiBold" panose="020B0609020000020004" pitchFamily="49" charset="0"/>
              </a:rPr>
              <a:t>subscribe</a:t>
            </a:r>
            <a:r>
              <a:rPr lang="tr-TR" dirty="0">
                <a:latin typeface="Cascadia Code SemiBold" panose="020B0609020000020004" pitchFamily="49" charset="0"/>
                <a:cs typeface="Cascadia Code SemiBold" panose="020B0609020000020004" pitchFamily="49" charset="0"/>
              </a:rPr>
              <a:t>" name="</a:t>
            </a:r>
            <a:r>
              <a:rPr lang="tr-TR" dirty="0" err="1">
                <a:latin typeface="Cascadia Code SemiBold" panose="020B0609020000020004" pitchFamily="49" charset="0"/>
                <a:cs typeface="Cascadia Code SemiBold" panose="020B0609020000020004" pitchFamily="49" charset="0"/>
              </a:rPr>
              <a:t>subscribe</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value</a:t>
            </a:r>
            <a:r>
              <a:rPr lang="tr-TR" dirty="0">
                <a:latin typeface="Cascadia Code SemiBold" panose="020B0609020000020004" pitchFamily="49" charset="0"/>
                <a:cs typeface="Cascadia Code SemiBold" panose="020B0609020000020004" pitchFamily="49" charset="0"/>
              </a:rPr>
              <a:t>="evet"&gt;</a:t>
            </a:r>
          </a:p>
          <a:p>
            <a:r>
              <a:rPr lang="tr-TR" dirty="0">
                <a:latin typeface="Cascadia Code SemiBold" panose="020B0609020000020004" pitchFamily="49" charset="0"/>
                <a:cs typeface="Cascadia Code SemiBold" panose="020B0609020000020004" pitchFamily="49" charset="0"/>
              </a:rPr>
              <a:t>&lt;/form&gt;</a:t>
            </a:r>
          </a:p>
        </p:txBody>
      </p:sp>
    </p:spTree>
    <p:extLst>
      <p:ext uri="{BB962C8B-B14F-4D97-AF65-F5344CB8AC3E}">
        <p14:creationId xmlns:p14="http://schemas.microsoft.com/office/powerpoint/2010/main" val="619343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B45508-BFFD-4821-DE76-A1AAE6D59843}"/>
              </a:ext>
            </a:extLst>
          </p:cNvPr>
          <p:cNvSpPr>
            <a:spLocks noGrp="1"/>
          </p:cNvSpPr>
          <p:nvPr>
            <p:ph type="title"/>
          </p:nvPr>
        </p:nvSpPr>
        <p:spPr/>
        <p:txBody>
          <a:bodyPr/>
          <a:lstStyle/>
          <a:p>
            <a:r>
              <a:rPr lang="tr-TR" dirty="0"/>
              <a:t>Formlar</a:t>
            </a:r>
          </a:p>
        </p:txBody>
      </p:sp>
      <p:sp>
        <p:nvSpPr>
          <p:cNvPr id="3" name="İçerik Yer Tutucusu 2">
            <a:extLst>
              <a:ext uri="{FF2B5EF4-FFF2-40B4-BE49-F238E27FC236}">
                <a16:creationId xmlns:a16="http://schemas.microsoft.com/office/drawing/2014/main" id="{21DB5237-3A89-5163-5E0C-2B00DFBD1B2E}"/>
              </a:ext>
            </a:extLst>
          </p:cNvPr>
          <p:cNvSpPr>
            <a:spLocks noGrp="1"/>
          </p:cNvSpPr>
          <p:nvPr>
            <p:ph idx="1"/>
          </p:nvPr>
        </p:nvSpPr>
        <p:spPr/>
        <p:txBody>
          <a:bodyPr/>
          <a:lstStyle/>
          <a:p>
            <a:r>
              <a:rPr lang="tr-TR" b="1" dirty="0"/>
              <a:t>Metin Alanı (&lt;</a:t>
            </a:r>
            <a:r>
              <a:rPr lang="tr-TR" b="1" dirty="0" err="1"/>
              <a:t>textarea</a:t>
            </a:r>
            <a:r>
              <a:rPr lang="tr-TR" b="1" dirty="0"/>
              <a:t>&gt;): </a:t>
            </a:r>
          </a:p>
          <a:p>
            <a:r>
              <a:rPr lang="tr-TR" dirty="0"/>
              <a:t>Uzun metin girmesi gereken durumlarda kullanılır. "</a:t>
            </a:r>
            <a:r>
              <a:rPr lang="tr-TR" dirty="0" err="1"/>
              <a:t>rows</a:t>
            </a:r>
            <a:r>
              <a:rPr lang="tr-TR" dirty="0"/>
              <a:t>" ve "</a:t>
            </a:r>
            <a:r>
              <a:rPr lang="tr-TR" dirty="0" err="1"/>
              <a:t>cols</a:t>
            </a:r>
            <a:r>
              <a:rPr lang="tr-TR" dirty="0"/>
              <a:t>" özellikleri ile boyutları ayarlanabilir.</a:t>
            </a:r>
          </a:p>
        </p:txBody>
      </p:sp>
      <p:sp>
        <p:nvSpPr>
          <p:cNvPr id="5" name="Metin kutusu 4">
            <a:extLst>
              <a:ext uri="{FF2B5EF4-FFF2-40B4-BE49-F238E27FC236}">
                <a16:creationId xmlns:a16="http://schemas.microsoft.com/office/drawing/2014/main" id="{54A00294-EC7A-9F81-BCE2-98F79282AED4}"/>
              </a:ext>
            </a:extLst>
          </p:cNvPr>
          <p:cNvSpPr txBox="1"/>
          <p:nvPr/>
        </p:nvSpPr>
        <p:spPr>
          <a:xfrm>
            <a:off x="4551006" y="3679381"/>
            <a:ext cx="6097554" cy="1477328"/>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&lt;form&gt;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 </a:t>
            </a:r>
            <a:r>
              <a:rPr lang="tr-TR" dirty="0" err="1">
                <a:latin typeface="Cascadia Code SemiBold" panose="020B0609020000020004" pitchFamily="49" charset="0"/>
                <a:cs typeface="Cascadia Code SemiBold" panose="020B0609020000020004" pitchFamily="49" charset="0"/>
              </a:rPr>
              <a:t>for</a:t>
            </a:r>
            <a:r>
              <a:rPr lang="tr-TR" dirty="0">
                <a:latin typeface="Cascadia Code SemiBold" panose="020B0609020000020004" pitchFamily="49" charset="0"/>
                <a:cs typeface="Cascadia Code SemiBold" panose="020B0609020000020004" pitchFamily="49" charset="0"/>
              </a:rPr>
              <a:t>="yorum"&gt;Yorumlarınız:&lt;/</a:t>
            </a:r>
            <a:r>
              <a:rPr lang="tr-TR" dirty="0" err="1">
                <a:latin typeface="Cascadia Code SemiBold" panose="020B0609020000020004" pitchFamily="49" charset="0"/>
                <a:cs typeface="Cascadia Code SemiBold" panose="020B0609020000020004" pitchFamily="49" charset="0"/>
              </a:rPr>
              <a:t>label</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textarea</a:t>
            </a:r>
            <a:r>
              <a:rPr lang="tr-TR" dirty="0">
                <a:latin typeface="Cascadia Code SemiBold" panose="020B0609020000020004" pitchFamily="49" charset="0"/>
                <a:cs typeface="Cascadia Code SemiBold" panose="020B0609020000020004" pitchFamily="49" charset="0"/>
              </a:rPr>
              <a:t> id="yorum" name="yorum" </a:t>
            </a:r>
            <a:r>
              <a:rPr lang="tr-TR" dirty="0" err="1">
                <a:latin typeface="Cascadia Code SemiBold" panose="020B0609020000020004" pitchFamily="49" charset="0"/>
                <a:cs typeface="Cascadia Code SemiBold" panose="020B0609020000020004" pitchFamily="49" charset="0"/>
              </a:rPr>
              <a:t>rows</a:t>
            </a:r>
            <a:r>
              <a:rPr lang="tr-TR" dirty="0">
                <a:latin typeface="Cascadia Code SemiBold" panose="020B0609020000020004" pitchFamily="49" charset="0"/>
                <a:cs typeface="Cascadia Code SemiBold" panose="020B0609020000020004" pitchFamily="49" charset="0"/>
              </a:rPr>
              <a:t>="4" </a:t>
            </a:r>
            <a:r>
              <a:rPr lang="tr-TR" dirty="0" err="1">
                <a:latin typeface="Cascadia Code SemiBold" panose="020B0609020000020004" pitchFamily="49" charset="0"/>
                <a:cs typeface="Cascadia Code SemiBold" panose="020B0609020000020004" pitchFamily="49" charset="0"/>
              </a:rPr>
              <a:t>cols</a:t>
            </a:r>
            <a:r>
              <a:rPr lang="tr-TR" dirty="0">
                <a:latin typeface="Cascadia Code SemiBold" panose="020B0609020000020004" pitchFamily="49" charset="0"/>
                <a:cs typeface="Cascadia Code SemiBold" panose="020B0609020000020004" pitchFamily="49" charset="0"/>
              </a:rPr>
              <a:t>="50"&gt;&lt;/</a:t>
            </a:r>
            <a:r>
              <a:rPr lang="tr-TR" dirty="0" err="1">
                <a:latin typeface="Cascadia Code SemiBold" panose="020B0609020000020004" pitchFamily="49" charset="0"/>
                <a:cs typeface="Cascadia Code SemiBold" panose="020B0609020000020004" pitchFamily="49" charset="0"/>
              </a:rPr>
              <a:t>textarea</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&lt;/form&gt;</a:t>
            </a:r>
          </a:p>
        </p:txBody>
      </p:sp>
    </p:spTree>
    <p:extLst>
      <p:ext uri="{BB962C8B-B14F-4D97-AF65-F5344CB8AC3E}">
        <p14:creationId xmlns:p14="http://schemas.microsoft.com/office/powerpoint/2010/main" val="3643911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B45508-BFFD-4821-DE76-A1AAE6D59843}"/>
              </a:ext>
            </a:extLst>
          </p:cNvPr>
          <p:cNvSpPr>
            <a:spLocks noGrp="1"/>
          </p:cNvSpPr>
          <p:nvPr>
            <p:ph type="title"/>
          </p:nvPr>
        </p:nvSpPr>
        <p:spPr>
          <a:xfrm>
            <a:off x="5172074" y="286603"/>
            <a:ext cx="5983605" cy="1450757"/>
          </a:xfrm>
        </p:spPr>
        <p:txBody>
          <a:bodyPr>
            <a:normAutofit/>
          </a:bodyPr>
          <a:lstStyle/>
          <a:p>
            <a:r>
              <a:rPr lang="tr-TR" dirty="0"/>
              <a:t>Formlar</a:t>
            </a:r>
          </a:p>
        </p:txBody>
      </p:sp>
      <p:pic>
        <p:nvPicPr>
          <p:cNvPr id="6" name="Picture 4" descr="Çizgiler ve finansal simgelere sahip bir soyut tasarım">
            <a:extLst>
              <a:ext uri="{FF2B5EF4-FFF2-40B4-BE49-F238E27FC236}">
                <a16:creationId xmlns:a16="http://schemas.microsoft.com/office/drawing/2014/main" id="{C15A4F75-C344-E7F4-CCE8-3025C806DED9}"/>
              </a:ext>
            </a:extLst>
          </p:cNvPr>
          <p:cNvPicPr>
            <a:picLocks noChangeAspect="1"/>
          </p:cNvPicPr>
          <p:nvPr/>
        </p:nvPicPr>
        <p:blipFill rotWithShape="1">
          <a:blip r:embed="rId2"/>
          <a:srcRect l="25762" r="26653"/>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21DB5237-3A89-5163-5E0C-2B00DFBD1B2E}"/>
              </a:ext>
            </a:extLst>
          </p:cNvPr>
          <p:cNvSpPr>
            <a:spLocks noGrp="1"/>
          </p:cNvSpPr>
          <p:nvPr>
            <p:ph idx="1"/>
          </p:nvPr>
        </p:nvSpPr>
        <p:spPr>
          <a:xfrm>
            <a:off x="5172074" y="2108201"/>
            <a:ext cx="5983606" cy="3760891"/>
          </a:xfrm>
        </p:spPr>
        <p:txBody>
          <a:bodyPr>
            <a:normAutofit/>
          </a:bodyPr>
          <a:lstStyle/>
          <a:p>
            <a:r>
              <a:rPr lang="tr-TR" dirty="0"/>
              <a:t>Bu form elemanları, web sayfalarında kullanıcı etkileşimi sağlamak ve bilgi toplamak için temel araçlardır. Formlar daha karmaşık olabilir ve diğer özellikler, örneğin düşme menüleri veya dosya yükleme alanları ekleyerek daha fazla işlevsellik kazandırabilir. Form elemanlarının kullanımı, kullanıcıların web sitenizle etkileşimde bulunmasını kolaylaştırır.</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3791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A01FD2C-CEAD-3FE9-74AD-BD78D32E2626}"/>
              </a:ext>
            </a:extLst>
          </p:cNvPr>
          <p:cNvSpPr>
            <a:spLocks noGrp="1"/>
          </p:cNvSpPr>
          <p:nvPr>
            <p:ph type="title"/>
          </p:nvPr>
        </p:nvSpPr>
        <p:spPr>
          <a:xfrm>
            <a:off x="5172074" y="286603"/>
            <a:ext cx="5983605" cy="1450757"/>
          </a:xfrm>
        </p:spPr>
        <p:txBody>
          <a:bodyPr>
            <a:normAutofit/>
          </a:bodyPr>
          <a:lstStyle/>
          <a:p>
            <a:r>
              <a:rPr lang="tr-TR" dirty="0"/>
              <a:t>8- Sayfa Başlığı ve Meta Etiketleri</a:t>
            </a:r>
          </a:p>
        </p:txBody>
      </p:sp>
      <p:pic>
        <p:nvPicPr>
          <p:cNvPr id="5" name="Picture 4" descr="renklilik, grafik, yeşil, grafik tasarım içeren bir resim&#10;&#10;Açıklama otomatik olarak oluşturuldu">
            <a:extLst>
              <a:ext uri="{FF2B5EF4-FFF2-40B4-BE49-F238E27FC236}">
                <a16:creationId xmlns:a16="http://schemas.microsoft.com/office/drawing/2014/main" id="{96AA09BF-D3AB-EB9A-85C6-A2E3153CD38E}"/>
              </a:ext>
            </a:extLst>
          </p:cNvPr>
          <p:cNvPicPr>
            <a:picLocks noChangeAspect="1"/>
          </p:cNvPicPr>
          <p:nvPr/>
        </p:nvPicPr>
        <p:blipFill rotWithShape="1">
          <a:blip r:embed="rId2"/>
          <a:srcRect l="1830" r="50407"/>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7E9678F-018E-64C6-4EEB-3895B64FE971}"/>
              </a:ext>
            </a:extLst>
          </p:cNvPr>
          <p:cNvSpPr>
            <a:spLocks noGrp="1"/>
          </p:cNvSpPr>
          <p:nvPr>
            <p:ph idx="1"/>
          </p:nvPr>
        </p:nvSpPr>
        <p:spPr>
          <a:xfrm>
            <a:off x="5172074" y="2108201"/>
            <a:ext cx="5983606" cy="3760891"/>
          </a:xfrm>
        </p:spPr>
        <p:txBody>
          <a:bodyPr>
            <a:normAutofit/>
          </a:bodyPr>
          <a:lstStyle/>
          <a:p>
            <a:r>
              <a:rPr lang="tr-TR" dirty="0"/>
              <a:t>Sayfa başlığı ve meta etiketleri, HTML belgesinin başlık ve meta bilgilerini tanımlayan önemli HTML etiketleridir. Bu etiketler, web sayfasının tarayıcıda nasıl görüneceğini ve arama motorlarının sayfayı nasıl endeksleyeceğini etkiler. İşte sayfa başlığı ve meta etiketlerinin kullanımı</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85045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B7BF6E8-F2F9-166E-95FC-8B1953276D11}"/>
              </a:ext>
            </a:extLst>
          </p:cNvPr>
          <p:cNvSpPr>
            <a:spLocks noGrp="1"/>
          </p:cNvSpPr>
          <p:nvPr>
            <p:ph type="title"/>
          </p:nvPr>
        </p:nvSpPr>
        <p:spPr>
          <a:xfrm>
            <a:off x="5172074" y="286603"/>
            <a:ext cx="5983605" cy="1450757"/>
          </a:xfrm>
        </p:spPr>
        <p:txBody>
          <a:bodyPr>
            <a:normAutofit/>
          </a:bodyPr>
          <a:lstStyle/>
          <a:p>
            <a:r>
              <a:rPr lang="tr-TR" dirty="0"/>
              <a:t>Sayfa Başlığı ve Meta Etiketleri</a:t>
            </a:r>
          </a:p>
        </p:txBody>
      </p:sp>
      <p:pic>
        <p:nvPicPr>
          <p:cNvPr id="16" name="Picture 4" descr="mor, mavi, meneviş mavisi, renklilik içeren bir resim&#10;&#10;Açıklama otomatik olarak oluşturuldu">
            <a:extLst>
              <a:ext uri="{FF2B5EF4-FFF2-40B4-BE49-F238E27FC236}">
                <a16:creationId xmlns:a16="http://schemas.microsoft.com/office/drawing/2014/main" id="{737D01BE-B087-4907-0835-9AE90E985C7D}"/>
              </a:ext>
            </a:extLst>
          </p:cNvPr>
          <p:cNvPicPr>
            <a:picLocks noChangeAspect="1"/>
          </p:cNvPicPr>
          <p:nvPr/>
        </p:nvPicPr>
        <p:blipFill rotWithShape="1">
          <a:blip r:embed="rId2"/>
          <a:srcRect r="52750" b="-1"/>
          <a:stretch/>
        </p:blipFill>
        <p:spPr>
          <a:xfrm>
            <a:off x="20" y="10"/>
            <a:ext cx="4580077" cy="6857990"/>
          </a:xfrm>
          <a:prstGeom prst="rect">
            <a:avLst/>
          </a:prstGeom>
        </p:spPr>
      </p:pic>
      <p:cxnSp>
        <p:nvCxnSpPr>
          <p:cNvPr id="17"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6F377A0-EB64-A1C0-1BC8-2506F178791F}"/>
              </a:ext>
            </a:extLst>
          </p:cNvPr>
          <p:cNvSpPr>
            <a:spLocks noGrp="1"/>
          </p:cNvSpPr>
          <p:nvPr>
            <p:ph idx="1"/>
          </p:nvPr>
        </p:nvSpPr>
        <p:spPr>
          <a:xfrm>
            <a:off x="5172074" y="2108201"/>
            <a:ext cx="5983606" cy="3760891"/>
          </a:xfrm>
        </p:spPr>
        <p:txBody>
          <a:bodyPr>
            <a:normAutofit/>
          </a:bodyPr>
          <a:lstStyle/>
          <a:p>
            <a:r>
              <a:rPr lang="tr-TR" b="1" dirty="0"/>
              <a:t>1. Sayfa Başlığı (&lt;</a:t>
            </a:r>
            <a:r>
              <a:rPr lang="tr-TR" b="1" dirty="0" err="1"/>
              <a:t>title</a:t>
            </a:r>
            <a:r>
              <a:rPr lang="tr-TR" b="1" dirty="0"/>
              <a:t>&gt;): </a:t>
            </a:r>
          </a:p>
          <a:p>
            <a:r>
              <a:rPr lang="tr-TR" dirty="0"/>
              <a:t>Sayfa başlığı, web sayfanızın tarayıcı sekmesinde görünen başlığıdır. Ayrıca arama sonuçlarında da görüntülenir. Sayfa başlığı, sayfanın içeriğini özetler ve kullanıcıların sayfanızı tanımasına yardımcı olur. Sayfa başlığı &lt;</a:t>
            </a:r>
            <a:r>
              <a:rPr lang="tr-TR" dirty="0" err="1"/>
              <a:t>head</a:t>
            </a:r>
            <a:r>
              <a:rPr lang="tr-TR" dirty="0"/>
              <a:t>&gt; etiketi içinde bulunur.</a:t>
            </a:r>
          </a:p>
        </p:txBody>
      </p:sp>
      <p:sp>
        <p:nvSpPr>
          <p:cNvPr id="6" name="Metin kutusu 5">
            <a:extLst>
              <a:ext uri="{FF2B5EF4-FFF2-40B4-BE49-F238E27FC236}">
                <a16:creationId xmlns:a16="http://schemas.microsoft.com/office/drawing/2014/main" id="{9878BE7A-FE71-E8B9-90F0-E4F664428CA7}"/>
              </a:ext>
            </a:extLst>
          </p:cNvPr>
          <p:cNvSpPr txBox="1"/>
          <p:nvPr/>
        </p:nvSpPr>
        <p:spPr>
          <a:xfrm>
            <a:off x="4886131" y="4272677"/>
            <a:ext cx="5564155" cy="2585323"/>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&lt;!DOCTYPE html&gt;</a:t>
            </a:r>
          </a:p>
          <a:p>
            <a:r>
              <a:rPr lang="tr-TR" dirty="0">
                <a:latin typeface="Cascadia Code SemiBold" panose="020B0609020000020004" pitchFamily="49" charset="0"/>
                <a:cs typeface="Cascadia Code SemiBold" panose="020B0609020000020004" pitchFamily="49" charset="0"/>
              </a:rPr>
              <a:t>&lt;html&gt;</a:t>
            </a:r>
          </a:p>
          <a:p>
            <a:r>
              <a:rPr lang="tr-TR" dirty="0">
                <a:latin typeface="Cascadia Code SemiBold" panose="020B0609020000020004" pitchFamily="49" charset="0"/>
                <a:cs typeface="Cascadia Code SemiBold" panose="020B0609020000020004" pitchFamily="49" charset="0"/>
              </a:rPr>
              <a:t>&lt;</a:t>
            </a:r>
            <a:r>
              <a:rPr lang="tr-TR" dirty="0" err="1">
                <a:latin typeface="Cascadia Code SemiBold" panose="020B0609020000020004" pitchFamily="49" charset="0"/>
                <a:cs typeface="Cascadia Code SemiBold" panose="020B0609020000020004" pitchFamily="49" charset="0"/>
              </a:rPr>
              <a:t>head</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  &lt;</a:t>
            </a:r>
            <a:r>
              <a:rPr lang="tr-TR" dirty="0" err="1">
                <a:latin typeface="Cascadia Code SemiBold" panose="020B0609020000020004" pitchFamily="49" charset="0"/>
                <a:cs typeface="Cascadia Code SemiBold" panose="020B0609020000020004" pitchFamily="49" charset="0"/>
              </a:rPr>
              <a:t>title</a:t>
            </a:r>
            <a:r>
              <a:rPr lang="tr-TR" dirty="0">
                <a:latin typeface="Cascadia Code SemiBold" panose="020B0609020000020004" pitchFamily="49" charset="0"/>
                <a:cs typeface="Cascadia Code SemiBold" panose="020B0609020000020004" pitchFamily="49" charset="0"/>
              </a:rPr>
              <a:t>&gt;Web Sayfamın Başlığı&lt;/</a:t>
            </a:r>
            <a:r>
              <a:rPr lang="tr-TR" dirty="0" err="1">
                <a:latin typeface="Cascadia Code SemiBold" panose="020B0609020000020004" pitchFamily="49" charset="0"/>
                <a:cs typeface="Cascadia Code SemiBold" panose="020B0609020000020004" pitchFamily="49" charset="0"/>
              </a:rPr>
              <a:t>title</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&lt;/</a:t>
            </a:r>
            <a:r>
              <a:rPr lang="tr-TR" dirty="0" err="1">
                <a:latin typeface="Cascadia Code SemiBold" panose="020B0609020000020004" pitchFamily="49" charset="0"/>
                <a:cs typeface="Cascadia Code SemiBold" panose="020B0609020000020004" pitchFamily="49" charset="0"/>
              </a:rPr>
              <a:t>head</a:t>
            </a:r>
            <a:r>
              <a:rPr lang="tr-TR" dirty="0">
                <a:latin typeface="Cascadia Code SemiBold" panose="020B0609020000020004" pitchFamily="49" charset="0"/>
                <a:cs typeface="Cascadia Code SemiBold" panose="020B0609020000020004" pitchFamily="49" charset="0"/>
              </a:rPr>
              <a:t>&gt;</a:t>
            </a:r>
          </a:p>
          <a:p>
            <a:r>
              <a:rPr lang="tr-TR" dirty="0">
                <a:latin typeface="Cascadia Code SemiBold" panose="020B0609020000020004" pitchFamily="49" charset="0"/>
                <a:cs typeface="Cascadia Code SemiBold" panose="020B0609020000020004" pitchFamily="49" charset="0"/>
              </a:rPr>
              <a:t>&lt;body&gt;</a:t>
            </a:r>
          </a:p>
          <a:p>
            <a:r>
              <a:rPr lang="tr-TR" dirty="0">
                <a:latin typeface="Cascadia Code SemiBold" panose="020B0609020000020004" pitchFamily="49" charset="0"/>
                <a:cs typeface="Cascadia Code SemiBold" panose="020B0609020000020004" pitchFamily="49" charset="0"/>
              </a:rPr>
              <a:t>  &lt;!-- Sayfa içeriği burada yer alır --&gt;</a:t>
            </a:r>
          </a:p>
          <a:p>
            <a:r>
              <a:rPr lang="tr-TR" dirty="0">
                <a:latin typeface="Cascadia Code SemiBold" panose="020B0609020000020004" pitchFamily="49" charset="0"/>
                <a:cs typeface="Cascadia Code SemiBold" panose="020B0609020000020004" pitchFamily="49" charset="0"/>
              </a:rPr>
              <a:t>&lt;/body&gt;</a:t>
            </a:r>
          </a:p>
          <a:p>
            <a:r>
              <a:rPr lang="tr-TR" dirty="0">
                <a:latin typeface="Cascadia Code SemiBold" panose="020B0609020000020004" pitchFamily="49" charset="0"/>
                <a:cs typeface="Cascadia Code SemiBold" panose="020B0609020000020004" pitchFamily="49" charset="0"/>
              </a:rPr>
              <a:t>&lt;/html&gt;</a:t>
            </a:r>
          </a:p>
        </p:txBody>
      </p:sp>
    </p:spTree>
    <p:extLst>
      <p:ext uri="{BB962C8B-B14F-4D97-AF65-F5344CB8AC3E}">
        <p14:creationId xmlns:p14="http://schemas.microsoft.com/office/powerpoint/2010/main" val="136060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E8AA08-9539-E8F6-12FC-5A75EBF100C5}"/>
              </a:ext>
            </a:extLst>
          </p:cNvPr>
          <p:cNvSpPr>
            <a:spLocks noGrp="1"/>
          </p:cNvSpPr>
          <p:nvPr>
            <p:ph type="title"/>
          </p:nvPr>
        </p:nvSpPr>
        <p:spPr>
          <a:xfrm>
            <a:off x="5172074" y="286603"/>
            <a:ext cx="5983605" cy="1450757"/>
          </a:xfrm>
        </p:spPr>
        <p:txBody>
          <a:bodyPr>
            <a:normAutofit/>
          </a:bodyPr>
          <a:lstStyle/>
          <a:p>
            <a:r>
              <a:rPr lang="tr-TR" dirty="0"/>
              <a:t>HTML belgesi nedir?</a:t>
            </a:r>
          </a:p>
        </p:txBody>
      </p:sp>
      <p:pic>
        <p:nvPicPr>
          <p:cNvPr id="7" name="Picture 4" descr="Sticky notes on a wall">
            <a:extLst>
              <a:ext uri="{FF2B5EF4-FFF2-40B4-BE49-F238E27FC236}">
                <a16:creationId xmlns:a16="http://schemas.microsoft.com/office/drawing/2014/main" id="{A6CE5487-1677-7761-A624-2A5E641D6B00}"/>
              </a:ext>
            </a:extLst>
          </p:cNvPr>
          <p:cNvPicPr>
            <a:picLocks noChangeAspect="1"/>
          </p:cNvPicPr>
          <p:nvPr/>
        </p:nvPicPr>
        <p:blipFill rotWithShape="1">
          <a:blip r:embed="rId2"/>
          <a:srcRect l="26578" r="26841" b="2"/>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İçerik Yer Tutucusu 2">
            <a:extLst>
              <a:ext uri="{FF2B5EF4-FFF2-40B4-BE49-F238E27FC236}">
                <a16:creationId xmlns:a16="http://schemas.microsoft.com/office/drawing/2014/main" id="{2DAEBCBA-4EFC-4D78-14CD-55895A98FCD5}"/>
              </a:ext>
            </a:extLst>
          </p:cNvPr>
          <p:cNvSpPr>
            <a:spLocks noGrp="1"/>
          </p:cNvSpPr>
          <p:nvPr>
            <p:ph idx="1"/>
          </p:nvPr>
        </p:nvSpPr>
        <p:spPr>
          <a:xfrm>
            <a:off x="5172074" y="2108201"/>
            <a:ext cx="5983606" cy="3760891"/>
          </a:xfrm>
        </p:spPr>
        <p:txBody>
          <a:bodyPr>
            <a:normAutofit/>
          </a:bodyPr>
          <a:lstStyle/>
          <a:p>
            <a:pPr marL="342900" indent="-342900">
              <a:lnSpc>
                <a:spcPct val="110000"/>
              </a:lnSpc>
              <a:buFont typeface="+mj-lt"/>
              <a:buAutoNum type="arabicPeriod"/>
            </a:pPr>
            <a:r>
              <a:rPr lang="tr-TR" sz="1300"/>
              <a:t>&lt;!DOCTYPE&gt;: &lt;!DOCTYPE&gt; (</a:t>
            </a:r>
            <a:r>
              <a:rPr lang="tr-TR" sz="1300" err="1"/>
              <a:t>Document</a:t>
            </a:r>
            <a:r>
              <a:rPr lang="tr-TR" sz="1300"/>
              <a:t> </a:t>
            </a:r>
            <a:r>
              <a:rPr lang="tr-TR" sz="1300" err="1"/>
              <a:t>Type</a:t>
            </a:r>
            <a:r>
              <a:rPr lang="tr-TR" sz="1300"/>
              <a:t> </a:t>
            </a:r>
            <a:r>
              <a:rPr lang="tr-TR" sz="1300" err="1"/>
              <a:t>Declaration</a:t>
            </a:r>
            <a:r>
              <a:rPr lang="tr-TR" sz="1300"/>
              <a:t>), HTML belgesinin sürümünü ve türünü tanımlar. Bu etiket sayesinde tarayıcılar, hangi HTML sürümünü ve standartları kullanacaklarını bilirler.</a:t>
            </a:r>
          </a:p>
          <a:p>
            <a:pPr marL="342900" indent="-342900">
              <a:lnSpc>
                <a:spcPct val="110000"/>
              </a:lnSpc>
              <a:buFont typeface="+mj-lt"/>
              <a:buAutoNum type="arabicPeriod"/>
            </a:pPr>
            <a:r>
              <a:rPr lang="tr-TR" sz="1300"/>
              <a:t>&lt;html&gt;: &lt;html&gt; etiketi, HTML belgesinin başlangıcını işaretler ve tüm HTML içeriğini çevreler. Web sayfasının ana konteynerini temsil eder.</a:t>
            </a:r>
          </a:p>
          <a:p>
            <a:pPr marL="342900" indent="-342900">
              <a:lnSpc>
                <a:spcPct val="110000"/>
              </a:lnSpc>
              <a:buFont typeface="+mj-lt"/>
              <a:buAutoNum type="arabicPeriod"/>
            </a:pPr>
            <a:r>
              <a:rPr lang="tr-TR" sz="1300"/>
              <a:t>&lt;</a:t>
            </a:r>
            <a:r>
              <a:rPr lang="tr-TR" sz="1300" err="1"/>
              <a:t>head</a:t>
            </a:r>
            <a:r>
              <a:rPr lang="tr-TR" sz="1300"/>
              <a:t>&gt;: &lt;</a:t>
            </a:r>
            <a:r>
              <a:rPr lang="tr-TR" sz="1300" err="1"/>
              <a:t>head</a:t>
            </a:r>
            <a:r>
              <a:rPr lang="tr-TR" sz="1300"/>
              <a:t>&gt; etiketi, web sayfasının başlık, meta bilgileri, stil tanımları ve diğer başlık bilgilerini içeren bölümüdür. Tarayıcı bu bilgileri sayfanın görüntülenen başlık çubuğunda ve sayfanın arka planında kullanır. Örneğin, &lt;</a:t>
            </a:r>
            <a:r>
              <a:rPr lang="tr-TR" sz="1300" err="1"/>
              <a:t>title</a:t>
            </a:r>
            <a:r>
              <a:rPr lang="tr-TR" sz="1300"/>
              <a:t>&gt;, sayfa başlığını tanımlamak için &lt;meta&gt;, sayfa açıklamasını ve karakter setini belirlemek için kullanılır.</a:t>
            </a:r>
          </a:p>
          <a:p>
            <a:pPr marL="342900" indent="-342900">
              <a:lnSpc>
                <a:spcPct val="110000"/>
              </a:lnSpc>
              <a:buFont typeface="+mj-lt"/>
              <a:buAutoNum type="arabicPeriod"/>
            </a:pPr>
            <a:r>
              <a:rPr lang="tr-TR" sz="1300"/>
              <a:t>&lt;body&gt;: &lt;body&gt; etiketi, web sayfasının asıl içeriğini tanımlar. Bu bölüm, metin, resimler, bağlantılar, formlar, videolar ve diğer içeriği içerir. Tarayıcı bu içeriği görüntüler ve kullanıcıların etkileşimde bulunabileceği bileşenleri sunar.</a:t>
            </a:r>
          </a:p>
        </p:txBody>
      </p:sp>
    </p:spTree>
    <p:extLst>
      <p:ext uri="{BB962C8B-B14F-4D97-AF65-F5344CB8AC3E}">
        <p14:creationId xmlns:p14="http://schemas.microsoft.com/office/powerpoint/2010/main" val="2529512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B7BF6E8-F2F9-166E-95FC-8B1953276D11}"/>
              </a:ext>
            </a:extLst>
          </p:cNvPr>
          <p:cNvSpPr>
            <a:spLocks noGrp="1"/>
          </p:cNvSpPr>
          <p:nvPr>
            <p:ph type="title"/>
          </p:nvPr>
        </p:nvSpPr>
        <p:spPr>
          <a:xfrm>
            <a:off x="1097280" y="286603"/>
            <a:ext cx="10058400" cy="1450757"/>
          </a:xfrm>
        </p:spPr>
        <p:txBody>
          <a:bodyPr>
            <a:normAutofit/>
          </a:bodyPr>
          <a:lstStyle/>
          <a:p>
            <a:r>
              <a:rPr lang="tr-TR" dirty="0"/>
              <a:t>Sayfa Başlığı ve Meta Etiketleri</a:t>
            </a:r>
          </a:p>
        </p:txBody>
      </p:sp>
      <p:cxnSp>
        <p:nvCxnSpPr>
          <p:cNvPr id="24"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6F377A0-EB64-A1C0-1BC8-2506F178791F}"/>
              </a:ext>
            </a:extLst>
          </p:cNvPr>
          <p:cNvSpPr>
            <a:spLocks noGrp="1"/>
          </p:cNvSpPr>
          <p:nvPr>
            <p:ph idx="1"/>
          </p:nvPr>
        </p:nvSpPr>
        <p:spPr>
          <a:xfrm>
            <a:off x="1097280" y="2108201"/>
            <a:ext cx="5575367" cy="3760891"/>
          </a:xfrm>
        </p:spPr>
        <p:txBody>
          <a:bodyPr>
            <a:normAutofit/>
          </a:bodyPr>
          <a:lstStyle/>
          <a:p>
            <a:r>
              <a:rPr lang="tr-TR" b="1" dirty="0"/>
              <a:t>2. Meta Etiketleri: </a:t>
            </a:r>
            <a:r>
              <a:rPr lang="tr-TR" dirty="0"/>
              <a:t>Meta etiketleri, sayfa hakkında çeşitli bilgileri içerir ve bu bilgiler sayfanın tarayıcıda nasıl işleneceğini ve arama motorları tarafından nasıl indeksleneceğini belirler. İşte bazı yaygın meta etiketleri ve kullanımları:</a:t>
            </a:r>
          </a:p>
          <a:p>
            <a:endParaRPr lang="tr-TR" dirty="0"/>
          </a:p>
          <a:p>
            <a:r>
              <a:rPr lang="tr-TR" dirty="0"/>
              <a:t>&lt;meta </a:t>
            </a:r>
            <a:r>
              <a:rPr lang="tr-TR" dirty="0" err="1"/>
              <a:t>charset</a:t>
            </a:r>
            <a:r>
              <a:rPr lang="tr-TR" dirty="0"/>
              <a:t>="UTF-8"&gt;: Sayfanın karakter setini belirtir. Genellikle UTF-8 kullanılır.</a:t>
            </a:r>
          </a:p>
        </p:txBody>
      </p:sp>
      <p:pic>
        <p:nvPicPr>
          <p:cNvPr id="16" name="Picture 4" descr="mor, mavi, meneviş mavisi, renklilik içeren bir resim&#10;&#10;Açıklama otomatik olarak oluşturuldu">
            <a:extLst>
              <a:ext uri="{FF2B5EF4-FFF2-40B4-BE49-F238E27FC236}">
                <a16:creationId xmlns:a16="http://schemas.microsoft.com/office/drawing/2014/main" id="{737D01BE-B087-4907-0835-9AE90E985C7D}"/>
              </a:ext>
            </a:extLst>
          </p:cNvPr>
          <p:cNvPicPr>
            <a:picLocks noChangeAspect="1"/>
          </p:cNvPicPr>
          <p:nvPr/>
        </p:nvPicPr>
        <p:blipFill rotWithShape="1">
          <a:blip r:embed="rId2"/>
          <a:srcRect r="28849"/>
          <a:stretch/>
        </p:blipFill>
        <p:spPr>
          <a:xfrm>
            <a:off x="7534656" y="2108200"/>
            <a:ext cx="3621024" cy="3600613"/>
          </a:xfrm>
          <a:prstGeom prst="rect">
            <a:avLst/>
          </a:prstGeom>
        </p:spPr>
      </p:pic>
      <p:sp>
        <p:nvSpPr>
          <p:cNvPr id="26" name="Rectangle 25">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41175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mor, mavi, meneviş mavisi, renklilik içeren bir resim&#10;&#10;Açıklama otomatik olarak oluşturuldu">
            <a:extLst>
              <a:ext uri="{FF2B5EF4-FFF2-40B4-BE49-F238E27FC236}">
                <a16:creationId xmlns:a16="http://schemas.microsoft.com/office/drawing/2014/main" id="{737D01BE-B087-4907-0835-9AE90E985C7D}"/>
              </a:ext>
            </a:extLst>
          </p:cNvPr>
          <p:cNvPicPr>
            <a:picLocks noChangeAspect="1"/>
          </p:cNvPicPr>
          <p:nvPr/>
        </p:nvPicPr>
        <p:blipFill rotWithShape="1">
          <a:blip r:embed="rId2">
            <a:alphaModFix amt="35000"/>
          </a:blip>
          <a:srcRect t="10247" b="10247"/>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EB7BF6E8-F2F9-166E-95FC-8B1953276D11}"/>
              </a:ext>
            </a:extLst>
          </p:cNvPr>
          <p:cNvSpPr>
            <a:spLocks noGrp="1"/>
          </p:cNvSpPr>
          <p:nvPr>
            <p:ph type="title"/>
          </p:nvPr>
        </p:nvSpPr>
        <p:spPr>
          <a:xfrm>
            <a:off x="1097280" y="286603"/>
            <a:ext cx="10058400" cy="1450757"/>
          </a:xfrm>
        </p:spPr>
        <p:txBody>
          <a:bodyPr>
            <a:normAutofit/>
          </a:bodyPr>
          <a:lstStyle/>
          <a:p>
            <a:r>
              <a:rPr lang="tr-TR" dirty="0"/>
              <a:t>Sayfa Başlığı ve Meta Etiketleri</a:t>
            </a:r>
          </a:p>
        </p:txBody>
      </p:sp>
      <p:cxnSp>
        <p:nvCxnSpPr>
          <p:cNvPr id="37" name="Straight Connector 3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9" name="İçerik Yer Tutucusu 2">
            <a:extLst>
              <a:ext uri="{FF2B5EF4-FFF2-40B4-BE49-F238E27FC236}">
                <a16:creationId xmlns:a16="http://schemas.microsoft.com/office/drawing/2014/main" id="{5DE9CDE3-D88B-5F7F-0A89-C135C6792A1C}"/>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Rectangle 3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5835773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B7BF6E8-F2F9-166E-95FC-8B1953276D11}"/>
              </a:ext>
            </a:extLst>
          </p:cNvPr>
          <p:cNvSpPr>
            <a:spLocks noGrp="1"/>
          </p:cNvSpPr>
          <p:nvPr>
            <p:ph type="title"/>
          </p:nvPr>
        </p:nvSpPr>
        <p:spPr>
          <a:xfrm>
            <a:off x="6411685" y="634946"/>
            <a:ext cx="5127171" cy="1450757"/>
          </a:xfrm>
        </p:spPr>
        <p:txBody>
          <a:bodyPr>
            <a:normAutofit/>
          </a:bodyPr>
          <a:lstStyle/>
          <a:p>
            <a:r>
              <a:rPr lang="tr-TR"/>
              <a:t>Sayfa Başlığı ve Meta Etiketleri</a:t>
            </a:r>
            <a:endParaRPr lang="tr-TR" dirty="0"/>
          </a:p>
        </p:txBody>
      </p:sp>
      <p:pic>
        <p:nvPicPr>
          <p:cNvPr id="16" name="Picture 4" descr="mor, mavi, meneviş mavisi, renklilik içeren bir resim&#10;&#10;Açıklama otomatik olarak oluşturuldu">
            <a:extLst>
              <a:ext uri="{FF2B5EF4-FFF2-40B4-BE49-F238E27FC236}">
                <a16:creationId xmlns:a16="http://schemas.microsoft.com/office/drawing/2014/main" id="{737D01BE-B087-4907-0835-9AE90E985C7D}"/>
              </a:ext>
            </a:extLst>
          </p:cNvPr>
          <p:cNvPicPr>
            <a:picLocks noChangeAspect="1"/>
          </p:cNvPicPr>
          <p:nvPr/>
        </p:nvPicPr>
        <p:blipFill rotWithShape="1">
          <a:blip r:embed="rId2"/>
          <a:srcRect t="10247" b="10247"/>
          <a:stretch/>
        </p:blipFill>
        <p:spPr>
          <a:xfrm>
            <a:off x="643192" y="1830275"/>
            <a:ext cx="5115347" cy="2877408"/>
          </a:xfrm>
          <a:prstGeom prst="rect">
            <a:avLst/>
          </a:prstGeom>
        </p:spPr>
      </p:pic>
      <p:cxnSp>
        <p:nvCxnSpPr>
          <p:cNvPr id="48" name="Straight Connector 4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İçerik Yer Tutucusu 3">
            <a:extLst>
              <a:ext uri="{FF2B5EF4-FFF2-40B4-BE49-F238E27FC236}">
                <a16:creationId xmlns:a16="http://schemas.microsoft.com/office/drawing/2014/main" id="{EE49CB92-E4FB-9CCC-3FDC-91A22D2B3596}"/>
              </a:ext>
            </a:extLst>
          </p:cNvPr>
          <p:cNvSpPr>
            <a:spLocks noGrp="1"/>
          </p:cNvSpPr>
          <p:nvPr>
            <p:ph idx="1"/>
          </p:nvPr>
        </p:nvSpPr>
        <p:spPr>
          <a:xfrm>
            <a:off x="6411684" y="2407436"/>
            <a:ext cx="5127172" cy="3461658"/>
          </a:xfrm>
        </p:spPr>
        <p:txBody>
          <a:bodyPr>
            <a:normAutofit/>
          </a:bodyPr>
          <a:lstStyle/>
          <a:p>
            <a:r>
              <a:rPr lang="tr-TR" dirty="0"/>
              <a:t>Bu meta etiketleri, web sayfanızın görünümünü ve davranışını özelleştirmenize yardımcı olur. Sayfa başlığı ve meta etiketleri, sayfanızın daha iyi anlaşılmasını ve kullanıcı deneyiminin iyileştirilmesini sağlar.</a:t>
            </a:r>
          </a:p>
        </p:txBody>
      </p:sp>
      <p:sp>
        <p:nvSpPr>
          <p:cNvPr id="46" name="Rectangle 4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1720129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2343D1-DAF4-BD4B-687D-C44976826AE0}"/>
              </a:ext>
            </a:extLst>
          </p:cNvPr>
          <p:cNvSpPr>
            <a:spLocks noGrp="1"/>
          </p:cNvSpPr>
          <p:nvPr>
            <p:ph type="title"/>
          </p:nvPr>
        </p:nvSpPr>
        <p:spPr>
          <a:xfrm>
            <a:off x="1036320" y="286603"/>
            <a:ext cx="10058400" cy="1450757"/>
          </a:xfrm>
        </p:spPr>
        <p:txBody>
          <a:bodyPr>
            <a:normAutofit/>
          </a:bodyPr>
          <a:lstStyle/>
          <a:p>
            <a:r>
              <a:rPr lang="tr-TR" dirty="0"/>
              <a:t>9- Sayfa Bölümleri</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Venn Diagram">
            <a:extLst>
              <a:ext uri="{FF2B5EF4-FFF2-40B4-BE49-F238E27FC236}">
                <a16:creationId xmlns:a16="http://schemas.microsoft.com/office/drawing/2014/main" id="{51FCA42B-6C88-EFE8-9AD2-902E9B74E6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İçerik Yer Tutucusu 2">
            <a:extLst>
              <a:ext uri="{FF2B5EF4-FFF2-40B4-BE49-F238E27FC236}">
                <a16:creationId xmlns:a16="http://schemas.microsoft.com/office/drawing/2014/main" id="{EC46A736-22CB-961F-BBAB-33A9276A7314}"/>
              </a:ext>
            </a:extLst>
          </p:cNvPr>
          <p:cNvSpPr>
            <a:spLocks noGrp="1"/>
          </p:cNvSpPr>
          <p:nvPr>
            <p:ph idx="1"/>
          </p:nvPr>
        </p:nvSpPr>
        <p:spPr>
          <a:xfrm>
            <a:off x="4706460" y="2108201"/>
            <a:ext cx="6388260" cy="3760891"/>
          </a:xfrm>
        </p:spPr>
        <p:txBody>
          <a:bodyPr>
            <a:normAutofit/>
          </a:bodyPr>
          <a:lstStyle/>
          <a:p>
            <a:r>
              <a:rPr lang="tr-TR" dirty="0"/>
              <a:t>Sayfa düzenini oluşturmak için &lt;div&gt; etiketlerini kullanabilirsiniz. &lt;div&gt; (</a:t>
            </a:r>
            <a:r>
              <a:rPr lang="tr-TR" dirty="0" err="1"/>
              <a:t>division</a:t>
            </a:r>
            <a:r>
              <a:rPr lang="tr-TR" dirty="0"/>
              <a:t>) etiketi, sayfanızı farklı bölümlere ayırmak ve bu bölümleri düzenlemek için kullanılır. Bu bölümleri CSS ile stilize etmek veya JavaScript ile etkileşim eklemek için kullanışlıdır. İşte sayfa düzenini başlık, içerik ve yan menü gibi bölümlere ayırmak için kullanabileceğiniz bir örnek:</a:t>
            </a: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773253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63B8D93-61C9-BB87-725E-A461B43B03E4}"/>
              </a:ext>
            </a:extLst>
          </p:cNvPr>
          <p:cNvSpPr>
            <a:spLocks noGrp="1"/>
          </p:cNvSpPr>
          <p:nvPr>
            <p:ph type="title"/>
          </p:nvPr>
        </p:nvSpPr>
        <p:spPr>
          <a:xfrm>
            <a:off x="1097280" y="286603"/>
            <a:ext cx="10058400" cy="1450757"/>
          </a:xfrm>
        </p:spPr>
        <p:txBody>
          <a:bodyPr>
            <a:normAutofit/>
          </a:bodyPr>
          <a:lstStyle/>
          <a:p>
            <a:r>
              <a:rPr lang="tr-TR"/>
              <a:t>Sayfa Bölümleri</a:t>
            </a:r>
            <a:endParaRPr lang="tr-TR" dirty="0"/>
          </a:p>
        </p:txBody>
      </p:sp>
      <p:cxnSp>
        <p:nvCxnSpPr>
          <p:cNvPr id="27"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İçerik Yer Tutucusu 2">
            <a:extLst>
              <a:ext uri="{FF2B5EF4-FFF2-40B4-BE49-F238E27FC236}">
                <a16:creationId xmlns:a16="http://schemas.microsoft.com/office/drawing/2014/main" id="{2B390857-8672-2485-D707-A30B30CFA7D6}"/>
              </a:ext>
            </a:extLst>
          </p:cNvPr>
          <p:cNvSpPr>
            <a:spLocks noGrp="1"/>
          </p:cNvSpPr>
          <p:nvPr>
            <p:ph idx="1"/>
          </p:nvPr>
        </p:nvSpPr>
        <p:spPr>
          <a:xfrm>
            <a:off x="1097280" y="2108201"/>
            <a:ext cx="5575367" cy="3760891"/>
          </a:xfrm>
        </p:spPr>
        <p:txBody>
          <a:bodyPr>
            <a:normAutofit/>
          </a:bodyPr>
          <a:lstStyle/>
          <a:p>
            <a:pPr>
              <a:lnSpc>
                <a:spcPct val="110000"/>
              </a:lnSpc>
            </a:pPr>
            <a:r>
              <a:rPr lang="tr-TR" sz="1700" dirty="0"/>
              <a:t>Yukarıdaki örnekte, &lt;div&gt; etiketleriyle "</a:t>
            </a:r>
            <a:r>
              <a:rPr lang="tr-TR" sz="1700" dirty="0" err="1"/>
              <a:t>header</a:t>
            </a:r>
            <a:r>
              <a:rPr lang="tr-TR" sz="1700" dirty="0"/>
              <a:t>", "</a:t>
            </a:r>
            <a:r>
              <a:rPr lang="tr-TR" sz="1700" dirty="0" err="1"/>
              <a:t>content</a:t>
            </a:r>
            <a:r>
              <a:rPr lang="tr-TR" sz="1700" dirty="0"/>
              <a:t>", ve "</a:t>
            </a:r>
            <a:r>
              <a:rPr lang="tr-TR" sz="1700" dirty="0" err="1"/>
              <a:t>sidebar</a:t>
            </a:r>
            <a:r>
              <a:rPr lang="tr-TR" sz="1700" dirty="0"/>
              <a:t>" gibi farklı bölümler oluşturulmuştur. Bu bölümleri CSS ile stilize etmek için sınıflar kullanılmıştır. "</a:t>
            </a:r>
            <a:r>
              <a:rPr lang="tr-TR" sz="1700" dirty="0" err="1"/>
              <a:t>clear</a:t>
            </a:r>
            <a:r>
              <a:rPr lang="tr-TR" sz="1700" dirty="0"/>
              <a:t>" adlı özel bir &lt;div&gt; ile </a:t>
            </a:r>
            <a:r>
              <a:rPr lang="tr-TR" sz="1700" dirty="0" err="1"/>
              <a:t>float'ın</a:t>
            </a:r>
            <a:r>
              <a:rPr lang="tr-TR" sz="1700" dirty="0"/>
              <a:t> düzeltilmesi sağlanmıştır.</a:t>
            </a:r>
          </a:p>
          <a:p>
            <a:pPr>
              <a:lnSpc>
                <a:spcPct val="110000"/>
              </a:lnSpc>
            </a:pPr>
            <a:r>
              <a:rPr lang="tr-TR" sz="1700" dirty="0"/>
              <a:t>Bu örnek, web sayfanızı başlık, ana içerik ve yan menü olarak üç ana bölüme ayırmak için kullanılabilir. Ayrıca, her bölümü CSS ile özelleştirmek ve içerik eklemek için kullanabilirsiniz. Bu, sayfa düzenini oluşturmanın bir örneğidir ve ihtiyacınıza göre daha karmaşık veya farklı bir düzen oluşturabilirsiniz.</a:t>
            </a:r>
          </a:p>
        </p:txBody>
      </p:sp>
      <p:pic>
        <p:nvPicPr>
          <p:cNvPr id="5" name="Picture 4" descr="Farklı renkli parçalar">
            <a:extLst>
              <a:ext uri="{FF2B5EF4-FFF2-40B4-BE49-F238E27FC236}">
                <a16:creationId xmlns:a16="http://schemas.microsoft.com/office/drawing/2014/main" id="{DCCFAB05-5AD7-4333-3B55-07B8BE017B5B}"/>
              </a:ext>
            </a:extLst>
          </p:cNvPr>
          <p:cNvPicPr>
            <a:picLocks noChangeAspect="1"/>
          </p:cNvPicPr>
          <p:nvPr/>
        </p:nvPicPr>
        <p:blipFill rotWithShape="1">
          <a:blip r:embed="rId2"/>
          <a:srcRect l="15188" r="14414" b="-3"/>
          <a:stretch/>
        </p:blipFill>
        <p:spPr>
          <a:xfrm>
            <a:off x="7534656" y="2108200"/>
            <a:ext cx="3621024" cy="3600613"/>
          </a:xfrm>
          <a:prstGeom prst="rect">
            <a:avLst/>
          </a:prstGeom>
        </p:spPr>
      </p:pic>
      <p:sp>
        <p:nvSpPr>
          <p:cNvPr id="29" name="Rectangle 28">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7687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63D5DF5-67A4-F22B-C292-DB79967355F1}"/>
              </a:ext>
            </a:extLst>
          </p:cNvPr>
          <p:cNvSpPr>
            <a:spLocks noGrp="1"/>
          </p:cNvSpPr>
          <p:nvPr>
            <p:ph type="title"/>
          </p:nvPr>
        </p:nvSpPr>
        <p:spPr>
          <a:xfrm>
            <a:off x="5172074" y="286603"/>
            <a:ext cx="5983605" cy="1450757"/>
          </a:xfrm>
        </p:spPr>
        <p:txBody>
          <a:bodyPr>
            <a:normAutofit/>
          </a:bodyPr>
          <a:lstStyle/>
          <a:p>
            <a:r>
              <a:rPr lang="tr-TR" dirty="0"/>
              <a:t>10- Sayfa Başlığı ve Yayınlama</a:t>
            </a:r>
          </a:p>
        </p:txBody>
      </p:sp>
      <p:pic>
        <p:nvPicPr>
          <p:cNvPr id="5" name="Picture 4">
            <a:extLst>
              <a:ext uri="{FF2B5EF4-FFF2-40B4-BE49-F238E27FC236}">
                <a16:creationId xmlns:a16="http://schemas.microsoft.com/office/drawing/2014/main" id="{A317B84A-4BF2-77A4-09E2-B7EEF6A3186E}"/>
              </a:ext>
            </a:extLst>
          </p:cNvPr>
          <p:cNvPicPr>
            <a:picLocks noChangeAspect="1"/>
          </p:cNvPicPr>
          <p:nvPr/>
        </p:nvPicPr>
        <p:blipFill rotWithShape="1">
          <a:blip r:embed="rId2"/>
          <a:srcRect l="15866" r="43885"/>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03B27B5-5BB0-F5C5-6F9A-33FA899AAE4D}"/>
              </a:ext>
            </a:extLst>
          </p:cNvPr>
          <p:cNvSpPr>
            <a:spLocks noGrp="1"/>
          </p:cNvSpPr>
          <p:nvPr>
            <p:ph idx="1"/>
          </p:nvPr>
        </p:nvSpPr>
        <p:spPr>
          <a:xfrm>
            <a:off x="5172074" y="2108201"/>
            <a:ext cx="5983606" cy="3760891"/>
          </a:xfrm>
        </p:spPr>
        <p:txBody>
          <a:bodyPr>
            <a:normAutofit/>
          </a:bodyPr>
          <a:lstStyle/>
          <a:p>
            <a:pPr>
              <a:lnSpc>
                <a:spcPct val="110000"/>
              </a:lnSpc>
            </a:pPr>
            <a:r>
              <a:rPr lang="tr-TR"/>
              <a:t>Web Sunucusuna Erişim: Öncelikle, bir web sunucusuna erişiminizin olması gerekiyor. Bu sunucu, web sayfanızı barındıracak olan sunucudur. Birçok web barındırma hizmeti (örneğin, Bluehost, GoDaddy, HostGator, vs.) sunar.</a:t>
            </a:r>
          </a:p>
          <a:p>
            <a:pPr>
              <a:lnSpc>
                <a:spcPct val="110000"/>
              </a:lnSpc>
            </a:pPr>
            <a:endParaRPr lang="tr-TR"/>
          </a:p>
          <a:p>
            <a:pPr>
              <a:lnSpc>
                <a:spcPct val="110000"/>
              </a:lnSpc>
            </a:pPr>
            <a:r>
              <a:rPr lang="tr-TR"/>
              <a:t>Dosyayı Sunucuya Yükleme: Sunucu erişimi sağladıktan sonra, web sayfanızın dosyasını sunucuya yüklemeniz gerekir. Bu genellikle bir dosya yöneticisi veya FTP (File Transfer Protocol) programı kullanılarak yapılır.</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77598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63D5DF5-67A4-F22B-C292-DB79967355F1}"/>
              </a:ext>
            </a:extLst>
          </p:cNvPr>
          <p:cNvSpPr>
            <a:spLocks noGrp="1"/>
          </p:cNvSpPr>
          <p:nvPr>
            <p:ph type="title"/>
          </p:nvPr>
        </p:nvSpPr>
        <p:spPr>
          <a:xfrm>
            <a:off x="1097280" y="286603"/>
            <a:ext cx="10058400" cy="1450757"/>
          </a:xfrm>
        </p:spPr>
        <p:txBody>
          <a:bodyPr>
            <a:normAutofit/>
          </a:bodyPr>
          <a:lstStyle/>
          <a:p>
            <a:r>
              <a:rPr lang="tr-TR" dirty="0"/>
              <a:t>Sayfa Başlığı ve Yayınlama</a:t>
            </a:r>
          </a:p>
        </p:txBody>
      </p:sp>
      <p:cxnSp>
        <p:nvCxnSpPr>
          <p:cNvPr id="20"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03B27B5-5BB0-F5C5-6F9A-33FA899AAE4D}"/>
              </a:ext>
            </a:extLst>
          </p:cNvPr>
          <p:cNvSpPr>
            <a:spLocks noGrp="1"/>
          </p:cNvSpPr>
          <p:nvPr>
            <p:ph idx="1"/>
          </p:nvPr>
        </p:nvSpPr>
        <p:spPr>
          <a:xfrm>
            <a:off x="1097280" y="2108201"/>
            <a:ext cx="5575367" cy="3760891"/>
          </a:xfrm>
        </p:spPr>
        <p:txBody>
          <a:bodyPr>
            <a:normAutofit/>
          </a:bodyPr>
          <a:lstStyle/>
          <a:p>
            <a:pPr>
              <a:lnSpc>
                <a:spcPct val="110000"/>
              </a:lnSpc>
            </a:pPr>
            <a:r>
              <a:rPr lang="tr-TR" sz="1500" dirty="0"/>
              <a:t>Dosya Konumu: Yüklediğiniz dosyanın sunucuda nerede bulunduğunu hatırlamanız önemlidir. Genellikle, web sayfalarınızın kök dizinine (web sunucunuzun ana dizini) yüklemeniz gerekir.</a:t>
            </a:r>
          </a:p>
          <a:p>
            <a:pPr>
              <a:lnSpc>
                <a:spcPct val="110000"/>
              </a:lnSpc>
            </a:pPr>
            <a:r>
              <a:rPr lang="tr-TR" sz="1500" dirty="0"/>
              <a:t>Erişim URL'si: Web sayfanızın URL'si, sunucudaki dosyanın konumuna dayalıdır. Örneğin, http://www.ornek.com/web_sayfam.html şeklinde olabilir.</a:t>
            </a:r>
          </a:p>
          <a:p>
            <a:pPr>
              <a:lnSpc>
                <a:spcPct val="110000"/>
              </a:lnSpc>
            </a:pPr>
            <a:r>
              <a:rPr lang="tr-TR" sz="1500" dirty="0"/>
              <a:t>Tarayıcıda Kontrol: Web sayfanızı tarayıcınızda açarak, sunucuya başarıyla yüklediğinizden ve başlık gibi tüm özelliklerin doğru göründüğünden emin olun.</a:t>
            </a:r>
          </a:p>
        </p:txBody>
      </p:sp>
      <p:pic>
        <p:nvPicPr>
          <p:cNvPr id="5" name="Picture 4" descr="Klasörlerdeki dosyalar">
            <a:extLst>
              <a:ext uri="{FF2B5EF4-FFF2-40B4-BE49-F238E27FC236}">
                <a16:creationId xmlns:a16="http://schemas.microsoft.com/office/drawing/2014/main" id="{DA72C86D-9047-22F6-8DB8-053F44AFC1D4}"/>
              </a:ext>
            </a:extLst>
          </p:cNvPr>
          <p:cNvPicPr>
            <a:picLocks noChangeAspect="1"/>
          </p:cNvPicPr>
          <p:nvPr/>
        </p:nvPicPr>
        <p:blipFill rotWithShape="1">
          <a:blip r:embed="rId2"/>
          <a:srcRect l="17086" r="15783" b="-3"/>
          <a:stretch/>
        </p:blipFill>
        <p:spPr>
          <a:xfrm>
            <a:off x="7534656" y="2108200"/>
            <a:ext cx="3621024" cy="3600613"/>
          </a:xfrm>
          <a:prstGeom prst="rect">
            <a:avLst/>
          </a:prstGeom>
        </p:spPr>
      </p:pic>
      <p:sp>
        <p:nvSpPr>
          <p:cNvPr id="22" name="Rectangle 21">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86737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63D5DF5-67A4-F22B-C292-DB79967355F1}"/>
              </a:ext>
            </a:extLst>
          </p:cNvPr>
          <p:cNvSpPr>
            <a:spLocks noGrp="1"/>
          </p:cNvSpPr>
          <p:nvPr>
            <p:ph type="title"/>
          </p:nvPr>
        </p:nvSpPr>
        <p:spPr>
          <a:xfrm>
            <a:off x="1097280" y="286603"/>
            <a:ext cx="10058400" cy="1450757"/>
          </a:xfrm>
        </p:spPr>
        <p:txBody>
          <a:bodyPr>
            <a:normAutofit/>
          </a:bodyPr>
          <a:lstStyle/>
          <a:p>
            <a:r>
              <a:rPr lang="tr-TR" dirty="0"/>
              <a:t>Sayfa Başlığı ve Yayınlama</a:t>
            </a:r>
          </a:p>
        </p:txBody>
      </p:sp>
      <p:cxnSp>
        <p:nvCxnSpPr>
          <p:cNvPr id="20"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03B27B5-5BB0-F5C5-6F9A-33FA899AAE4D}"/>
              </a:ext>
            </a:extLst>
          </p:cNvPr>
          <p:cNvSpPr>
            <a:spLocks noGrp="1"/>
          </p:cNvSpPr>
          <p:nvPr>
            <p:ph idx="1"/>
          </p:nvPr>
        </p:nvSpPr>
        <p:spPr>
          <a:xfrm>
            <a:off x="1097280" y="2108201"/>
            <a:ext cx="5575367" cy="3760891"/>
          </a:xfrm>
        </p:spPr>
        <p:txBody>
          <a:bodyPr>
            <a:normAutofit/>
          </a:bodyPr>
          <a:lstStyle/>
          <a:p>
            <a:pPr>
              <a:lnSpc>
                <a:spcPct val="110000"/>
              </a:lnSpc>
            </a:pPr>
            <a:r>
              <a:rPr lang="tr-TR" sz="1500" dirty="0"/>
              <a:t>Bu temel adımları izleyerek, kendi web sayfanızı oluşturabilir ve bir web sunucusuna yükleyebilirsiniz. Web sunucularının ve dosya yönetimi araçlarının kullanımı, sağlayıcınıza ve seçtiğiniz hizmete bağlı olarak değişebilir, bu nedenle sunucunuzun belgelerine veya destek kaynaklarına başvurmanız faydalı olabilir.</a:t>
            </a:r>
          </a:p>
        </p:txBody>
      </p:sp>
      <p:pic>
        <p:nvPicPr>
          <p:cNvPr id="5" name="Picture 4" descr="Klasörlerdeki dosyalar">
            <a:extLst>
              <a:ext uri="{FF2B5EF4-FFF2-40B4-BE49-F238E27FC236}">
                <a16:creationId xmlns:a16="http://schemas.microsoft.com/office/drawing/2014/main" id="{DA72C86D-9047-22F6-8DB8-053F44AFC1D4}"/>
              </a:ext>
            </a:extLst>
          </p:cNvPr>
          <p:cNvPicPr>
            <a:picLocks noChangeAspect="1"/>
          </p:cNvPicPr>
          <p:nvPr/>
        </p:nvPicPr>
        <p:blipFill rotWithShape="1">
          <a:blip r:embed="rId2"/>
          <a:srcRect l="17086" r="15783" b="-3"/>
          <a:stretch/>
        </p:blipFill>
        <p:spPr>
          <a:xfrm>
            <a:off x="7534656" y="2108200"/>
            <a:ext cx="3621024" cy="3600613"/>
          </a:xfrm>
          <a:prstGeom prst="rect">
            <a:avLst/>
          </a:prstGeom>
        </p:spPr>
      </p:pic>
      <p:sp>
        <p:nvSpPr>
          <p:cNvPr id="22" name="Rectangle 21">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513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885F00B-0C7D-8CAC-C552-7C57E98A8D8C}"/>
              </a:ext>
            </a:extLst>
          </p:cNvPr>
          <p:cNvSpPr>
            <a:spLocks noGrp="1"/>
          </p:cNvSpPr>
          <p:nvPr>
            <p:ph type="title"/>
          </p:nvPr>
        </p:nvSpPr>
        <p:spPr>
          <a:xfrm>
            <a:off x="1036320" y="286603"/>
            <a:ext cx="10058400" cy="1450757"/>
          </a:xfrm>
        </p:spPr>
        <p:txBody>
          <a:bodyPr>
            <a:normAutofit/>
          </a:bodyPr>
          <a:lstStyle/>
          <a:p>
            <a:r>
              <a:rPr lang="tr-TR" dirty="0"/>
              <a:t>HTML belgesi nedir?</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Etiket">
            <a:extLst>
              <a:ext uri="{FF2B5EF4-FFF2-40B4-BE49-F238E27FC236}">
                <a16:creationId xmlns:a16="http://schemas.microsoft.com/office/drawing/2014/main" id="{F231BC85-E151-C1D6-5D14-789B8E067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İçerik Yer Tutucusu 2">
            <a:extLst>
              <a:ext uri="{FF2B5EF4-FFF2-40B4-BE49-F238E27FC236}">
                <a16:creationId xmlns:a16="http://schemas.microsoft.com/office/drawing/2014/main" id="{3263398C-54C4-4D15-D3F4-418F3030717C}"/>
              </a:ext>
            </a:extLst>
          </p:cNvPr>
          <p:cNvSpPr>
            <a:spLocks noGrp="1"/>
          </p:cNvSpPr>
          <p:nvPr>
            <p:ph idx="1"/>
          </p:nvPr>
        </p:nvSpPr>
        <p:spPr>
          <a:xfrm>
            <a:off x="4706460" y="2108201"/>
            <a:ext cx="6388260" cy="3760891"/>
          </a:xfrm>
        </p:spPr>
        <p:txBody>
          <a:bodyPr>
            <a:normAutofit/>
          </a:bodyPr>
          <a:lstStyle/>
          <a:p>
            <a:pPr>
              <a:lnSpc>
                <a:spcPct val="110000"/>
              </a:lnSpc>
            </a:pPr>
            <a:r>
              <a:rPr lang="tr-TR" sz="1300" dirty="0"/>
              <a:t>Bu temel etiketler, bir HTML belgesinin yapısal temelini oluşturur. Ayrıca, </a:t>
            </a:r>
            <a:r>
              <a:rPr lang="tr-TR" sz="1300" dirty="0" err="1"/>
              <a:t>HTML'de</a:t>
            </a:r>
            <a:r>
              <a:rPr lang="tr-TR" sz="1300" dirty="0"/>
              <a:t> kullanılan birçok diğer etiket vardır, bunlar:</a:t>
            </a:r>
          </a:p>
          <a:p>
            <a:pPr>
              <a:lnSpc>
                <a:spcPct val="110000"/>
              </a:lnSpc>
            </a:pPr>
            <a:r>
              <a:rPr lang="tr-TR" sz="1300" dirty="0"/>
              <a:t>&lt;p&gt;: Paragrafı tanımlar.</a:t>
            </a:r>
          </a:p>
          <a:p>
            <a:pPr>
              <a:lnSpc>
                <a:spcPct val="110000"/>
              </a:lnSpc>
            </a:pPr>
            <a:r>
              <a:rPr lang="tr-TR" sz="1300" dirty="0"/>
              <a:t>&lt;a&gt;: Bağlantıları oluşturur.</a:t>
            </a:r>
          </a:p>
          <a:p>
            <a:pPr>
              <a:lnSpc>
                <a:spcPct val="110000"/>
              </a:lnSpc>
            </a:pPr>
            <a:r>
              <a:rPr lang="tr-TR" sz="1300" dirty="0"/>
              <a:t>&lt;</a:t>
            </a:r>
            <a:r>
              <a:rPr lang="tr-TR" sz="1300" dirty="0" err="1"/>
              <a:t>img</a:t>
            </a:r>
            <a:r>
              <a:rPr lang="tr-TR" sz="1300" dirty="0"/>
              <a:t>&gt;: Resimleri gösterir.</a:t>
            </a:r>
          </a:p>
          <a:p>
            <a:pPr>
              <a:lnSpc>
                <a:spcPct val="110000"/>
              </a:lnSpc>
            </a:pPr>
            <a:r>
              <a:rPr lang="tr-TR" sz="1300" dirty="0"/>
              <a:t>&lt;</a:t>
            </a:r>
            <a:r>
              <a:rPr lang="tr-TR" sz="1300" dirty="0" err="1"/>
              <a:t>ul</a:t>
            </a:r>
            <a:r>
              <a:rPr lang="tr-TR" sz="1300" dirty="0"/>
              <a:t>&gt;, &lt;ol&gt;, &lt;</a:t>
            </a:r>
            <a:r>
              <a:rPr lang="tr-TR" sz="1300" dirty="0" err="1"/>
              <a:t>li</a:t>
            </a:r>
            <a:r>
              <a:rPr lang="tr-TR" sz="1300" dirty="0"/>
              <a:t>&gt;: Sırasız (</a:t>
            </a:r>
            <a:r>
              <a:rPr lang="tr-TR" sz="1300" dirty="0" err="1"/>
              <a:t>unordered</a:t>
            </a:r>
            <a:r>
              <a:rPr lang="tr-TR" sz="1300" dirty="0"/>
              <a:t>) ve sıralı (</a:t>
            </a:r>
            <a:r>
              <a:rPr lang="tr-TR" sz="1300" dirty="0" err="1"/>
              <a:t>ordered</a:t>
            </a:r>
            <a:r>
              <a:rPr lang="tr-TR" sz="1300" dirty="0"/>
              <a:t>) liste öğelerini tanımlar.</a:t>
            </a:r>
          </a:p>
          <a:p>
            <a:pPr>
              <a:lnSpc>
                <a:spcPct val="110000"/>
              </a:lnSpc>
            </a:pPr>
            <a:r>
              <a:rPr lang="tr-TR" sz="1300" dirty="0"/>
              <a:t>&lt;div&gt;: Blok düzeyinde bir bölümü tanımlar ve genellikle stil uygulamak için kullanılır.</a:t>
            </a:r>
          </a:p>
          <a:p>
            <a:pPr>
              <a:lnSpc>
                <a:spcPct val="110000"/>
              </a:lnSpc>
            </a:pPr>
            <a:r>
              <a:rPr lang="tr-TR" sz="1300" dirty="0"/>
              <a:t>&lt;span&gt;: İnceleme düzeyinde bir bölümü tanımlar ve genellikle stil uygulamak için kullanılır.</a:t>
            </a:r>
          </a:p>
          <a:p>
            <a:pPr>
              <a:lnSpc>
                <a:spcPct val="110000"/>
              </a:lnSpc>
            </a:pPr>
            <a:r>
              <a:rPr lang="tr-TR" sz="1300" dirty="0"/>
              <a:t>&lt;</a:t>
            </a:r>
            <a:r>
              <a:rPr lang="tr-TR" sz="1300" dirty="0" err="1"/>
              <a:t>table</a:t>
            </a:r>
            <a:r>
              <a:rPr lang="tr-TR" sz="1300" dirty="0"/>
              <a:t>&gt;, &lt;tr&gt;, &lt;</a:t>
            </a:r>
            <a:r>
              <a:rPr lang="tr-TR" sz="1300" dirty="0" err="1"/>
              <a:t>td</a:t>
            </a:r>
            <a:r>
              <a:rPr lang="tr-TR" sz="1300" dirty="0"/>
              <a:t>&gt;: Tabloları ve hücreleri oluşturur.</a:t>
            </a: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224681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BF2F06-8210-EB52-60FA-C32F4BAA18F3}"/>
              </a:ext>
            </a:extLst>
          </p:cNvPr>
          <p:cNvSpPr>
            <a:spLocks noGrp="1"/>
          </p:cNvSpPr>
          <p:nvPr>
            <p:ph type="title"/>
          </p:nvPr>
        </p:nvSpPr>
        <p:spPr>
          <a:xfrm>
            <a:off x="6411685" y="634946"/>
            <a:ext cx="5127171" cy="1450757"/>
          </a:xfrm>
        </p:spPr>
        <p:txBody>
          <a:bodyPr>
            <a:normAutofit/>
          </a:bodyPr>
          <a:lstStyle/>
          <a:p>
            <a:r>
              <a:rPr lang="tr-TR" dirty="0"/>
              <a:t>HTML belgesi nedir?</a:t>
            </a:r>
          </a:p>
        </p:txBody>
      </p:sp>
      <p:pic>
        <p:nvPicPr>
          <p:cNvPr id="7" name="Graphic 6" descr="Etiket">
            <a:extLst>
              <a:ext uri="{FF2B5EF4-FFF2-40B4-BE49-F238E27FC236}">
                <a16:creationId xmlns:a16="http://schemas.microsoft.com/office/drawing/2014/main" id="{71FE1841-BFFF-3E6A-4C2A-6943048D1F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935BA1EF-F00F-F2D7-1E5D-604EE77A1952}"/>
              </a:ext>
            </a:extLst>
          </p:cNvPr>
          <p:cNvSpPr>
            <a:spLocks noGrp="1"/>
          </p:cNvSpPr>
          <p:nvPr>
            <p:ph idx="1"/>
          </p:nvPr>
        </p:nvSpPr>
        <p:spPr>
          <a:xfrm>
            <a:off x="6411684" y="2407436"/>
            <a:ext cx="5127172" cy="3461658"/>
          </a:xfrm>
        </p:spPr>
        <p:txBody>
          <a:bodyPr>
            <a:normAutofit/>
          </a:bodyPr>
          <a:lstStyle/>
          <a:p>
            <a:r>
              <a:rPr lang="tr-TR" dirty="0"/>
              <a:t>HTML etiketleri, sayfa içeriğini düzenlerken, görsel ve işlevsel bileşenler eklemek için kullanılır. Bu etiketler, web geliştiricilerin web sayfalarını tasarlamalarına ve içerik eklemelerine olanak tanır.</a:t>
            </a:r>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34462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1DD74ED-C5E5-73D4-0F1E-ED84E16EF053}"/>
              </a:ext>
            </a:extLst>
          </p:cNvPr>
          <p:cNvSpPr>
            <a:spLocks noGrp="1"/>
          </p:cNvSpPr>
          <p:nvPr>
            <p:ph type="title"/>
          </p:nvPr>
        </p:nvSpPr>
        <p:spPr>
          <a:xfrm>
            <a:off x="1036320" y="286603"/>
            <a:ext cx="10058400" cy="1450757"/>
          </a:xfrm>
        </p:spPr>
        <p:txBody>
          <a:bodyPr>
            <a:normAutofit/>
          </a:bodyPr>
          <a:lstStyle/>
          <a:p>
            <a:r>
              <a:rPr lang="tr-TR" dirty="0"/>
              <a:t>2- Metin ve Başlık Etiketleri</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Etiket">
            <a:extLst>
              <a:ext uri="{FF2B5EF4-FFF2-40B4-BE49-F238E27FC236}">
                <a16:creationId xmlns:a16="http://schemas.microsoft.com/office/drawing/2014/main" id="{4BEFBC0A-5074-2A4F-946C-AB843BB9B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İçerik Yer Tutucusu 2">
            <a:extLst>
              <a:ext uri="{FF2B5EF4-FFF2-40B4-BE49-F238E27FC236}">
                <a16:creationId xmlns:a16="http://schemas.microsoft.com/office/drawing/2014/main" id="{1DA57FF6-8B01-3FF0-D471-5DA7A197C388}"/>
              </a:ext>
            </a:extLst>
          </p:cNvPr>
          <p:cNvSpPr>
            <a:spLocks noGrp="1"/>
          </p:cNvSpPr>
          <p:nvPr>
            <p:ph idx="1"/>
          </p:nvPr>
        </p:nvSpPr>
        <p:spPr>
          <a:xfrm>
            <a:off x="4706460" y="2108201"/>
            <a:ext cx="6388260" cy="3760891"/>
          </a:xfrm>
        </p:spPr>
        <p:txBody>
          <a:bodyPr>
            <a:normAutofit/>
          </a:bodyPr>
          <a:lstStyle/>
          <a:p>
            <a:pPr>
              <a:lnSpc>
                <a:spcPct val="110000"/>
              </a:lnSpc>
            </a:pPr>
            <a:r>
              <a:rPr lang="tr-TR"/>
              <a:t>Başlık etiketleri ve paragraf etiketleri, web sayfalarının metin içeriğini düzenlemek ve hiyerarşisini belirlemek için kullanılan önemli HTML etiketleridir.</a:t>
            </a:r>
          </a:p>
          <a:p>
            <a:pPr>
              <a:lnSpc>
                <a:spcPct val="110000"/>
              </a:lnSpc>
            </a:pPr>
            <a:endParaRPr lang="tr-TR"/>
          </a:p>
          <a:p>
            <a:pPr>
              <a:lnSpc>
                <a:spcPct val="110000"/>
              </a:lnSpc>
            </a:pPr>
            <a:r>
              <a:rPr lang="tr-TR"/>
              <a:t>Başlık Etiketleri (&lt;h1&gt;, &lt;h2&gt;, &lt;h3&gt;, &lt;h4&gt;, &lt;h5&gt;, &lt;h6&gt;):</a:t>
            </a:r>
          </a:p>
          <a:p>
            <a:pPr>
              <a:lnSpc>
                <a:spcPct val="110000"/>
              </a:lnSpc>
            </a:pPr>
            <a:r>
              <a:rPr lang="tr-TR"/>
              <a:t>Başlık etiketleri, metin içeriğinin başlıklarını belirtmek için kullanılır. Başlık etiketleri, sayfa hiyerarşisini oluşturur ve genellikle büyükten küçüğe sıralanır. &lt;h1&gt; en yüksek düzey başlıkken &lt;h6&gt; en düşük düzey başlığı temsil eder. Örnek kullanımı aşağıda gösterilmiştir:</a:t>
            </a: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229877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E215C4-BDEE-2915-8790-5767223A8E67}"/>
              </a:ext>
            </a:extLst>
          </p:cNvPr>
          <p:cNvSpPr>
            <a:spLocks noGrp="1"/>
          </p:cNvSpPr>
          <p:nvPr>
            <p:ph type="title"/>
          </p:nvPr>
        </p:nvSpPr>
        <p:spPr/>
        <p:txBody>
          <a:bodyPr/>
          <a:lstStyle/>
          <a:p>
            <a:r>
              <a:rPr lang="tr-TR" dirty="0"/>
              <a:t>Örnek Kod</a:t>
            </a:r>
          </a:p>
        </p:txBody>
      </p:sp>
      <p:sp>
        <p:nvSpPr>
          <p:cNvPr id="3" name="İçerik Yer Tutucusu 2">
            <a:extLst>
              <a:ext uri="{FF2B5EF4-FFF2-40B4-BE49-F238E27FC236}">
                <a16:creationId xmlns:a16="http://schemas.microsoft.com/office/drawing/2014/main" id="{B897E990-69D0-7E5F-0A08-A992D04C292C}"/>
              </a:ext>
            </a:extLst>
          </p:cNvPr>
          <p:cNvSpPr>
            <a:spLocks noGrp="1"/>
          </p:cNvSpPr>
          <p:nvPr>
            <p:ph idx="1"/>
          </p:nvPr>
        </p:nvSpPr>
        <p:spPr>
          <a:xfrm>
            <a:off x="1097280" y="2108201"/>
            <a:ext cx="4137193" cy="2332737"/>
          </a:xfrm>
        </p:spPr>
        <p:txBody>
          <a:bodyPr/>
          <a:lstStyle/>
          <a:p>
            <a:r>
              <a:rPr lang="pt-BR" dirty="0">
                <a:latin typeface="Cascadia Code SemiBold" panose="020B0609020000020004" pitchFamily="49" charset="0"/>
                <a:cs typeface="Cascadia Code SemiBold" panose="020B0609020000020004" pitchFamily="49" charset="0"/>
              </a:rPr>
              <a:t>&lt;h1&gt;</a:t>
            </a:r>
            <a:r>
              <a:rPr lang="pt-BR" dirty="0" err="1">
                <a:latin typeface="Cascadia Code SemiBold" panose="020B0609020000020004" pitchFamily="49" charset="0"/>
                <a:cs typeface="Cascadia Code SemiBold" panose="020B0609020000020004" pitchFamily="49" charset="0"/>
              </a:rPr>
              <a:t>Bu</a:t>
            </a:r>
            <a:r>
              <a:rPr lang="pt-BR" dirty="0">
                <a:latin typeface="Cascadia Code SemiBold" panose="020B0609020000020004" pitchFamily="49" charset="0"/>
                <a:cs typeface="Cascadia Code SemiBold" panose="020B0609020000020004" pitchFamily="49" charset="0"/>
              </a:rPr>
              <a:t> </a:t>
            </a:r>
            <a:r>
              <a:rPr lang="pt-BR" dirty="0" err="1">
                <a:latin typeface="Cascadia Code SemiBold" panose="020B0609020000020004" pitchFamily="49" charset="0"/>
                <a:cs typeface="Cascadia Code SemiBold" panose="020B0609020000020004" pitchFamily="49" charset="0"/>
              </a:rPr>
              <a:t>bir</a:t>
            </a:r>
            <a:r>
              <a:rPr lang="pt-BR" dirty="0">
                <a:latin typeface="Cascadia Code SemiBold" panose="020B0609020000020004" pitchFamily="49" charset="0"/>
                <a:cs typeface="Cascadia Code SemiBold" panose="020B0609020000020004" pitchFamily="49" charset="0"/>
              </a:rPr>
              <a:t> H1 </a:t>
            </a:r>
            <a:r>
              <a:rPr lang="pt-BR" dirty="0" err="1">
                <a:latin typeface="Cascadia Code SemiBold" panose="020B0609020000020004" pitchFamily="49" charset="0"/>
                <a:cs typeface="Cascadia Code SemiBold" panose="020B0609020000020004" pitchFamily="49" charset="0"/>
              </a:rPr>
              <a:t>Başlığıdır</a:t>
            </a:r>
            <a:r>
              <a:rPr lang="pt-BR" dirty="0">
                <a:latin typeface="Cascadia Code SemiBold" panose="020B0609020000020004" pitchFamily="49" charset="0"/>
                <a:cs typeface="Cascadia Code SemiBold" panose="020B0609020000020004" pitchFamily="49" charset="0"/>
              </a:rPr>
              <a:t>&lt;/h1&gt;</a:t>
            </a:r>
          </a:p>
          <a:p>
            <a:r>
              <a:rPr lang="pt-BR" dirty="0">
                <a:latin typeface="Cascadia Code SemiBold" panose="020B0609020000020004" pitchFamily="49" charset="0"/>
                <a:cs typeface="Cascadia Code SemiBold" panose="020B0609020000020004" pitchFamily="49" charset="0"/>
              </a:rPr>
              <a:t>&lt;h2&gt;</a:t>
            </a:r>
            <a:r>
              <a:rPr lang="pt-BR" dirty="0" err="1">
                <a:latin typeface="Cascadia Code SemiBold" panose="020B0609020000020004" pitchFamily="49" charset="0"/>
                <a:cs typeface="Cascadia Code SemiBold" panose="020B0609020000020004" pitchFamily="49" charset="0"/>
              </a:rPr>
              <a:t>Bu</a:t>
            </a:r>
            <a:r>
              <a:rPr lang="pt-BR" dirty="0">
                <a:latin typeface="Cascadia Code SemiBold" panose="020B0609020000020004" pitchFamily="49" charset="0"/>
                <a:cs typeface="Cascadia Code SemiBold" panose="020B0609020000020004" pitchFamily="49" charset="0"/>
              </a:rPr>
              <a:t> </a:t>
            </a:r>
            <a:r>
              <a:rPr lang="pt-BR" dirty="0" err="1">
                <a:latin typeface="Cascadia Code SemiBold" panose="020B0609020000020004" pitchFamily="49" charset="0"/>
                <a:cs typeface="Cascadia Code SemiBold" panose="020B0609020000020004" pitchFamily="49" charset="0"/>
              </a:rPr>
              <a:t>bir</a:t>
            </a:r>
            <a:r>
              <a:rPr lang="pt-BR" dirty="0">
                <a:latin typeface="Cascadia Code SemiBold" panose="020B0609020000020004" pitchFamily="49" charset="0"/>
                <a:cs typeface="Cascadia Code SemiBold" panose="020B0609020000020004" pitchFamily="49" charset="0"/>
              </a:rPr>
              <a:t> H2 </a:t>
            </a:r>
            <a:r>
              <a:rPr lang="pt-BR" dirty="0" err="1">
                <a:latin typeface="Cascadia Code SemiBold" panose="020B0609020000020004" pitchFamily="49" charset="0"/>
                <a:cs typeface="Cascadia Code SemiBold" panose="020B0609020000020004" pitchFamily="49" charset="0"/>
              </a:rPr>
              <a:t>Başlığıdır</a:t>
            </a:r>
            <a:r>
              <a:rPr lang="pt-BR" dirty="0">
                <a:latin typeface="Cascadia Code SemiBold" panose="020B0609020000020004" pitchFamily="49" charset="0"/>
                <a:cs typeface="Cascadia Code SemiBold" panose="020B0609020000020004" pitchFamily="49" charset="0"/>
              </a:rPr>
              <a:t>&lt;/h2&gt;</a:t>
            </a:r>
          </a:p>
          <a:p>
            <a:r>
              <a:rPr lang="pt-BR" dirty="0">
                <a:latin typeface="Cascadia Code SemiBold" panose="020B0609020000020004" pitchFamily="49" charset="0"/>
                <a:cs typeface="Cascadia Code SemiBold" panose="020B0609020000020004" pitchFamily="49" charset="0"/>
              </a:rPr>
              <a:t>&lt;h3&gt;</a:t>
            </a:r>
            <a:r>
              <a:rPr lang="pt-BR" dirty="0" err="1">
                <a:latin typeface="Cascadia Code SemiBold" panose="020B0609020000020004" pitchFamily="49" charset="0"/>
                <a:cs typeface="Cascadia Code SemiBold" panose="020B0609020000020004" pitchFamily="49" charset="0"/>
              </a:rPr>
              <a:t>Bu</a:t>
            </a:r>
            <a:r>
              <a:rPr lang="pt-BR" dirty="0">
                <a:latin typeface="Cascadia Code SemiBold" panose="020B0609020000020004" pitchFamily="49" charset="0"/>
                <a:cs typeface="Cascadia Code SemiBold" panose="020B0609020000020004" pitchFamily="49" charset="0"/>
              </a:rPr>
              <a:t> </a:t>
            </a:r>
            <a:r>
              <a:rPr lang="pt-BR" dirty="0" err="1">
                <a:latin typeface="Cascadia Code SemiBold" panose="020B0609020000020004" pitchFamily="49" charset="0"/>
                <a:cs typeface="Cascadia Code SemiBold" panose="020B0609020000020004" pitchFamily="49" charset="0"/>
              </a:rPr>
              <a:t>bir</a:t>
            </a:r>
            <a:r>
              <a:rPr lang="pt-BR" dirty="0">
                <a:latin typeface="Cascadia Code SemiBold" panose="020B0609020000020004" pitchFamily="49" charset="0"/>
                <a:cs typeface="Cascadia Code SemiBold" panose="020B0609020000020004" pitchFamily="49" charset="0"/>
              </a:rPr>
              <a:t> H3 </a:t>
            </a:r>
            <a:r>
              <a:rPr lang="pt-BR" dirty="0" err="1">
                <a:latin typeface="Cascadia Code SemiBold" panose="020B0609020000020004" pitchFamily="49" charset="0"/>
                <a:cs typeface="Cascadia Code SemiBold" panose="020B0609020000020004" pitchFamily="49" charset="0"/>
              </a:rPr>
              <a:t>Başlığıdır</a:t>
            </a:r>
            <a:r>
              <a:rPr lang="pt-BR" dirty="0">
                <a:latin typeface="Cascadia Code SemiBold" panose="020B0609020000020004" pitchFamily="49" charset="0"/>
                <a:cs typeface="Cascadia Code SemiBold" panose="020B0609020000020004" pitchFamily="49" charset="0"/>
              </a:rPr>
              <a:t>&lt;/h3&gt;</a:t>
            </a:r>
          </a:p>
          <a:p>
            <a:endParaRPr lang="tr-TR" dirty="0"/>
          </a:p>
        </p:txBody>
      </p:sp>
      <p:sp>
        <p:nvSpPr>
          <p:cNvPr id="9" name="Metin kutusu 8">
            <a:extLst>
              <a:ext uri="{FF2B5EF4-FFF2-40B4-BE49-F238E27FC236}">
                <a16:creationId xmlns:a16="http://schemas.microsoft.com/office/drawing/2014/main" id="{AABA02C7-7E37-8851-5D27-9A14A1C65593}"/>
              </a:ext>
            </a:extLst>
          </p:cNvPr>
          <p:cNvSpPr txBox="1"/>
          <p:nvPr/>
        </p:nvSpPr>
        <p:spPr>
          <a:xfrm>
            <a:off x="3047223" y="4749989"/>
            <a:ext cx="6097554" cy="923330"/>
          </a:xfrm>
          <a:prstGeom prst="rect">
            <a:avLst/>
          </a:prstGeom>
          <a:noFill/>
        </p:spPr>
        <p:txBody>
          <a:bodyPr wrap="square">
            <a:spAutoFit/>
          </a:bodyPr>
          <a:lstStyle/>
          <a:p>
            <a:r>
              <a:rPr lang="tr-TR" dirty="0"/>
              <a:t>Başlık etiketleri, sayfanın içeriğini tanımlamak ve kullanıcıların hangi bölümün daha önemli veya daha alt düzeyde olduğunu anlamalarına yardımcı olur.</a:t>
            </a:r>
          </a:p>
        </p:txBody>
      </p:sp>
      <p:pic>
        <p:nvPicPr>
          <p:cNvPr id="11" name="Resim 10">
            <a:extLst>
              <a:ext uri="{FF2B5EF4-FFF2-40B4-BE49-F238E27FC236}">
                <a16:creationId xmlns:a16="http://schemas.microsoft.com/office/drawing/2014/main" id="{E38B32B3-88EC-76C6-953C-FEE1127AC4B0}"/>
              </a:ext>
            </a:extLst>
          </p:cNvPr>
          <p:cNvPicPr>
            <a:picLocks noChangeAspect="1"/>
          </p:cNvPicPr>
          <p:nvPr/>
        </p:nvPicPr>
        <p:blipFill>
          <a:blip r:embed="rId2"/>
          <a:stretch>
            <a:fillRect/>
          </a:stretch>
        </p:blipFill>
        <p:spPr>
          <a:xfrm>
            <a:off x="6096000" y="750180"/>
            <a:ext cx="4772025" cy="3845284"/>
          </a:xfrm>
          <a:prstGeom prst="rect">
            <a:avLst/>
          </a:prstGeom>
        </p:spPr>
      </p:pic>
    </p:spTree>
    <p:extLst>
      <p:ext uri="{BB962C8B-B14F-4D97-AF65-F5344CB8AC3E}">
        <p14:creationId xmlns:p14="http://schemas.microsoft.com/office/powerpoint/2010/main" val="408103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D3DB0F-BDF7-CBB2-F2B5-959BD130D3B5}"/>
              </a:ext>
            </a:extLst>
          </p:cNvPr>
          <p:cNvSpPr>
            <a:spLocks noGrp="1"/>
          </p:cNvSpPr>
          <p:nvPr>
            <p:ph type="title"/>
          </p:nvPr>
        </p:nvSpPr>
        <p:spPr/>
        <p:txBody>
          <a:bodyPr/>
          <a:lstStyle/>
          <a:p>
            <a:r>
              <a:rPr lang="tr-TR" dirty="0"/>
              <a:t>Paragraf Etiketi</a:t>
            </a:r>
          </a:p>
        </p:txBody>
      </p:sp>
      <p:sp>
        <p:nvSpPr>
          <p:cNvPr id="3" name="İçerik Yer Tutucusu 2">
            <a:extLst>
              <a:ext uri="{FF2B5EF4-FFF2-40B4-BE49-F238E27FC236}">
                <a16:creationId xmlns:a16="http://schemas.microsoft.com/office/drawing/2014/main" id="{FEEFCADE-A66A-21E8-188E-98F436A9939D}"/>
              </a:ext>
            </a:extLst>
          </p:cNvPr>
          <p:cNvSpPr>
            <a:spLocks noGrp="1"/>
          </p:cNvSpPr>
          <p:nvPr>
            <p:ph idx="1"/>
          </p:nvPr>
        </p:nvSpPr>
        <p:spPr>
          <a:xfrm>
            <a:off x="1097280" y="2108201"/>
            <a:ext cx="3829283" cy="1885301"/>
          </a:xfrm>
        </p:spPr>
        <p:txBody>
          <a:bodyPr>
            <a:normAutofit lnSpcReduction="10000"/>
          </a:bodyPr>
          <a:lstStyle/>
          <a:p>
            <a:r>
              <a:rPr lang="tr-TR" dirty="0"/>
              <a:t>Paragraf etiketi, metin içeriğini paragraflara bölmek için kullanılır. Paragraf etiketleri, metinleri düzenlemek ve okunurluğu artırmak için önemlidir. Örnek kullanımı aşağıda gösterilmiştir:</a:t>
            </a:r>
          </a:p>
        </p:txBody>
      </p:sp>
      <p:sp>
        <p:nvSpPr>
          <p:cNvPr id="5" name="Metin kutusu 4">
            <a:extLst>
              <a:ext uri="{FF2B5EF4-FFF2-40B4-BE49-F238E27FC236}">
                <a16:creationId xmlns:a16="http://schemas.microsoft.com/office/drawing/2014/main" id="{A3E52D00-B8EC-EDB6-9819-543EE7822757}"/>
              </a:ext>
            </a:extLst>
          </p:cNvPr>
          <p:cNvSpPr txBox="1"/>
          <p:nvPr/>
        </p:nvSpPr>
        <p:spPr>
          <a:xfrm>
            <a:off x="1097280" y="4238726"/>
            <a:ext cx="6097554" cy="1200329"/>
          </a:xfrm>
          <a:prstGeom prst="rect">
            <a:avLst/>
          </a:prstGeom>
          <a:noFill/>
        </p:spPr>
        <p:txBody>
          <a:bodyPr wrap="square">
            <a:spAutoFit/>
          </a:bodyPr>
          <a:lstStyle/>
          <a:p>
            <a:r>
              <a:rPr lang="tr-TR" dirty="0">
                <a:latin typeface="Cascadia Code SemiBold" panose="020B0609020000020004" pitchFamily="49" charset="0"/>
                <a:cs typeface="Cascadia Code SemiBold" panose="020B0609020000020004" pitchFamily="49" charset="0"/>
              </a:rPr>
              <a:t>&lt;p&gt;Bu bir metin paragrafıdır. Birçok cümlenin ve kelimenin bir araya gelmesiyle oluşur.&lt;/p&gt;</a:t>
            </a:r>
          </a:p>
          <a:p>
            <a:r>
              <a:rPr lang="tr-TR" dirty="0">
                <a:latin typeface="Cascadia Code SemiBold" panose="020B0609020000020004" pitchFamily="49" charset="0"/>
                <a:cs typeface="Cascadia Code SemiBold" panose="020B0609020000020004" pitchFamily="49" charset="0"/>
              </a:rPr>
              <a:t>&lt;p&gt;Bir başka metin paragrafı daha.&lt;/p&gt;</a:t>
            </a:r>
          </a:p>
        </p:txBody>
      </p:sp>
      <p:pic>
        <p:nvPicPr>
          <p:cNvPr id="7" name="Resim 6">
            <a:extLst>
              <a:ext uri="{FF2B5EF4-FFF2-40B4-BE49-F238E27FC236}">
                <a16:creationId xmlns:a16="http://schemas.microsoft.com/office/drawing/2014/main" id="{5C461164-05D6-D82A-01DA-3551144950D4}"/>
              </a:ext>
            </a:extLst>
          </p:cNvPr>
          <p:cNvPicPr>
            <a:picLocks noChangeAspect="1"/>
          </p:cNvPicPr>
          <p:nvPr/>
        </p:nvPicPr>
        <p:blipFill>
          <a:blip r:embed="rId2"/>
          <a:stretch>
            <a:fillRect/>
          </a:stretch>
        </p:blipFill>
        <p:spPr>
          <a:xfrm>
            <a:off x="6562456" y="1011980"/>
            <a:ext cx="5497701" cy="3226745"/>
          </a:xfrm>
          <a:prstGeom prst="rect">
            <a:avLst/>
          </a:prstGeom>
        </p:spPr>
      </p:pic>
    </p:spTree>
    <p:extLst>
      <p:ext uri="{BB962C8B-B14F-4D97-AF65-F5344CB8AC3E}">
        <p14:creationId xmlns:p14="http://schemas.microsoft.com/office/powerpoint/2010/main" val="34895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7F8B4B7-B47C-7F10-BBA7-BCD9784572FE}"/>
              </a:ext>
            </a:extLst>
          </p:cNvPr>
          <p:cNvSpPr>
            <a:spLocks noGrp="1"/>
          </p:cNvSpPr>
          <p:nvPr>
            <p:ph type="title"/>
          </p:nvPr>
        </p:nvSpPr>
        <p:spPr>
          <a:xfrm>
            <a:off x="8177212" y="634946"/>
            <a:ext cx="3372529" cy="5055904"/>
          </a:xfrm>
        </p:spPr>
        <p:txBody>
          <a:bodyPr anchor="ctr">
            <a:normAutofit/>
          </a:bodyPr>
          <a:lstStyle/>
          <a:p>
            <a:r>
              <a:rPr lang="tr-TR" dirty="0"/>
              <a:t>Paragraf Etiketi</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aphicFrame>
        <p:nvGraphicFramePr>
          <p:cNvPr id="5" name="İçerik Yer Tutucusu 2">
            <a:extLst>
              <a:ext uri="{FF2B5EF4-FFF2-40B4-BE49-F238E27FC236}">
                <a16:creationId xmlns:a16="http://schemas.microsoft.com/office/drawing/2014/main" id="{E9DA11DC-DB64-1C9F-D9D3-C826422FBBB4}"/>
              </a:ext>
            </a:extLst>
          </p:cNvPr>
          <p:cNvGraphicFramePr>
            <a:graphicFrameLocks noGrp="1"/>
          </p:cNvGraphicFramePr>
          <p:nvPr>
            <p:ph idx="1"/>
            <p:extLst>
              <p:ext uri="{D42A27DB-BD31-4B8C-83A1-F6EECF244321}">
                <p14:modId xmlns:p14="http://schemas.microsoft.com/office/powerpoint/2010/main" val="397057279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5204878"/>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11C22"/>
      </a:dk2>
      <a:lt2>
        <a:srgbClr val="F0F3F3"/>
      </a:lt2>
      <a:accent1>
        <a:srgbClr val="CD5143"/>
      </a:accent1>
      <a:accent2>
        <a:srgbClr val="BB315D"/>
      </a:accent2>
      <a:accent3>
        <a:srgbClr val="CD43A8"/>
      </a:accent3>
      <a:accent4>
        <a:srgbClr val="A631BB"/>
      </a:accent4>
      <a:accent5>
        <a:srgbClr val="7F43CD"/>
      </a:accent5>
      <a:accent6>
        <a:srgbClr val="3F3DBF"/>
      </a:accent6>
      <a:hlink>
        <a:srgbClr val="8C3FBF"/>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99</TotalTime>
  <Words>2643</Words>
  <Application>Microsoft Office PowerPoint</Application>
  <PresentationFormat>Geniş ekran</PresentationFormat>
  <Paragraphs>183</Paragraphs>
  <Slides>37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37</vt:i4>
      </vt:variant>
    </vt:vector>
  </HeadingPairs>
  <TitlesOfParts>
    <vt:vector size="43" baseType="lpstr">
      <vt:lpstr>Arial</vt:lpstr>
      <vt:lpstr>Calibri</vt:lpstr>
      <vt:lpstr>Cascadia Code SemiBold</vt:lpstr>
      <vt:lpstr>Univers</vt:lpstr>
      <vt:lpstr>Univers Condensed</vt:lpstr>
      <vt:lpstr>RetrospectVTI</vt:lpstr>
      <vt:lpstr>TEMEL HTML /CSS</vt:lpstr>
      <vt:lpstr>1- HTML belgesi nedir?</vt:lpstr>
      <vt:lpstr>HTML belgesi nedir?</vt:lpstr>
      <vt:lpstr>HTML belgesi nedir?</vt:lpstr>
      <vt:lpstr>HTML belgesi nedir?</vt:lpstr>
      <vt:lpstr>2- Metin ve Başlık Etiketleri</vt:lpstr>
      <vt:lpstr>Örnek Kod</vt:lpstr>
      <vt:lpstr>Paragraf Etiketi</vt:lpstr>
      <vt:lpstr>Paragraf Etiketi</vt:lpstr>
      <vt:lpstr>3- Resimler</vt:lpstr>
      <vt:lpstr>Resimler</vt:lpstr>
      <vt:lpstr>Örnek Kod</vt:lpstr>
      <vt:lpstr>Örnek Kod</vt:lpstr>
      <vt:lpstr>4- Bağlantılar (Linkler)</vt:lpstr>
      <vt:lpstr>Bağlantılar (Linkler)</vt:lpstr>
      <vt:lpstr>Bağlantılar (Linkler)</vt:lpstr>
      <vt:lpstr>5- Sıralı ve Sırasız Listeler</vt:lpstr>
      <vt:lpstr>Sıralı ve Sırasız Listeler</vt:lpstr>
      <vt:lpstr>Sıralı ve Sırasız Listeler</vt:lpstr>
      <vt:lpstr>Sıralı ve Sırasız Listeler</vt:lpstr>
      <vt:lpstr>Sıralı ve Sırasız Listeler</vt:lpstr>
      <vt:lpstr>6: Formlar</vt:lpstr>
      <vt:lpstr>Formlar</vt:lpstr>
      <vt:lpstr>Formlar</vt:lpstr>
      <vt:lpstr>Formlar</vt:lpstr>
      <vt:lpstr>Formlar</vt:lpstr>
      <vt:lpstr>Formlar</vt:lpstr>
      <vt:lpstr>8- Sayfa Başlığı ve Meta Etiketleri</vt:lpstr>
      <vt:lpstr>Sayfa Başlığı ve Meta Etiketleri</vt:lpstr>
      <vt:lpstr>Sayfa Başlığı ve Meta Etiketleri</vt:lpstr>
      <vt:lpstr>Sayfa Başlığı ve Meta Etiketleri</vt:lpstr>
      <vt:lpstr>Sayfa Başlığı ve Meta Etiketleri</vt:lpstr>
      <vt:lpstr>9- Sayfa Bölümleri</vt:lpstr>
      <vt:lpstr>Sayfa Bölümleri</vt:lpstr>
      <vt:lpstr>10- Sayfa Başlığı ve Yayınlama</vt:lpstr>
      <vt:lpstr>Sayfa Başlığı ve Yayınlama</vt:lpstr>
      <vt:lpstr>Sayfa Başlığı ve Yayınlama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HTML /CSS</dc:title>
  <dc:creator>BURAK YILMAZ</dc:creator>
  <cp:lastModifiedBy>BURAK YILMAZ</cp:lastModifiedBy>
  <cp:revision>1</cp:revision>
  <dcterms:created xsi:type="dcterms:W3CDTF">2023-10-29T16:51:35Z</dcterms:created>
  <dcterms:modified xsi:type="dcterms:W3CDTF">2023-10-29T18:31:33Z</dcterms:modified>
</cp:coreProperties>
</file>