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3" r:id="rId6"/>
    <p:sldId id="271" r:id="rId7"/>
    <p:sldId id="258" r:id="rId8"/>
    <p:sldId id="261" r:id="rId9"/>
    <p:sldId id="275" r:id="rId10"/>
    <p:sldId id="276" r:id="rId11"/>
    <p:sldId id="262" r:id="rId12"/>
    <p:sldId id="265" r:id="rId13"/>
    <p:sldId id="277" r:id="rId14"/>
    <p:sldId id="266" r:id="rId15"/>
    <p:sldId id="274" r:id="rId16"/>
    <p:sldId id="267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Doner, Kim CTR (FAA)" initials="D( [2]" lastIdx="43" clrIdx="8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  <p:cmAuthor id="8" name="Randolph, Angela CTR (FAA)" initials="RAC(" lastIdx="22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Horton, Kendal (FAA)" initials="HK(" lastIdx="65" clrIdx="5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9" name="Doner, Kim CTR (FAA)" initials="D(" lastIdx="32" clrIdx="2">
    <p:extLst>
      <p:ext uri="{19B8F6BF-5375-455C-9EA6-DF929625EA0E}">
        <p15:presenceInfo xmlns:p15="http://schemas.microsoft.com/office/powerpoint/2012/main" userId="S::kim.ctr.doner@faa.gov::3229e8ab-9324-4f10-ac0d-73fd0f67dd8a" providerId="AD"/>
      </p:ext>
    </p:extLst>
  </p:cmAuthor>
  <p:cmAuthor id="10" name="Olivia  Forry" initials="OF" lastIdx="1" clrIdx="3">
    <p:extLst>
      <p:ext uri="{19B8F6BF-5375-455C-9EA6-DF929625EA0E}">
        <p15:presenceInfo xmlns:p15="http://schemas.microsoft.com/office/powerpoint/2012/main" userId="S::olivia.forry@grantleadingtechnology.com::15171de7-9b95-49b0-ae5a-2ce557635c94" providerId="AD"/>
      </p:ext>
    </p:extLst>
  </p:cmAuthor>
  <p:cmAuthor id="11" name="Sundstrom, Adrienne (FAA)" initials="SA(" lastIdx="44" clrIdx="4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2" name="Williams, Marla CTR (FAA)" initials="WMC(" lastIdx="43" clrIdx="6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13" name="Forry, Olivia CTR (FAA)" initials="FOC(" lastIdx="2" clrIdx="7">
    <p:extLst>
      <p:ext uri="{19B8F6BF-5375-455C-9EA6-DF929625EA0E}">
        <p15:presenceInfo xmlns:p15="http://schemas.microsoft.com/office/powerpoint/2012/main" userId="S-1-5-21-3215564045-1863808890-1157122868-3438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99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91" autoAdjust="0"/>
  </p:normalViewPr>
  <p:slideViewPr>
    <p:cSldViewPr snapToGrid="0">
      <p:cViewPr varScale="1">
        <p:scale>
          <a:sx n="77" d="100"/>
          <a:sy n="77" d="100"/>
        </p:scale>
        <p:origin x="1061" y="58"/>
      </p:cViewPr>
      <p:guideLst>
        <p:guide orient="horz" pos="536"/>
        <p:guide pos="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is for After-Action Reviews. Please use this to collect feedback during reviews by typing comments directly into an instance of this template or collect AAR comments in another document for dissemination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didn’t go well, or could have gone better?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to find root causes of potential improvements</a:t>
            </a:r>
            <a:r>
              <a:rPr lang="en-US" dirty="0"/>
              <a:t>. Suggest steps to address these root causes.</a:t>
            </a:r>
          </a:p>
          <a:p>
            <a:r>
              <a:rPr lang="en-US" dirty="0"/>
              <a:t>Each improvement should include a suggestion for how to mitigate or alleviate the issue in the future. Sometimes simply being aware of an issue is a good first step in remediation.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3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 listing of: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sustain</a:t>
            </a:r>
            <a:r>
              <a:rPr lang="en-US" b="0" dirty="0"/>
              <a:t> – things that went well and should be encouraged going forward. Include ideas on how to institutionalize these items if possible.</a:t>
            </a:r>
          </a:p>
          <a:p>
            <a:pPr marL="228600" indent="-228600">
              <a:buAutoNum type="arabicPeriod"/>
            </a:pPr>
            <a:r>
              <a:rPr lang="en-US" dirty="0"/>
              <a:t>Items to </a:t>
            </a:r>
            <a:r>
              <a:rPr lang="en-US" b="1" dirty="0"/>
              <a:t>improve </a:t>
            </a:r>
            <a:r>
              <a:rPr lang="en-US" b="0" dirty="0"/>
              <a:t>or </a:t>
            </a:r>
            <a:r>
              <a:rPr lang="en-US" b="1" dirty="0"/>
              <a:t>avoid</a:t>
            </a:r>
            <a:r>
              <a:rPr lang="en-US" b="0" dirty="0"/>
              <a:t> – specific issues to watch out for next time, and ways to test for, anticipate, and reduce the impact of these negative events</a:t>
            </a:r>
          </a:p>
          <a:p>
            <a:pPr marL="228600" indent="-228600">
              <a:buAutoNum type="arabicPeriod"/>
            </a:pPr>
            <a:r>
              <a:rPr lang="en-US" b="0" dirty="0"/>
              <a:t>Anything else the group wants to note (praise is OK, blame is not; try to think in terms of the next team to do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6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additional comments?</a:t>
            </a:r>
          </a:p>
          <a:p>
            <a:endParaRPr lang="en-US" dirty="0"/>
          </a:p>
          <a:p>
            <a:r>
              <a:rPr lang="en-US" dirty="0"/>
              <a:t>Now is also the time to make sure </a:t>
            </a:r>
            <a:r>
              <a:rPr lang="en-US" b="1" dirty="0"/>
              <a:t>attendance</a:t>
            </a:r>
            <a:r>
              <a:rPr lang="en-US" b="0" dirty="0"/>
              <a:t> is accurate – collect emails and send out notes afterwards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relevant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4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relevant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0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the intent or goal of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 Discovering how participants think about the task will she light on the connections between how a task is perceived by different participants and may lead to understanding of root causes of successes or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7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what transpired during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0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what transpired during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3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participants to describe what transpired during the activity </a:t>
            </a:r>
            <a:r>
              <a:rPr lang="en-US" b="1" dirty="0"/>
              <a:t>from their point of view</a:t>
            </a:r>
            <a:r>
              <a:rPr lang="en-US" b="0" dirty="0"/>
              <a:t> and </a:t>
            </a:r>
            <a:r>
              <a:rPr lang="en-US" b="1" dirty="0"/>
              <a:t>in their own words</a:t>
            </a:r>
            <a:r>
              <a:rPr lang="en-US" b="0" dirty="0"/>
              <a:t>.</a:t>
            </a:r>
          </a:p>
          <a:p>
            <a:r>
              <a:rPr lang="en-US" b="0" dirty="0"/>
              <a:t>Sometimes different participants will have different views of the task and will emphasize different aspects.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8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deeper to find root causes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we institutionalize or </a:t>
            </a:r>
            <a:r>
              <a:rPr lang="en-US" b="1" dirty="0"/>
              <a:t>sustain that effort</a:t>
            </a:r>
            <a:r>
              <a:rPr lang="en-US" dirty="0"/>
              <a:t> going forward?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8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didn’t go well, or could have gone better?</a:t>
            </a:r>
          </a:p>
          <a:p>
            <a:endParaRPr lang="en-US" dirty="0"/>
          </a:p>
          <a:p>
            <a:r>
              <a:rPr lang="en-US" dirty="0"/>
              <a:t>If possible, </a:t>
            </a:r>
            <a:r>
              <a:rPr lang="en-US" b="1" dirty="0"/>
              <a:t>dig to find root causes of potential improvements</a:t>
            </a:r>
            <a:r>
              <a:rPr lang="en-US" dirty="0"/>
              <a:t>. Suggest steps to address these root causes.</a:t>
            </a:r>
          </a:p>
          <a:p>
            <a:r>
              <a:rPr lang="en-US" dirty="0"/>
              <a:t>Each improvement should include a suggestion for how to mitigate or alleviate the issue in the future. Sometimes simply being aware of an issue is a good first step in remediation.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68406-F15C-4303-97CE-0E3EE59880C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19472" y="2966931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32643" y="4591273"/>
            <a:ext cx="4089969" cy="94494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2" y="791612"/>
            <a:ext cx="3517203" cy="1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1"/>
          <p:cNvSpPr txBox="1">
            <a:spLocks noChangeArrowheads="1"/>
          </p:cNvSpPr>
          <p:nvPr userDrawn="1"/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1"/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72239"/>
            <a:ext cx="3948113" cy="4126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772239"/>
            <a:ext cx="3949700" cy="4126911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57855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0066" y="6248400"/>
            <a:ext cx="395989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1376074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0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8055"/>
            <a:ext cx="5486400" cy="4442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69100" y="6281738"/>
            <a:ext cx="13381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51" y="6291950"/>
            <a:ext cx="3328167" cy="457200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515" y="6248400"/>
            <a:ext cx="637649" cy="457200"/>
          </a:xfrm>
        </p:spPr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8" y="94029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20451" y="6352569"/>
            <a:ext cx="999910" cy="456728"/>
          </a:xfrm>
        </p:spPr>
        <p:txBody>
          <a:bodyPr/>
          <a:lstStyle/>
          <a:p>
            <a:r>
              <a:rPr lang="en-US" dirty="0"/>
              <a:t>7/30/21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87520" y="983530"/>
            <a:ext cx="59321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81665"/>
            <a:ext cx="8050213" cy="41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6709" y="6343140"/>
            <a:ext cx="1329848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dirty="0"/>
              <a:t>7/30/21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72" y="6352569"/>
            <a:ext cx="2499637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4399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  <p:sldLayoutId id="2147483669" r:id="rId4"/>
    <p:sldLayoutId id="2147483671" r:id="rId5"/>
    <p:sldLayoutId id="2147483672" r:id="rId6"/>
    <p:sldLayoutId id="2147483674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Involuntary Off-boarding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After-Action Review (AAR)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9472" y="4591272"/>
            <a:ext cx="4742371" cy="1437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2022-04-08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Remote (Microsoft Teams)</a:t>
            </a:r>
          </a:p>
        </p:txBody>
      </p:sp>
    </p:spTree>
    <p:extLst>
      <p:ext uri="{BB962C8B-B14F-4D97-AF65-F5344CB8AC3E}">
        <p14:creationId xmlns:p14="http://schemas.microsoft.com/office/powerpoint/2010/main" val="5811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could be </a:t>
            </a:r>
            <a:r>
              <a:rPr lang="en-US" dirty="0"/>
              <a:t>improved</a:t>
            </a:r>
            <a:r>
              <a:rPr lang="en-US" b="0" dirty="0"/>
              <a:t>, and </a:t>
            </a:r>
            <a:r>
              <a:rPr lang="en-US" dirty="0"/>
              <a:t>how</a:t>
            </a:r>
            <a:r>
              <a:rPr lang="en-US" b="0" dirty="0" smtClean="0"/>
              <a:t>?</a:t>
            </a:r>
          </a:p>
          <a:p>
            <a:pPr>
              <a:buFontTx/>
              <a:buChar char="-"/>
            </a:pPr>
            <a:r>
              <a:rPr lang="en-US" sz="1600" b="0" dirty="0">
                <a:sym typeface="Wingdings" panose="05000000000000000000" pitchFamily="2" charset="2"/>
              </a:rPr>
              <a:t>Brandon: HR support</a:t>
            </a:r>
          </a:p>
          <a:p>
            <a:pPr lvl="1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Kim: HR improvement program in progress (next week)</a:t>
            </a:r>
          </a:p>
          <a:p>
            <a:pPr lvl="1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Help writing job descriptions (more specific to the role)</a:t>
            </a:r>
          </a:p>
          <a:p>
            <a:pPr lvl="1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More pre-screening of candidates – writing test?</a:t>
            </a:r>
          </a:p>
          <a:p>
            <a:pPr lvl="1">
              <a:buFontTx/>
              <a:buChar char="-"/>
            </a:pPr>
            <a:r>
              <a:rPr lang="en-US" sz="1400" dirty="0">
                <a:sym typeface="Wingdings" panose="05000000000000000000" pitchFamily="2" charset="2"/>
              </a:rPr>
              <a:t>Tracking – confusion about position, description, agency, departments, managers, team leaders, etc. Currently comes piecemeal, needs to be in a central location for managers to </a:t>
            </a:r>
            <a:r>
              <a:rPr lang="en-US" sz="1400" dirty="0" smtClean="0">
                <a:sym typeface="Wingdings" panose="05000000000000000000" pitchFamily="2" charset="2"/>
              </a:rPr>
              <a:t>access</a:t>
            </a:r>
            <a:endParaRPr lang="en-US" sz="1600" b="0" dirty="0" smtClean="0"/>
          </a:p>
          <a:p>
            <a:pPr>
              <a:buFontTx/>
              <a:buChar char="-"/>
            </a:pPr>
            <a:r>
              <a:rPr lang="en-US" sz="1600" b="0" dirty="0" smtClean="0"/>
              <a:t>Could GLT connect terminated employees with recruiters? Or a link to job / unemployment resources as part of </a:t>
            </a:r>
            <a:r>
              <a:rPr lang="en-US" sz="1600" b="0" dirty="0" err="1" smtClean="0"/>
              <a:t>offboarding</a:t>
            </a:r>
            <a:r>
              <a:rPr lang="en-US" sz="1600" b="0" dirty="0" smtClean="0"/>
              <a:t>?</a:t>
            </a:r>
          </a:p>
          <a:p>
            <a:pPr lvl="1">
              <a:buFontTx/>
              <a:buChar char="-"/>
            </a:pPr>
            <a:r>
              <a:rPr lang="en-US" sz="1400" dirty="0" smtClean="0"/>
              <a:t>Termination vs laid off</a:t>
            </a:r>
            <a:endParaRPr lang="en-US" sz="1400" b="0" dirty="0" smtClean="0"/>
          </a:p>
          <a:p>
            <a:pPr>
              <a:buFontTx/>
              <a:buChar char="-"/>
            </a:pPr>
            <a:r>
              <a:rPr lang="en-US" sz="1600" b="0" dirty="0" smtClean="0"/>
              <a:t>More formal processes</a:t>
            </a:r>
          </a:p>
          <a:p>
            <a:pPr>
              <a:buFontTx/>
              <a:buChar char="-"/>
            </a:pPr>
            <a:r>
              <a:rPr lang="en-US" sz="1600" b="0" dirty="0" smtClean="0"/>
              <a:t>With new employees: 30-60-90 reviews</a:t>
            </a:r>
          </a:p>
          <a:p>
            <a:pPr lvl="1">
              <a:buFontTx/>
              <a:buChar char="-"/>
            </a:pPr>
            <a:r>
              <a:rPr lang="en-US" sz="1400" dirty="0" smtClean="0"/>
              <a:t>One-on-one meetings with employees, check-in</a:t>
            </a:r>
          </a:p>
          <a:p>
            <a:pPr lvl="1">
              <a:buFontTx/>
              <a:buChar char="-"/>
            </a:pPr>
            <a:r>
              <a:rPr lang="en-US" sz="1400" b="0" dirty="0" smtClean="0"/>
              <a:t>Track professional development plan</a:t>
            </a:r>
          </a:p>
          <a:p>
            <a:pPr>
              <a:buFontTx/>
              <a:buChar char="-"/>
            </a:pPr>
            <a:r>
              <a:rPr lang="en-US" sz="1600" b="0" dirty="0" smtClean="0"/>
              <a:t>HR coverage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15989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Activities / actions to </a:t>
            </a:r>
            <a:r>
              <a:rPr lang="en-US" dirty="0"/>
              <a:t>sustain</a:t>
            </a:r>
          </a:p>
          <a:p>
            <a:pPr>
              <a:buFontTx/>
              <a:buChar char="-"/>
            </a:pPr>
            <a:r>
              <a:rPr lang="en-US" sz="1600" b="0" dirty="0" smtClean="0"/>
              <a:t>Empathy</a:t>
            </a:r>
          </a:p>
          <a:p>
            <a:pPr lvl="1">
              <a:buFontTx/>
              <a:buChar char="-"/>
            </a:pPr>
            <a:r>
              <a:rPr lang="en-US" sz="1400" dirty="0" smtClean="0"/>
              <a:t>From a company perspective</a:t>
            </a:r>
          </a:p>
          <a:p>
            <a:pPr lvl="1">
              <a:buFontTx/>
              <a:buChar char="-"/>
            </a:pPr>
            <a:r>
              <a:rPr lang="en-US" sz="1400" dirty="0" smtClean="0"/>
              <a:t>Open communication</a:t>
            </a:r>
          </a:p>
          <a:p>
            <a:pPr lvl="1">
              <a:buFontTx/>
              <a:buChar char="-"/>
            </a:pPr>
            <a:r>
              <a:rPr lang="en-US" sz="1400" dirty="0" smtClean="0"/>
              <a:t>Try to place elsewhere to new positions in company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05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D2DEBC-0D09-4598-A0F4-CC5F8DA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Activities / actions to </a:t>
            </a:r>
            <a:r>
              <a:rPr lang="en-US" dirty="0"/>
              <a:t>improve </a:t>
            </a:r>
            <a:r>
              <a:rPr lang="en-US" b="0" dirty="0"/>
              <a:t>or </a:t>
            </a:r>
            <a:r>
              <a:rPr lang="en-US" dirty="0"/>
              <a:t>avoid</a:t>
            </a:r>
          </a:p>
          <a:p>
            <a:pPr>
              <a:buFontTx/>
              <a:buChar char="-"/>
            </a:pPr>
            <a:r>
              <a:rPr lang="en-US" sz="1600" b="0" dirty="0" smtClean="0"/>
              <a:t>Need PIP for low performance reviews</a:t>
            </a:r>
          </a:p>
          <a:p>
            <a:pPr>
              <a:buFontTx/>
              <a:buChar char="-"/>
            </a:pPr>
            <a:r>
              <a:rPr lang="en-US" sz="1600" b="0" dirty="0" smtClean="0"/>
              <a:t>Formal review periods for new hires</a:t>
            </a:r>
          </a:p>
          <a:p>
            <a:pPr>
              <a:buFontTx/>
              <a:buChar char="-"/>
            </a:pPr>
            <a:r>
              <a:rPr lang="en-US" sz="1600" b="0" dirty="0" smtClean="0"/>
              <a:t>Documentation</a:t>
            </a:r>
          </a:p>
          <a:p>
            <a:pPr lvl="1">
              <a:buFontTx/>
              <a:buChar char="-"/>
            </a:pPr>
            <a:r>
              <a:rPr lang="en-US" sz="1400" dirty="0" smtClean="0"/>
              <a:t>Provide relevant files from HR system to employee on termination</a:t>
            </a:r>
            <a:endParaRPr lang="en-US" sz="1400" b="0" dirty="0" smtClean="0"/>
          </a:p>
          <a:p>
            <a:pPr lvl="1">
              <a:buFontTx/>
              <a:buChar char="-"/>
            </a:pPr>
            <a:r>
              <a:rPr lang="en-US" sz="1400" dirty="0" smtClean="0"/>
              <a:t>Written review plans/performance, bcc to HR </a:t>
            </a:r>
          </a:p>
          <a:p>
            <a:pPr>
              <a:buFontTx/>
              <a:buChar char="-"/>
            </a:pPr>
            <a:r>
              <a:rPr lang="en-US" sz="1600" b="0" dirty="0" smtClean="0"/>
              <a:t>Training for Managers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Termination procedures</a:t>
            </a:r>
          </a:p>
          <a:p>
            <a:pPr lvl="1">
              <a:buFontTx/>
              <a:buChar char="-"/>
            </a:pPr>
            <a:r>
              <a:rPr lang="en-US" sz="1400" dirty="0" smtClean="0"/>
              <a:t>Counseling</a:t>
            </a:r>
          </a:p>
          <a:p>
            <a:pPr>
              <a:buFontTx/>
              <a:buChar char="-"/>
            </a:pPr>
            <a:r>
              <a:rPr lang="en-US" sz="1600" b="0" dirty="0" smtClean="0"/>
              <a:t>HR coverage</a:t>
            </a:r>
          </a:p>
        </p:txBody>
      </p:sp>
    </p:spTree>
    <p:extLst>
      <p:ext uri="{BB962C8B-B14F-4D97-AF65-F5344CB8AC3E}">
        <p14:creationId xmlns:p14="http://schemas.microsoft.com/office/powerpoint/2010/main" val="61752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/ Comments</a:t>
            </a:r>
          </a:p>
        </p:txBody>
      </p:sp>
    </p:spTree>
    <p:extLst>
      <p:ext uri="{BB962C8B-B14F-4D97-AF65-F5344CB8AC3E}">
        <p14:creationId xmlns:p14="http://schemas.microsoft.com/office/powerpoint/2010/main" val="5431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FE1C6-1DC6-463E-9E9D-D99A8CCD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After-Action Review Details</a:t>
            </a:r>
          </a:p>
          <a:p>
            <a:pPr marL="0" indent="0">
              <a:buNone/>
            </a:pPr>
            <a:r>
              <a:rPr lang="en-US" b="0" dirty="0"/>
              <a:t>Date of AAR: 2022-04-06</a:t>
            </a:r>
          </a:p>
          <a:p>
            <a:pPr marL="0" indent="0">
              <a:buNone/>
            </a:pPr>
            <a:r>
              <a:rPr lang="en-US" b="0" dirty="0"/>
              <a:t>Location: remote (MS Teams)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Participants:</a:t>
            </a:r>
          </a:p>
          <a:p>
            <a:r>
              <a:rPr lang="en-US" b="0" dirty="0"/>
              <a:t>Brandon </a:t>
            </a:r>
            <a:r>
              <a:rPr lang="en-US" b="0" dirty="0" smtClean="0"/>
              <a:t>Fogarty</a:t>
            </a:r>
          </a:p>
          <a:p>
            <a:r>
              <a:rPr lang="en-US" b="0" dirty="0" smtClean="0"/>
              <a:t>Andrea Brown</a:t>
            </a:r>
            <a:endParaRPr lang="en-US" b="0" dirty="0"/>
          </a:p>
          <a:p>
            <a:r>
              <a:rPr lang="en-US" b="0" dirty="0"/>
              <a:t>Kim </a:t>
            </a:r>
            <a:r>
              <a:rPr lang="en-US" b="0" dirty="0" smtClean="0"/>
              <a:t>Doner</a:t>
            </a:r>
            <a:endParaRPr lang="en-US" b="0" dirty="0"/>
          </a:p>
          <a:p>
            <a:r>
              <a:rPr lang="en-US" b="0" dirty="0"/>
              <a:t>Christopher Burch (facilitator)</a:t>
            </a:r>
          </a:p>
        </p:txBody>
      </p:sp>
    </p:spTree>
    <p:extLst>
      <p:ext uri="{BB962C8B-B14F-4D97-AF65-F5344CB8AC3E}">
        <p14:creationId xmlns:p14="http://schemas.microsoft.com/office/powerpoint/2010/main" val="156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FE1C6-1DC6-463E-9E9D-D99A8CCD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/ Event Details</a:t>
            </a:r>
          </a:p>
          <a:p>
            <a:pPr marL="0" indent="0">
              <a:buNone/>
            </a:pPr>
            <a:r>
              <a:rPr lang="en-US" b="0" dirty="0"/>
              <a:t>Date of event: </a:t>
            </a:r>
            <a:r>
              <a:rPr lang="en-US" b="0" dirty="0" smtClean="0"/>
              <a:t>2022-02-25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Location: [location of event]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Participants: [list participants]</a:t>
            </a:r>
          </a:p>
        </p:txBody>
      </p:sp>
    </p:spTree>
    <p:extLst>
      <p:ext uri="{BB962C8B-B14F-4D97-AF65-F5344CB8AC3E}">
        <p14:creationId xmlns:p14="http://schemas.microsoft.com/office/powerpoint/2010/main" val="401496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did we </a:t>
            </a:r>
            <a:r>
              <a:rPr lang="en-US" dirty="0"/>
              <a:t>intend</a:t>
            </a:r>
            <a:r>
              <a:rPr lang="en-US" b="0" dirty="0"/>
              <a:t> to do / what was </a:t>
            </a:r>
            <a:r>
              <a:rPr lang="en-US" dirty="0"/>
              <a:t>supposed</a:t>
            </a:r>
            <a:r>
              <a:rPr lang="en-US" b="0" dirty="0"/>
              <a:t> to happen?</a:t>
            </a:r>
          </a:p>
          <a:p>
            <a:pPr>
              <a:buFontTx/>
              <a:buChar char="-"/>
            </a:pPr>
            <a:r>
              <a:rPr lang="en-US" sz="1600" b="0" dirty="0" smtClean="0"/>
              <a:t>GLT decided to part ways with employee</a:t>
            </a:r>
          </a:p>
          <a:p>
            <a:pPr>
              <a:buFontTx/>
              <a:buChar char="-"/>
            </a:pPr>
            <a:r>
              <a:rPr lang="en-US" sz="1600" b="0" dirty="0" smtClean="0"/>
              <a:t>GLT policy is to not provide notice to </a:t>
            </a:r>
            <a:r>
              <a:rPr lang="en-US" sz="1600" b="0" dirty="0" err="1" smtClean="0"/>
              <a:t>offboarded</a:t>
            </a:r>
            <a:r>
              <a:rPr lang="en-US" sz="1600" b="0" dirty="0" smtClean="0"/>
              <a:t> employees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15839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occurred?</a:t>
            </a:r>
          </a:p>
          <a:p>
            <a:pPr>
              <a:buFontTx/>
              <a:buChar char="-"/>
            </a:pPr>
            <a:r>
              <a:rPr lang="en-US" sz="1600" b="0" dirty="0" smtClean="0"/>
              <a:t>Managers decided to </a:t>
            </a:r>
            <a:r>
              <a:rPr lang="en-US" sz="1600" b="0" dirty="0" err="1" smtClean="0"/>
              <a:t>offboard</a:t>
            </a:r>
            <a:r>
              <a:rPr lang="en-US" sz="1600" b="0" dirty="0" smtClean="0"/>
              <a:t> employee</a:t>
            </a:r>
          </a:p>
          <a:p>
            <a:pPr lvl="1">
              <a:buFontTx/>
              <a:buChar char="-"/>
            </a:pPr>
            <a:r>
              <a:rPr lang="en-US" sz="1400" dirty="0" smtClean="0"/>
              <a:t>Consistent errors, remediation attempted</a:t>
            </a:r>
          </a:p>
          <a:p>
            <a:pPr lvl="1">
              <a:buFontTx/>
              <a:buChar char="-"/>
            </a:pPr>
            <a:r>
              <a:rPr lang="en-US" sz="1400" b="0" dirty="0" smtClean="0"/>
              <a:t>Reviewed work product</a:t>
            </a:r>
          </a:p>
          <a:p>
            <a:pPr lvl="1">
              <a:buFontTx/>
              <a:buChar char="-"/>
            </a:pPr>
            <a:r>
              <a:rPr lang="en-US" sz="1400" dirty="0" smtClean="0"/>
              <a:t>No improvem</a:t>
            </a:r>
            <a:r>
              <a:rPr lang="en-US" sz="1400" dirty="0" smtClean="0"/>
              <a:t>ent</a:t>
            </a:r>
          </a:p>
          <a:p>
            <a:pPr lvl="1">
              <a:buFontTx/>
              <a:buChar char="-"/>
            </a:pPr>
            <a:r>
              <a:rPr lang="en-US" sz="1400" b="0" dirty="0" smtClean="0"/>
              <a:t>Performance had been an issue</a:t>
            </a:r>
          </a:p>
          <a:p>
            <a:pPr lvl="1">
              <a:buFontTx/>
              <a:buChar char="-"/>
            </a:pPr>
            <a:r>
              <a:rPr lang="en-US" sz="1400" dirty="0" smtClean="0"/>
              <a:t>Employee notified on several occasions re performance, written &amp; verbal</a:t>
            </a:r>
          </a:p>
          <a:p>
            <a:pPr>
              <a:buFontTx/>
              <a:buChar char="-"/>
            </a:pPr>
            <a:r>
              <a:rPr lang="en-US" sz="1600" b="0" dirty="0" smtClean="0"/>
              <a:t>Employee response</a:t>
            </a:r>
          </a:p>
          <a:p>
            <a:pPr lvl="1">
              <a:buFontTx/>
              <a:buChar char="-"/>
            </a:pPr>
            <a:r>
              <a:rPr lang="en-US" sz="1400" dirty="0" smtClean="0"/>
              <a:t>No “pushback”, accepted review and criticism</a:t>
            </a:r>
            <a:endParaRPr lang="en-US" sz="1400" b="0" dirty="0" smtClean="0"/>
          </a:p>
          <a:p>
            <a:pPr>
              <a:buFontTx/>
              <a:buChar char="-"/>
            </a:pPr>
            <a:r>
              <a:rPr lang="en-US" sz="1600" b="0" dirty="0" smtClean="0"/>
              <a:t>Difficulty finding replacement</a:t>
            </a:r>
          </a:p>
          <a:p>
            <a:pPr lvl="1">
              <a:buFontTx/>
              <a:buChar char="-"/>
            </a:pPr>
            <a:r>
              <a:rPr lang="en-US" sz="1400" dirty="0" smtClean="0"/>
              <a:t>Rep not found until Feb</a:t>
            </a:r>
          </a:p>
          <a:p>
            <a:pPr lvl="1">
              <a:buFontTx/>
              <a:buChar char="-"/>
            </a:pPr>
            <a:r>
              <a:rPr lang="en-US" sz="1400" b="0" dirty="0" smtClean="0"/>
              <a:t>Didn’t want to leave position vacant</a:t>
            </a:r>
          </a:p>
          <a:p>
            <a:pPr lvl="1">
              <a:buFontTx/>
              <a:buChar char="-"/>
            </a:pPr>
            <a:r>
              <a:rPr lang="en-US" sz="1400" dirty="0" smtClean="0"/>
              <a:t>Replacement found mid-Feb, started late Feb</a:t>
            </a:r>
          </a:p>
          <a:p>
            <a:pPr>
              <a:buFontTx/>
              <a:buChar char="-"/>
            </a:pPr>
            <a:r>
              <a:rPr lang="en-US" sz="1600" b="0" dirty="0" smtClean="0"/>
              <a:t>GLT expects four weeks notice, does not provide notice to employees</a:t>
            </a:r>
          </a:p>
          <a:p>
            <a:pPr lvl="1">
              <a:buFontTx/>
              <a:buChar char="-"/>
            </a:pPr>
            <a:r>
              <a:rPr lang="en-US" sz="1200" dirty="0" smtClean="0"/>
              <a:t>Executive decision to not provide notice due to risk of reputational harm to firm</a:t>
            </a:r>
            <a:endParaRPr lang="en-US" sz="1200" b="0" dirty="0"/>
          </a:p>
          <a:p>
            <a:pPr marL="0" indent="0">
              <a:buNone/>
            </a:pP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41332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</a:t>
            </a:r>
            <a:r>
              <a:rPr lang="en-US" dirty="0" smtClean="0"/>
              <a:t>?</a:t>
            </a:r>
          </a:p>
          <a:p>
            <a:pPr>
              <a:buFontTx/>
              <a:buChar char="-"/>
            </a:pPr>
            <a:r>
              <a:rPr lang="en-US" sz="1600" b="0" dirty="0" smtClean="0"/>
              <a:t>Does not providing notice protect from that risk?</a:t>
            </a:r>
          </a:p>
          <a:p>
            <a:pPr lvl="1">
              <a:buFontTx/>
              <a:buChar char="-"/>
            </a:pPr>
            <a:r>
              <a:rPr lang="en-US" sz="1400" dirty="0" smtClean="0"/>
              <a:t>Employee may feel slighted by non-notice and this may increase the risk of harm</a:t>
            </a:r>
          </a:p>
          <a:p>
            <a:pPr>
              <a:buFontTx/>
              <a:buChar char="-"/>
            </a:pPr>
            <a:r>
              <a:rPr lang="en-US" sz="1600" b="0" dirty="0" smtClean="0"/>
              <a:t>Past split caused issue</a:t>
            </a:r>
            <a:endParaRPr lang="en-US" sz="1600" b="0" dirty="0"/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smtClean="0"/>
              <a:t>Employee response to firing</a:t>
            </a:r>
          </a:p>
          <a:p>
            <a:pPr>
              <a:buFontTx/>
              <a:buChar char="-"/>
            </a:pPr>
            <a:r>
              <a:rPr lang="en-US" sz="1600" b="0" dirty="0" smtClean="0"/>
              <a:t>Unexpected, shocked</a:t>
            </a:r>
          </a:p>
          <a:p>
            <a:pPr>
              <a:buFontTx/>
              <a:buChar char="-"/>
            </a:pPr>
            <a:r>
              <a:rPr lang="en-US" sz="1600" b="0" dirty="0" smtClean="0"/>
              <a:t>Brandon – I would have expected “red flag”</a:t>
            </a:r>
          </a:p>
          <a:p>
            <a:pPr>
              <a:buFontTx/>
              <a:buChar char="-"/>
            </a:pPr>
            <a:r>
              <a:rPr lang="en-US" sz="1600" b="0" dirty="0" smtClean="0"/>
              <a:t>After her review, employee sent response indicating she would improve</a:t>
            </a:r>
          </a:p>
          <a:p>
            <a:pPr>
              <a:buFontTx/>
              <a:buChar char="-"/>
            </a:pPr>
            <a:r>
              <a:rPr lang="en-US" sz="1600" b="0" dirty="0" smtClean="0"/>
              <a:t>Focused on financial implications of firing</a:t>
            </a:r>
            <a:endParaRPr lang="en-US" sz="1600" b="0" dirty="0"/>
          </a:p>
          <a:p>
            <a:pPr marL="0" indent="0">
              <a:buNone/>
            </a:pPr>
            <a:r>
              <a:rPr lang="en-US" sz="1600" b="0" dirty="0" smtClean="0"/>
              <a:t>Former employee trying to connect with Kim on LinkedIn</a:t>
            </a:r>
          </a:p>
          <a:p>
            <a:pPr marL="0" indent="0">
              <a:buNone/>
            </a:pPr>
            <a:r>
              <a:rPr lang="en-US" sz="1600" b="0" dirty="0" smtClean="0"/>
              <a:t>She reached out to former team members</a:t>
            </a:r>
            <a:endParaRPr lang="en-US" sz="1600" b="0" dirty="0"/>
          </a:p>
          <a:p>
            <a:pPr>
              <a:buFontTx/>
              <a:buChar char="-"/>
            </a:pPr>
            <a:r>
              <a:rPr lang="en-US" sz="1600" b="0" dirty="0" smtClean="0"/>
              <a:t>Probably not an issue</a:t>
            </a:r>
          </a:p>
          <a:p>
            <a:pPr marL="0" indent="0">
              <a:buNone/>
            </a:pPr>
            <a:r>
              <a:rPr lang="en-US" sz="1600" b="0" dirty="0" smtClean="0"/>
              <a:t>Found another position</a:t>
            </a:r>
          </a:p>
        </p:txBody>
      </p:sp>
    </p:spTree>
    <p:extLst>
      <p:ext uri="{BB962C8B-B14F-4D97-AF65-F5344CB8AC3E}">
        <p14:creationId xmlns:p14="http://schemas.microsoft.com/office/powerpoint/2010/main" val="298507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actually occurred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smtClean="0"/>
              <a:t>Employee </a:t>
            </a:r>
            <a:r>
              <a:rPr lang="en-US" sz="1600" b="0" dirty="0"/>
              <a:t>needed data from </a:t>
            </a:r>
            <a:r>
              <a:rPr lang="en-US" sz="1600" b="0" dirty="0" err="1"/>
              <a:t>iSolved</a:t>
            </a:r>
            <a:r>
              <a:rPr lang="en-US" sz="1600" b="0" dirty="0"/>
              <a:t> for unemployment but no longer had </a:t>
            </a:r>
            <a:r>
              <a:rPr lang="en-US" sz="1600" b="0" dirty="0" smtClean="0"/>
              <a:t>access</a:t>
            </a:r>
          </a:p>
          <a:p>
            <a:pPr>
              <a:buFontTx/>
              <a:buChar char="-"/>
            </a:pPr>
            <a:r>
              <a:rPr lang="en-US" sz="1600" b="0" dirty="0" smtClean="0"/>
              <a:t>Brandon called Ivan directly, he facilitated</a:t>
            </a:r>
          </a:p>
          <a:p>
            <a:pPr marL="0" indent="0">
              <a:buNone/>
            </a:pPr>
            <a:r>
              <a:rPr lang="en-US" sz="1600" b="0" dirty="0" smtClean="0"/>
              <a:t>Documentation of warnings</a:t>
            </a:r>
          </a:p>
          <a:p>
            <a:pPr>
              <a:buFontTx/>
              <a:buChar char="-"/>
            </a:pPr>
            <a:r>
              <a:rPr lang="en-US" sz="1600" b="0" dirty="0" smtClean="0"/>
              <a:t>Shared with HR</a:t>
            </a:r>
          </a:p>
          <a:p>
            <a:pPr>
              <a:buFontTx/>
              <a:buChar char="-"/>
            </a:pPr>
            <a:r>
              <a:rPr lang="en-US" sz="1600" b="0" dirty="0" smtClean="0"/>
              <a:t>Ivan asked Brandon to fill out paperwork for VA (state) recording warnings, etc.</a:t>
            </a:r>
          </a:p>
          <a:p>
            <a:pPr marL="0" indent="0">
              <a:buNone/>
            </a:pPr>
            <a:r>
              <a:rPr lang="en-US" sz="1600" b="0" dirty="0" smtClean="0"/>
              <a:t>Communication over multiple channels</a:t>
            </a:r>
          </a:p>
          <a:p>
            <a:pPr>
              <a:buFontTx/>
              <a:buChar char="-"/>
            </a:pPr>
            <a:r>
              <a:rPr lang="en-US" sz="1600" b="0" dirty="0" smtClean="0"/>
              <a:t>Ivan on vacation</a:t>
            </a:r>
          </a:p>
          <a:p>
            <a:pPr>
              <a:buFontTx/>
              <a:buChar char="-"/>
            </a:pPr>
            <a:r>
              <a:rPr lang="en-US" sz="1600" b="0" dirty="0" smtClean="0"/>
              <a:t>Text messages</a:t>
            </a:r>
          </a:p>
          <a:p>
            <a:pPr>
              <a:buFontTx/>
              <a:buChar char="-"/>
            </a:pPr>
            <a:r>
              <a:rPr lang="en-US" sz="1600" b="0" dirty="0" smtClean="0"/>
              <a:t>Phone calls</a:t>
            </a:r>
          </a:p>
          <a:p>
            <a:pPr>
              <a:buFontTx/>
              <a:buChar char="-"/>
            </a:pPr>
            <a:endParaRPr lang="en-U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7253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</a:t>
            </a:r>
            <a:r>
              <a:rPr lang="en-US" dirty="0"/>
              <a:t>went well</a:t>
            </a:r>
            <a:r>
              <a:rPr lang="en-US" b="0" dirty="0"/>
              <a:t>, and </a:t>
            </a:r>
            <a:r>
              <a:rPr lang="en-US" dirty="0"/>
              <a:t>why</a:t>
            </a:r>
            <a:r>
              <a:rPr lang="en-US" b="0" dirty="0"/>
              <a:t>?</a:t>
            </a:r>
          </a:p>
          <a:p>
            <a:pPr>
              <a:buFontTx/>
              <a:buChar char="-"/>
            </a:pPr>
            <a:r>
              <a:rPr lang="en-US" sz="1600" b="0" dirty="0" smtClean="0"/>
              <a:t>GLT looked for opportunities to place employee in another company role</a:t>
            </a:r>
          </a:p>
          <a:p>
            <a:pPr>
              <a:buFontTx/>
              <a:buChar char="-"/>
            </a:pPr>
            <a:r>
              <a:rPr lang="en-US" sz="1600" b="0" dirty="0" smtClean="0"/>
              <a:t>Empathy</a:t>
            </a:r>
          </a:p>
          <a:p>
            <a:pPr>
              <a:buFontTx/>
              <a:buChar char="-"/>
            </a:pPr>
            <a:r>
              <a:rPr lang="en-US" sz="1600" b="0" dirty="0" smtClean="0"/>
              <a:t>Managers did a good job of communicating</a:t>
            </a:r>
          </a:p>
          <a:p>
            <a:pPr lvl="1">
              <a:buFontTx/>
              <a:buChar char="-"/>
            </a:pPr>
            <a:r>
              <a:rPr lang="en-US" dirty="0" smtClean="0"/>
              <a:t>Emails, teams, phone calls</a:t>
            </a:r>
          </a:p>
          <a:p>
            <a:pPr lvl="1">
              <a:buFontTx/>
              <a:buChar char="-"/>
            </a:pPr>
            <a:r>
              <a:rPr lang="en-US" dirty="0" smtClean="0"/>
              <a:t>Discussed at weekly meeting</a:t>
            </a:r>
          </a:p>
          <a:p>
            <a:pPr>
              <a:buFontTx/>
              <a:buChar char="-"/>
            </a:pPr>
            <a:r>
              <a:rPr lang="en-US" b="0" dirty="0" smtClean="0"/>
              <a:t>HR provides basic </a:t>
            </a:r>
            <a:r>
              <a:rPr lang="en-US" b="0" dirty="0" err="1" smtClean="0"/>
              <a:t>nec</a:t>
            </a:r>
            <a:r>
              <a:rPr lang="en-US" b="0" dirty="0" smtClean="0"/>
              <a:t> info already</a:t>
            </a:r>
          </a:p>
        </p:txBody>
      </p:sp>
    </p:spTree>
    <p:extLst>
      <p:ext uri="{BB962C8B-B14F-4D97-AF65-F5344CB8AC3E}">
        <p14:creationId xmlns:p14="http://schemas.microsoft.com/office/powerpoint/2010/main" val="93594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What could be </a:t>
            </a:r>
            <a:r>
              <a:rPr lang="en-US" dirty="0"/>
              <a:t>improved</a:t>
            </a:r>
            <a:r>
              <a:rPr lang="en-US" b="0" dirty="0"/>
              <a:t>, and </a:t>
            </a:r>
            <a:r>
              <a:rPr lang="en-US" dirty="0"/>
              <a:t>how</a:t>
            </a:r>
            <a:r>
              <a:rPr lang="en-US" b="0" dirty="0"/>
              <a:t>?</a:t>
            </a:r>
          </a:p>
          <a:p>
            <a:pPr>
              <a:buFontTx/>
              <a:buChar char="-"/>
            </a:pPr>
            <a:r>
              <a:rPr lang="en-US" sz="1600" b="0" dirty="0" smtClean="0"/>
              <a:t>Notice to </a:t>
            </a:r>
            <a:r>
              <a:rPr lang="en-US" sz="1600" b="0" dirty="0" err="1" smtClean="0"/>
              <a:t>offboarding</a:t>
            </a:r>
            <a:r>
              <a:rPr lang="en-US" sz="1600" b="0" dirty="0" smtClean="0"/>
              <a:t> employees?</a:t>
            </a:r>
          </a:p>
          <a:p>
            <a:pPr lvl="1">
              <a:buFontTx/>
              <a:buChar char="-"/>
            </a:pPr>
            <a:r>
              <a:rPr lang="en-US" sz="1400" dirty="0" smtClean="0"/>
              <a:t>Execs: not </a:t>
            </a:r>
            <a:r>
              <a:rPr lang="en-US" sz="1400" dirty="0" err="1" smtClean="0"/>
              <a:t>gonna</a:t>
            </a:r>
            <a:r>
              <a:rPr lang="en-US" sz="1400" dirty="0" smtClean="0"/>
              <a:t> happen</a:t>
            </a:r>
            <a:endParaRPr lang="en-US" sz="1400" b="0" dirty="0" smtClean="0"/>
          </a:p>
          <a:p>
            <a:pPr>
              <a:buFontTx/>
              <a:buChar char="-"/>
            </a:pPr>
            <a:r>
              <a:rPr lang="en-US" sz="1600" b="0" dirty="0" smtClean="0"/>
              <a:t>Severance at date of termination</a:t>
            </a:r>
          </a:p>
          <a:p>
            <a:pPr lvl="1">
              <a:buFontTx/>
              <a:buChar char="-"/>
            </a:pPr>
            <a:r>
              <a:rPr lang="en-US" sz="1400" dirty="0" smtClean="0"/>
              <a:t>Non-egregious act / no malice</a:t>
            </a:r>
          </a:p>
          <a:p>
            <a:pPr>
              <a:buFontTx/>
              <a:buChar char="-"/>
            </a:pPr>
            <a:r>
              <a:rPr lang="en-US" sz="1600" b="0" dirty="0" smtClean="0"/>
              <a:t>Employee needed data from </a:t>
            </a:r>
            <a:r>
              <a:rPr lang="en-US" sz="1600" b="0" dirty="0" err="1" smtClean="0"/>
              <a:t>iSolved</a:t>
            </a:r>
            <a:r>
              <a:rPr lang="en-US" sz="1600" b="0" dirty="0" smtClean="0"/>
              <a:t> for unemployment but no longer had access</a:t>
            </a:r>
          </a:p>
          <a:p>
            <a:pPr lvl="1">
              <a:buFontTx/>
              <a:buChar char="-"/>
            </a:pPr>
            <a:r>
              <a:rPr lang="en-US" sz="1400" dirty="0" smtClean="0"/>
              <a:t>Provide required documents (W-2) automatically on termination</a:t>
            </a:r>
          </a:p>
          <a:p>
            <a:pPr lvl="1">
              <a:buFontTx/>
              <a:buChar char="-"/>
            </a:pPr>
            <a:r>
              <a:rPr lang="en-US" sz="1400" b="0" dirty="0" smtClean="0"/>
              <a:t>Archive, not delete?</a:t>
            </a:r>
          </a:p>
          <a:p>
            <a:pPr>
              <a:buFontTx/>
              <a:buChar char="-"/>
            </a:pPr>
            <a:r>
              <a:rPr lang="en-US" sz="1600" b="0" dirty="0" smtClean="0"/>
              <a:t>Should managers fill out State forms re firings, </a:t>
            </a:r>
            <a:r>
              <a:rPr lang="en-US" sz="1600" b="0" dirty="0" err="1" smtClean="0"/>
              <a:t>etc</a:t>
            </a:r>
            <a:r>
              <a:rPr lang="en-US" sz="1600" b="0" dirty="0" smtClean="0"/>
              <a:t>? </a:t>
            </a:r>
            <a:r>
              <a:rPr lang="en-US" sz="1600" b="0" dirty="0" smtClean="0">
                <a:sym typeface="Wingdings" panose="05000000000000000000" pitchFamily="2" charset="2"/>
              </a:rPr>
              <a:t> should be HR function</a:t>
            </a:r>
          </a:p>
          <a:p>
            <a:pPr>
              <a:buFontTx/>
              <a:buChar char="-"/>
            </a:pPr>
            <a:r>
              <a:rPr lang="en-US" sz="1600" b="0" dirty="0" smtClean="0">
                <a:sym typeface="Wingdings" panose="05000000000000000000" pitchFamily="2" charset="2"/>
              </a:rPr>
              <a:t>Employee &lt; 3 rating should require a formal performance improvement plan in place with milestones</a:t>
            </a:r>
          </a:p>
        </p:txBody>
      </p:sp>
    </p:spTree>
    <p:extLst>
      <p:ext uri="{BB962C8B-B14F-4D97-AF65-F5344CB8AC3E}">
        <p14:creationId xmlns:p14="http://schemas.microsoft.com/office/powerpoint/2010/main" val="25896240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57CF6A-71DF-418D-8502-A171ED00789A}" vid="{BCE46E32-0A5D-4B21-916A-142EAE139CD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74D91600DF9449521A287C64A877D" ma:contentTypeVersion="0" ma:contentTypeDescription="Create a new document." ma:contentTypeScope="" ma:versionID="ba5a63767b44104b04e55852c92ce0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389399-0599-4673-9A42-10EC0A4F664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16E063-F44A-47B9-8A71-17C375307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1154</Words>
  <Application>Microsoft Office PowerPoint</Application>
  <PresentationFormat>On-screen Show (4:3)</PresentationFormat>
  <Paragraphs>150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 Medium</vt:lpstr>
      <vt:lpstr>Times New Roman</vt:lpstr>
      <vt:lpstr>Wingdings</vt:lpstr>
      <vt:lpstr>2_Custom Design</vt:lpstr>
      <vt:lpstr>Involuntary Off-boarding  After-Action Review (AAR)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project / event]  After-Action Review (AAR)</dc:title>
  <dc:creator>Christopher Burch</dc:creator>
  <cp:lastModifiedBy>Christopher M burch</cp:lastModifiedBy>
  <cp:revision>10</cp:revision>
  <dcterms:created xsi:type="dcterms:W3CDTF">2022-04-06T14:41:49Z</dcterms:created>
  <dcterms:modified xsi:type="dcterms:W3CDTF">2022-04-06T17:53:40Z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0x010100E1174D91600DF9449521A287C64A877D</vt:lpwstr>
  </property>
</Properties>
</file>