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24"/>
  </p:notesMasterIdLst>
  <p:handoutMasterIdLst>
    <p:handoutMasterId r:id="rId25"/>
  </p:handoutMasterIdLst>
  <p:sldIdLst>
    <p:sldId id="256" r:id="rId5"/>
    <p:sldId id="271" r:id="rId6"/>
    <p:sldId id="272" r:id="rId7"/>
    <p:sldId id="268" r:id="rId8"/>
    <p:sldId id="269" r:id="rId9"/>
    <p:sldId id="270" r:id="rId10"/>
    <p:sldId id="257" r:id="rId11"/>
    <p:sldId id="258" r:id="rId12"/>
    <p:sldId id="261" r:id="rId13"/>
    <p:sldId id="273" r:id="rId14"/>
    <p:sldId id="274" r:id="rId15"/>
    <p:sldId id="275" r:id="rId16"/>
    <p:sldId id="276" r:id="rId17"/>
    <p:sldId id="277" r:id="rId18"/>
    <p:sldId id="262" r:id="rId19"/>
    <p:sldId id="265" r:id="rId20"/>
    <p:sldId id="278" r:id="rId21"/>
    <p:sldId id="266" r:id="rId22"/>
    <p:sldId id="267" r:id="rId23"/>
  </p:sldIdLst>
  <p:sldSz cx="9144000" cy="6858000" type="screen4x3"/>
  <p:notesSz cx="6858000" cy="9296400"/>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36">
          <p15:clr>
            <a:srgbClr val="A4A3A4"/>
          </p15:clr>
        </p15:guide>
        <p15:guide id="2" pos="3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 name="Doner, Kim CTR (FAA)" initials="D( [2]" lastIdx="43" clrIdx="8">
    <p:extLst>
      <p:ext uri="{19B8F6BF-5375-455C-9EA6-DF929625EA0E}">
        <p15:presenceInfo xmlns:p15="http://schemas.microsoft.com/office/powerpoint/2012/main" userId="S-1-5-21-3215564045-1863808890-1157122868-2373359" providerId="AD"/>
      </p:ext>
    </p:extLst>
  </p:cmAuthor>
  <p:cmAuthor id="8" name="Randolph, Angela CTR (FAA)" initials="RAC(" lastIdx="22" clrIdx="0">
    <p:extLst>
      <p:ext uri="{19B8F6BF-5375-455C-9EA6-DF929625EA0E}">
        <p15:presenceInfo xmlns:p15="http://schemas.microsoft.com/office/powerpoint/2012/main" userId="S-1-5-21-3215564045-1863808890-1157122868-20257" providerId="AD"/>
      </p:ext>
    </p:extLst>
  </p:cmAuthor>
  <p:cmAuthor id="1" name="Horton, Kendal (FAA)" initials="HK(" lastIdx="65" clrIdx="5">
    <p:extLst>
      <p:ext uri="{19B8F6BF-5375-455C-9EA6-DF929625EA0E}">
        <p15:presenceInfo xmlns:p15="http://schemas.microsoft.com/office/powerpoint/2012/main" userId="S-1-5-21-3215564045-1863808890-1157122868-180843" providerId="AD"/>
      </p:ext>
    </p:extLst>
  </p:cmAuthor>
  <p:cmAuthor id="9" name="Doner, Kim CTR (FAA)" initials="D(" lastIdx="32" clrIdx="2">
    <p:extLst>
      <p:ext uri="{19B8F6BF-5375-455C-9EA6-DF929625EA0E}">
        <p15:presenceInfo xmlns:p15="http://schemas.microsoft.com/office/powerpoint/2012/main" userId="S::kim.ctr.doner@faa.gov::3229e8ab-9324-4f10-ac0d-73fd0f67dd8a" providerId="AD"/>
      </p:ext>
    </p:extLst>
  </p:cmAuthor>
  <p:cmAuthor id="10" name="Olivia  Forry" initials="OF" lastIdx="1" clrIdx="3">
    <p:extLst>
      <p:ext uri="{19B8F6BF-5375-455C-9EA6-DF929625EA0E}">
        <p15:presenceInfo xmlns:p15="http://schemas.microsoft.com/office/powerpoint/2012/main" userId="S::olivia.forry@grantleadingtechnology.com::15171de7-9b95-49b0-ae5a-2ce557635c94" providerId="AD"/>
      </p:ext>
    </p:extLst>
  </p:cmAuthor>
  <p:cmAuthor id="11" name="Sundstrom, Adrienne (FAA)" initials="SA(" lastIdx="44" clrIdx="4">
    <p:extLst>
      <p:ext uri="{19B8F6BF-5375-455C-9EA6-DF929625EA0E}">
        <p15:presenceInfo xmlns:p15="http://schemas.microsoft.com/office/powerpoint/2012/main" userId="S-1-5-21-3215564045-1863808890-1157122868-2689409" providerId="AD"/>
      </p:ext>
    </p:extLst>
  </p:cmAuthor>
  <p:cmAuthor id="12" name="Williams, Marla CTR (FAA)" initials="WMC(" lastIdx="43" clrIdx="6">
    <p:extLst>
      <p:ext uri="{19B8F6BF-5375-455C-9EA6-DF929625EA0E}">
        <p15:presenceInfo xmlns:p15="http://schemas.microsoft.com/office/powerpoint/2012/main" userId="S-1-5-21-3215564045-1863808890-1157122868-2743118" providerId="AD"/>
      </p:ext>
    </p:extLst>
  </p:cmAuthor>
  <p:cmAuthor id="13" name="Forry, Olivia CTR (FAA)" initials="FOC(" lastIdx="2" clrIdx="7">
    <p:extLst>
      <p:ext uri="{19B8F6BF-5375-455C-9EA6-DF929625EA0E}">
        <p15:presenceInfo xmlns:p15="http://schemas.microsoft.com/office/powerpoint/2012/main" userId="S-1-5-21-3215564045-1863808890-1157122868-34381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00"/>
    <a:srgbClr val="FFFF99"/>
    <a:srgbClr val="DDDDDD"/>
    <a:srgbClr val="C0C0C0"/>
    <a:srgbClr val="1D2F68"/>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0713" autoAdjust="0"/>
  </p:normalViewPr>
  <p:slideViewPr>
    <p:cSldViewPr snapToGrid="0">
      <p:cViewPr varScale="1">
        <p:scale>
          <a:sx n="89" d="100"/>
          <a:sy n="89" d="100"/>
        </p:scale>
        <p:origin x="1219" y="77"/>
      </p:cViewPr>
      <p:guideLst>
        <p:guide orient="horz" pos="536"/>
        <p:guide pos="339"/>
      </p:guideLst>
    </p:cSldViewPr>
  </p:slideViewPr>
  <p:notesTextViewPr>
    <p:cViewPr>
      <p:scale>
        <a:sx n="1" d="1"/>
        <a:sy n="1" d="1"/>
      </p:scale>
      <p:origin x="0" y="0"/>
    </p:cViewPr>
  </p:notesTextViewPr>
  <p:sorterViewPr>
    <p:cViewPr>
      <p:scale>
        <a:sx n="100" d="100"/>
        <a:sy n="100" d="100"/>
      </p:scale>
      <p:origin x="0" y="-22195"/>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4579" name="Rectangle 3"/>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algn="r" defTabSz="911225">
              <a:spcBef>
                <a:spcPct val="0"/>
              </a:spcBef>
              <a:buFontTx/>
              <a:buNone/>
              <a:defRPr sz="1200">
                <a:latin typeface="Times New Roman" pitchFamily="18" charset="0"/>
              </a:defRPr>
            </a:lvl1pPr>
          </a:lstStyle>
          <a:p>
            <a:endParaRPr lang="en-US"/>
          </a:p>
        </p:txBody>
      </p:sp>
      <p:sp>
        <p:nvSpPr>
          <p:cNvPr id="24580" name="Rectangle 4"/>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4581" name="Rectangle 5"/>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algn="r" defTabSz="911225">
              <a:spcBef>
                <a:spcPct val="0"/>
              </a:spcBef>
              <a:buFontTx/>
              <a:buNone/>
              <a:defRPr sz="1200">
                <a:latin typeface="Times New Roman" pitchFamily="18" charset="0"/>
              </a:defRPr>
            </a:lvl1pPr>
          </a:lstStyle>
          <a:p>
            <a:fld id="{87C48A99-3596-4E58-ABE8-9D998A9384AB}" type="slidenum">
              <a:rPr lang="en-US"/>
              <a:pPr/>
              <a:t>‹#›</a:t>
            </a:fld>
            <a:endParaRPr lang="en-US"/>
          </a:p>
        </p:txBody>
      </p:sp>
    </p:spTree>
    <p:extLst>
      <p:ext uri="{BB962C8B-B14F-4D97-AF65-F5344CB8AC3E}">
        <p14:creationId xmlns:p14="http://schemas.microsoft.com/office/powerpoint/2010/main" val="2309560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150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algn="r" defTabSz="911225">
              <a:spcBef>
                <a:spcPct val="0"/>
              </a:spcBef>
              <a:buFontTx/>
              <a:buNone/>
              <a:defRPr sz="1200">
                <a:latin typeface="Times New Roman" pitchFamily="18" charset="0"/>
              </a:defRPr>
            </a:lvl1pPr>
          </a:lstStyle>
          <a:p>
            <a:endParaRPr lang="en-US"/>
          </a:p>
        </p:txBody>
      </p:sp>
      <p:sp>
        <p:nvSpPr>
          <p:cNvPr id="21508" name="Rectangle 4"/>
          <p:cNvSpPr>
            <a:spLocks noGrp="1" noRot="1" noChangeAspect="1" noChangeArrowheads="1" noTextEdit="1"/>
          </p:cNvSpPr>
          <p:nvPr>
            <p:ph type="sldImg" idx="2"/>
          </p:nvPr>
        </p:nvSpPr>
        <p:spPr bwMode="auto">
          <a:xfrm>
            <a:off x="1106488"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150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151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algn="r" defTabSz="911225">
              <a:spcBef>
                <a:spcPct val="0"/>
              </a:spcBef>
              <a:buFontTx/>
              <a:buNone/>
              <a:defRPr sz="1200">
                <a:latin typeface="Times New Roman" pitchFamily="18" charset="0"/>
              </a:defRPr>
            </a:lvl1pPr>
          </a:lstStyle>
          <a:p>
            <a:fld id="{55D68406-F15C-4303-97CE-0E3EE59880C4}" type="slidenum">
              <a:rPr lang="en-US"/>
              <a:pPr/>
              <a:t>‹#›</a:t>
            </a:fld>
            <a:endParaRPr lang="en-US"/>
          </a:p>
        </p:txBody>
      </p:sp>
    </p:spTree>
    <p:extLst>
      <p:ext uri="{BB962C8B-B14F-4D97-AF65-F5344CB8AC3E}">
        <p14:creationId xmlns:p14="http://schemas.microsoft.com/office/powerpoint/2010/main" val="3440067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is for After-Action Reviews. Please use this to collect feedback during reviews by typing comments directly into an instance of this template or collect AAR comments in another document for dissemination later.</a:t>
            </a:r>
          </a:p>
        </p:txBody>
      </p:sp>
      <p:sp>
        <p:nvSpPr>
          <p:cNvPr id="4" name="Slide Number Placeholder 3"/>
          <p:cNvSpPr>
            <a:spLocks noGrp="1"/>
          </p:cNvSpPr>
          <p:nvPr>
            <p:ph type="sldNum" sz="quarter" idx="5"/>
          </p:nvPr>
        </p:nvSpPr>
        <p:spPr/>
        <p:txBody>
          <a:bodyPr/>
          <a:lstStyle/>
          <a:p>
            <a:fld id="{55D68406-F15C-4303-97CE-0E3EE59880C4}" type="slidenum">
              <a:rPr lang="en-US" smtClean="0"/>
              <a:pPr/>
              <a:t>1</a:t>
            </a:fld>
            <a:endParaRPr lang="en-US"/>
          </a:p>
        </p:txBody>
      </p:sp>
    </p:spTree>
    <p:extLst>
      <p:ext uri="{BB962C8B-B14F-4D97-AF65-F5344CB8AC3E}">
        <p14:creationId xmlns:p14="http://schemas.microsoft.com/office/powerpoint/2010/main" val="19596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didn’t go well, or could have gone better?</a:t>
            </a:r>
          </a:p>
          <a:p>
            <a:endParaRPr lang="en-US" dirty="0"/>
          </a:p>
          <a:p>
            <a:r>
              <a:rPr lang="en-US" dirty="0"/>
              <a:t>If possible, </a:t>
            </a:r>
            <a:r>
              <a:rPr lang="en-US" b="1" dirty="0"/>
              <a:t>dig to find root causes of potential improvements</a:t>
            </a:r>
            <a:r>
              <a:rPr lang="en-US" dirty="0"/>
              <a:t>. Suggest steps to address these root causes.</a:t>
            </a:r>
          </a:p>
          <a:p>
            <a:r>
              <a:rPr lang="en-US" dirty="0"/>
              <a:t>Each improvement should include a suggestion for how to mitigate or alleviate the issue in the future. Sometimes simply being aware of an issue is a good first step in remediation.</a:t>
            </a:r>
          </a:p>
        </p:txBody>
      </p:sp>
      <p:sp>
        <p:nvSpPr>
          <p:cNvPr id="4" name="Slide Number Placeholder 3"/>
          <p:cNvSpPr>
            <a:spLocks noGrp="1"/>
          </p:cNvSpPr>
          <p:nvPr>
            <p:ph type="sldNum" sz="quarter" idx="5"/>
          </p:nvPr>
        </p:nvSpPr>
        <p:spPr/>
        <p:txBody>
          <a:bodyPr/>
          <a:lstStyle/>
          <a:p>
            <a:fld id="{55D68406-F15C-4303-97CE-0E3EE59880C4}" type="slidenum">
              <a:rPr lang="en-US" smtClean="0"/>
              <a:pPr/>
              <a:t>16</a:t>
            </a:fld>
            <a:endParaRPr lang="en-US"/>
          </a:p>
        </p:txBody>
      </p:sp>
    </p:spTree>
    <p:extLst>
      <p:ext uri="{BB962C8B-B14F-4D97-AF65-F5344CB8AC3E}">
        <p14:creationId xmlns:p14="http://schemas.microsoft.com/office/powerpoint/2010/main" val="27647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 listing of:</a:t>
            </a:r>
          </a:p>
          <a:p>
            <a:pPr marL="228600" indent="-228600">
              <a:buAutoNum type="arabicPeriod"/>
            </a:pPr>
            <a:r>
              <a:rPr lang="en-US" dirty="0"/>
              <a:t>Items to </a:t>
            </a:r>
            <a:r>
              <a:rPr lang="en-US" b="1" dirty="0"/>
              <a:t>sustain</a:t>
            </a:r>
            <a:r>
              <a:rPr lang="en-US" b="0" dirty="0"/>
              <a:t> – things that went well and should be encouraged going forward. Include ideas on how to institutionalize these items if possible.</a:t>
            </a:r>
          </a:p>
          <a:p>
            <a:pPr marL="228600" indent="-228600">
              <a:buAutoNum type="arabicPeriod"/>
            </a:pPr>
            <a:r>
              <a:rPr lang="en-US" dirty="0"/>
              <a:t>Items to </a:t>
            </a:r>
            <a:r>
              <a:rPr lang="en-US" b="1" dirty="0"/>
              <a:t>improve </a:t>
            </a:r>
            <a:r>
              <a:rPr lang="en-US" b="0" dirty="0"/>
              <a:t>or </a:t>
            </a:r>
            <a:r>
              <a:rPr lang="en-US" b="1" dirty="0"/>
              <a:t>avoid</a:t>
            </a:r>
            <a:r>
              <a:rPr lang="en-US" b="0" dirty="0"/>
              <a:t> – specific issues to watch out for next time, and ways to test for, anticipate, and reduce the impact of these negative events</a:t>
            </a:r>
          </a:p>
          <a:p>
            <a:pPr marL="228600" indent="-228600">
              <a:buAutoNum type="arabicPeriod"/>
            </a:pPr>
            <a:r>
              <a:rPr lang="en-US" b="0" dirty="0"/>
              <a:t>Anything else the group wants to note (praise is OK, blame is not; try to think in terms of the next team to do this)</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18</a:t>
            </a:fld>
            <a:endParaRPr lang="en-US"/>
          </a:p>
        </p:txBody>
      </p:sp>
    </p:spTree>
    <p:extLst>
      <p:ext uri="{BB962C8B-B14F-4D97-AF65-F5344CB8AC3E}">
        <p14:creationId xmlns:p14="http://schemas.microsoft.com/office/powerpoint/2010/main" val="153046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additional comments?</a:t>
            </a:r>
          </a:p>
          <a:p>
            <a:endParaRPr lang="en-US" dirty="0"/>
          </a:p>
          <a:p>
            <a:r>
              <a:rPr lang="en-US" dirty="0"/>
              <a:t>Now is also the time to make sure </a:t>
            </a:r>
            <a:r>
              <a:rPr lang="en-US" b="1" dirty="0"/>
              <a:t>attendance</a:t>
            </a:r>
            <a:r>
              <a:rPr lang="en-US" b="0" dirty="0"/>
              <a:t> is accurate – collect emails and send out notes afterwards</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19</a:t>
            </a:fld>
            <a:endParaRPr lang="en-US"/>
          </a:p>
        </p:txBody>
      </p:sp>
    </p:spTree>
    <p:extLst>
      <p:ext uri="{BB962C8B-B14F-4D97-AF65-F5344CB8AC3E}">
        <p14:creationId xmlns:p14="http://schemas.microsoft.com/office/powerpoint/2010/main" val="358773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relevant details</a:t>
            </a:r>
          </a:p>
        </p:txBody>
      </p:sp>
      <p:sp>
        <p:nvSpPr>
          <p:cNvPr id="4" name="Slide Number Placeholder 3"/>
          <p:cNvSpPr>
            <a:spLocks noGrp="1"/>
          </p:cNvSpPr>
          <p:nvPr>
            <p:ph type="sldNum" sz="quarter" idx="5"/>
          </p:nvPr>
        </p:nvSpPr>
        <p:spPr/>
        <p:txBody>
          <a:bodyPr/>
          <a:lstStyle/>
          <a:p>
            <a:fld id="{55D68406-F15C-4303-97CE-0E3EE59880C4}" type="slidenum">
              <a:rPr lang="en-US" smtClean="0"/>
              <a:pPr/>
              <a:t>2</a:t>
            </a:fld>
            <a:endParaRPr lang="en-US"/>
          </a:p>
        </p:txBody>
      </p:sp>
    </p:spTree>
    <p:extLst>
      <p:ext uri="{BB962C8B-B14F-4D97-AF65-F5344CB8AC3E}">
        <p14:creationId xmlns:p14="http://schemas.microsoft.com/office/powerpoint/2010/main" val="330120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relevant details</a:t>
            </a:r>
          </a:p>
        </p:txBody>
      </p:sp>
      <p:sp>
        <p:nvSpPr>
          <p:cNvPr id="4" name="Slide Number Placeholder 3"/>
          <p:cNvSpPr>
            <a:spLocks noGrp="1"/>
          </p:cNvSpPr>
          <p:nvPr>
            <p:ph type="sldNum" sz="quarter" idx="5"/>
          </p:nvPr>
        </p:nvSpPr>
        <p:spPr/>
        <p:txBody>
          <a:bodyPr/>
          <a:lstStyle/>
          <a:p>
            <a:fld id="{55D68406-F15C-4303-97CE-0E3EE59880C4}" type="slidenum">
              <a:rPr lang="en-US" smtClean="0"/>
              <a:pPr/>
              <a:t>3</a:t>
            </a:fld>
            <a:endParaRPr lang="en-US"/>
          </a:p>
        </p:txBody>
      </p:sp>
    </p:spTree>
    <p:extLst>
      <p:ext uri="{BB962C8B-B14F-4D97-AF65-F5344CB8AC3E}">
        <p14:creationId xmlns:p14="http://schemas.microsoft.com/office/powerpoint/2010/main" val="202453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AAR process – skip if not needed</a:t>
            </a:r>
          </a:p>
          <a:p>
            <a:endParaRPr lang="en-US" dirty="0"/>
          </a:p>
          <a:p>
            <a:r>
              <a:rPr lang="en-US" dirty="0"/>
              <a:t>A </a:t>
            </a:r>
            <a:r>
              <a:rPr lang="en-US" b="1" dirty="0"/>
              <a:t>critique</a:t>
            </a:r>
            <a:r>
              <a:rPr lang="en-US" dirty="0"/>
              <a:t> is usually a </a:t>
            </a:r>
            <a:r>
              <a:rPr lang="en-US" b="1" dirty="0"/>
              <a:t>one-way</a:t>
            </a:r>
            <a:r>
              <a:rPr lang="en-US" b="0" dirty="0"/>
              <a:t> exchange of information</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4</a:t>
            </a:fld>
            <a:endParaRPr lang="en-US"/>
          </a:p>
        </p:txBody>
      </p:sp>
    </p:spTree>
    <p:extLst>
      <p:ext uri="{BB962C8B-B14F-4D97-AF65-F5344CB8AC3E}">
        <p14:creationId xmlns:p14="http://schemas.microsoft.com/office/powerpoint/2010/main" val="59363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Intro to AAR process – skip if not needed</a:t>
            </a:r>
          </a:p>
          <a:p>
            <a:endParaRPr lang="en-US" dirty="0"/>
          </a:p>
          <a:p>
            <a:r>
              <a:rPr lang="en-US" dirty="0"/>
              <a:t>A </a:t>
            </a:r>
            <a:r>
              <a:rPr lang="en-US" b="1" dirty="0"/>
              <a:t>debrief</a:t>
            </a:r>
            <a:r>
              <a:rPr lang="en-US" b="0" dirty="0"/>
              <a:t> is also a </a:t>
            </a:r>
            <a:r>
              <a:rPr lang="en-US" b="1" dirty="0"/>
              <a:t>one-way</a:t>
            </a:r>
            <a:r>
              <a:rPr lang="en-US" b="0" dirty="0"/>
              <a:t> exchange of information, from the participants to an evaluator / leader</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5</a:t>
            </a:fld>
            <a:endParaRPr lang="en-US"/>
          </a:p>
        </p:txBody>
      </p:sp>
    </p:spTree>
    <p:extLst>
      <p:ext uri="{BB962C8B-B14F-4D97-AF65-F5344CB8AC3E}">
        <p14:creationId xmlns:p14="http://schemas.microsoft.com/office/powerpoint/2010/main" val="28451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Intro to AAR process – skip if not needed</a:t>
            </a:r>
          </a:p>
          <a:p>
            <a:endParaRPr lang="en-US" dirty="0"/>
          </a:p>
          <a:p>
            <a:r>
              <a:rPr lang="en-US" dirty="0"/>
              <a:t>An </a:t>
            </a:r>
            <a:r>
              <a:rPr lang="en-US" b="1" dirty="0"/>
              <a:t>AAR</a:t>
            </a:r>
            <a:r>
              <a:rPr lang="en-US" b="0" dirty="0"/>
              <a:t> is a </a:t>
            </a:r>
            <a:r>
              <a:rPr lang="en-US" b="1" dirty="0"/>
              <a:t>multi-layer</a:t>
            </a:r>
            <a:r>
              <a:rPr lang="en-US" b="0" dirty="0"/>
              <a:t> feedback and knowledge discovery process and is significantly distinct in tone and purpose from a critique and debrief. It focuses more on the difference between expectations and reality than blame for outcomes, and seeks to find </a:t>
            </a:r>
            <a:r>
              <a:rPr lang="en-US" b="1" dirty="0"/>
              <a:t>root causes</a:t>
            </a:r>
            <a:r>
              <a:rPr lang="en-US" b="0" dirty="0"/>
              <a:t> for issues or successes.</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6</a:t>
            </a:fld>
            <a:endParaRPr lang="en-US"/>
          </a:p>
        </p:txBody>
      </p:sp>
    </p:spTree>
    <p:extLst>
      <p:ext uri="{BB962C8B-B14F-4D97-AF65-F5344CB8AC3E}">
        <p14:creationId xmlns:p14="http://schemas.microsoft.com/office/powerpoint/2010/main" val="4158940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participants to describe the intent or goal of the activity </a:t>
            </a:r>
            <a:r>
              <a:rPr lang="en-US" b="1" dirty="0"/>
              <a:t>from their point of view</a:t>
            </a:r>
            <a:r>
              <a:rPr lang="en-US" b="0" dirty="0"/>
              <a:t> and </a:t>
            </a:r>
            <a:r>
              <a:rPr lang="en-US" b="1" dirty="0"/>
              <a:t>in their own words</a:t>
            </a:r>
            <a:r>
              <a:rPr lang="en-US" b="0" dirty="0"/>
              <a:t>.</a:t>
            </a:r>
          </a:p>
          <a:p>
            <a:r>
              <a:rPr lang="en-US" b="0" dirty="0"/>
              <a:t>Sometimes different participants will have different views of the task and will emphasize different aspects. Discovering how participants think about the task will she light on the connections between how a task is perceived by </a:t>
            </a:r>
            <a:r>
              <a:rPr lang="en-US" b="0" dirty="0" err="1"/>
              <a:t>diffetent</a:t>
            </a:r>
            <a:r>
              <a:rPr lang="en-US" b="0" dirty="0"/>
              <a:t> participants and may lead to understanding of root causes of successes or failures.</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8</a:t>
            </a:fld>
            <a:endParaRPr lang="en-US"/>
          </a:p>
        </p:txBody>
      </p:sp>
    </p:spTree>
    <p:extLst>
      <p:ext uri="{BB962C8B-B14F-4D97-AF65-F5344CB8AC3E}">
        <p14:creationId xmlns:p14="http://schemas.microsoft.com/office/powerpoint/2010/main" val="280327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participants to describe what transpired during the activity </a:t>
            </a:r>
            <a:r>
              <a:rPr lang="en-US" b="1" dirty="0"/>
              <a:t>from their point of view</a:t>
            </a:r>
            <a:r>
              <a:rPr lang="en-US" b="0" dirty="0"/>
              <a:t> and </a:t>
            </a:r>
            <a:r>
              <a:rPr lang="en-US" b="1" dirty="0"/>
              <a:t>in their own words</a:t>
            </a:r>
            <a:r>
              <a:rPr lang="en-US" b="0" dirty="0"/>
              <a:t>.</a:t>
            </a:r>
          </a:p>
          <a:p>
            <a:r>
              <a:rPr lang="en-US" b="0" dirty="0"/>
              <a:t>Sometimes different participants will have different views of the task and will emphasize different aspects.</a:t>
            </a:r>
            <a:endParaRPr lang="en-US" dirty="0"/>
          </a:p>
          <a:p>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9</a:t>
            </a:fld>
            <a:endParaRPr lang="en-US"/>
          </a:p>
        </p:txBody>
      </p:sp>
    </p:spTree>
    <p:extLst>
      <p:ext uri="{BB962C8B-B14F-4D97-AF65-F5344CB8AC3E}">
        <p14:creationId xmlns:p14="http://schemas.microsoft.com/office/powerpoint/2010/main" val="56200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went well?</a:t>
            </a:r>
          </a:p>
          <a:p>
            <a:r>
              <a:rPr lang="en-US" dirty="0"/>
              <a:t>Why?</a:t>
            </a:r>
          </a:p>
          <a:p>
            <a:endParaRPr lang="en-US" dirty="0"/>
          </a:p>
          <a:p>
            <a:r>
              <a:rPr lang="en-US" dirty="0"/>
              <a:t>If possible, </a:t>
            </a:r>
            <a:r>
              <a:rPr lang="en-US" b="1" dirty="0"/>
              <a:t>dig deeper to find root causes</a:t>
            </a:r>
            <a:r>
              <a:rPr lang="en-US" dirty="0"/>
              <a:t>.</a:t>
            </a:r>
          </a:p>
          <a:p>
            <a:endParaRPr lang="en-US" dirty="0"/>
          </a:p>
          <a:p>
            <a:r>
              <a:rPr lang="en-US" dirty="0"/>
              <a:t>How can we institutionalize or </a:t>
            </a:r>
            <a:r>
              <a:rPr lang="en-US" b="1" dirty="0"/>
              <a:t>sustain that effort</a:t>
            </a:r>
            <a:r>
              <a:rPr lang="en-US" dirty="0"/>
              <a:t> going forward?</a:t>
            </a:r>
          </a:p>
        </p:txBody>
      </p:sp>
      <p:sp>
        <p:nvSpPr>
          <p:cNvPr id="4" name="Slide Number Placeholder 3"/>
          <p:cNvSpPr>
            <a:spLocks noGrp="1"/>
          </p:cNvSpPr>
          <p:nvPr>
            <p:ph type="sldNum" sz="quarter" idx="5"/>
          </p:nvPr>
        </p:nvSpPr>
        <p:spPr/>
        <p:txBody>
          <a:bodyPr/>
          <a:lstStyle/>
          <a:p>
            <a:fld id="{55D68406-F15C-4303-97CE-0E3EE59880C4}" type="slidenum">
              <a:rPr lang="en-US" smtClean="0"/>
              <a:pPr/>
              <a:t>15</a:t>
            </a:fld>
            <a:endParaRPr lang="en-US"/>
          </a:p>
        </p:txBody>
      </p:sp>
    </p:spTree>
    <p:extLst>
      <p:ext uri="{BB962C8B-B14F-4D97-AF65-F5344CB8AC3E}">
        <p14:creationId xmlns:p14="http://schemas.microsoft.com/office/powerpoint/2010/main" val="2771883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3490" name="Rectangle 1026"/>
          <p:cNvSpPr>
            <a:spLocks noGrp="1" noChangeArrowheads="1"/>
          </p:cNvSpPr>
          <p:nvPr>
            <p:ph type="ctrTitle"/>
          </p:nvPr>
        </p:nvSpPr>
        <p:spPr>
          <a:xfrm>
            <a:off x="2519472" y="2966931"/>
            <a:ext cx="4103140" cy="1395412"/>
          </a:xfrm>
        </p:spPr>
        <p:txBody>
          <a:bodyPr anchor="t"/>
          <a:lstStyle>
            <a:lvl1pPr>
              <a:defRPr/>
            </a:lvl1pPr>
          </a:lstStyle>
          <a:p>
            <a:pPr lvl="0"/>
            <a:r>
              <a:rPr lang="en-US" noProof="0"/>
              <a:t>Click to edit Master title style</a:t>
            </a:r>
          </a:p>
        </p:txBody>
      </p:sp>
      <p:sp>
        <p:nvSpPr>
          <p:cNvPr id="63491" name="Rectangle 1027"/>
          <p:cNvSpPr>
            <a:spLocks noGrp="1" noChangeArrowheads="1"/>
          </p:cNvSpPr>
          <p:nvPr>
            <p:ph type="subTitle" idx="1"/>
          </p:nvPr>
        </p:nvSpPr>
        <p:spPr>
          <a:xfrm>
            <a:off x="2532643" y="4591273"/>
            <a:ext cx="4089969" cy="944948"/>
          </a:xfrm>
        </p:spPr>
        <p:txBody>
          <a:bodyPr/>
          <a:lstStyle>
            <a:lvl1pPr marL="0" indent="0">
              <a:buFontTx/>
              <a:buNone/>
              <a:defRPr sz="2000">
                <a:solidFill>
                  <a:schemeClr val="bg2"/>
                </a:solidFill>
              </a:defRPr>
            </a:lvl1pPr>
          </a:lstStyle>
          <a:p>
            <a:pPr lvl="0"/>
            <a:r>
              <a:rPr lang="en-US" noProof="0"/>
              <a:t>Click to edit Master subtitle style</a:t>
            </a:r>
          </a:p>
        </p:txBody>
      </p:sp>
      <p:sp>
        <p:nvSpPr>
          <p:cNvPr id="9" name="Rectangle 1027"/>
          <p:cNvSpPr txBox="1">
            <a:spLocks noChangeArrowheads="1"/>
          </p:cNvSpPr>
          <p:nvPr userDrawn="1"/>
        </p:nvSpPr>
        <p:spPr bwMode="auto">
          <a:xfrm>
            <a:off x="227477" y="3401665"/>
            <a:ext cx="4089969" cy="1067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b="1">
                <a:solidFill>
                  <a:schemeClr val="bg2"/>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endParaRPr lang="en-US" b="0" kern="0"/>
          </a:p>
        </p:txBody>
      </p:sp>
      <p:pic>
        <p:nvPicPr>
          <p:cNvPr id="10" name="Picture 9"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12442" y="791612"/>
            <a:ext cx="3517203" cy="1758602"/>
          </a:xfrm>
          <a:prstGeom prst="rect">
            <a:avLst/>
          </a:prstGeom>
        </p:spPr>
      </p:pic>
    </p:spTree>
    <p:extLst>
      <p:ext uri="{BB962C8B-B14F-4D97-AF65-F5344CB8AC3E}">
        <p14:creationId xmlns:p14="http://schemas.microsoft.com/office/powerpoint/2010/main" val="321895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7130" y="169443"/>
            <a:ext cx="2432593" cy="1216297"/>
          </a:xfrm>
          <a:prstGeom prst="rect">
            <a:avLst/>
          </a:prstGeom>
        </p:spPr>
      </p:pic>
      <p:sp>
        <p:nvSpPr>
          <p:cNvPr id="11" name="Rectangle 12"/>
          <p:cNvSpPr>
            <a:spLocks noChangeArrowheads="1"/>
          </p:cNvSpPr>
          <p:nvPr userDrawn="1"/>
        </p:nvSpPr>
        <p:spPr bwMode="auto">
          <a:xfrm>
            <a:off x="1" y="6260548"/>
            <a:ext cx="9125145" cy="616305"/>
          </a:xfrm>
          <a:prstGeom prst="rect">
            <a:avLst/>
          </a:prstGeom>
          <a:solidFill>
            <a:srgbClr val="0070C0"/>
          </a:solidFill>
          <a:ln w="9525">
            <a:solidFill>
              <a:srgbClr val="1D2F6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Rectangle 11"/>
          <p:cNvSpPr txBox="1">
            <a:spLocks noChangeArrowheads="1"/>
          </p:cNvSpPr>
          <p:nvPr userDrawn="1"/>
        </p:nvSpPr>
        <p:spPr bwMode="auto">
          <a:xfrm>
            <a:off x="7539739" y="6333243"/>
            <a:ext cx="110126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FontTx/>
              <a:buNone/>
              <a:defRPr sz="1400" b="0" i="0" kern="1200">
                <a:solidFill>
                  <a:schemeClr val="bg1"/>
                </a:solidFill>
                <a:latin typeface="Helvetica Neue Medium"/>
                <a:ea typeface="+mn-ea"/>
                <a:cs typeface="Helvetica Neue Medium"/>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fld id="{74438B1A-AF1B-4C8B-993E-1BADE62A2451}" type="slidenum">
              <a:rPr lang="en-US" smtClean="0"/>
              <a:pPr/>
              <a:t>‹#›</a:t>
            </a:fld>
            <a:endParaRPr lang="en-US" dirty="0"/>
          </a:p>
        </p:txBody>
      </p:sp>
    </p:spTree>
    <p:extLst>
      <p:ext uri="{BB962C8B-B14F-4D97-AF65-F5344CB8AC3E}">
        <p14:creationId xmlns:p14="http://schemas.microsoft.com/office/powerpoint/2010/main" val="28222828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7/30/21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438B1A-AF1B-4C8B-993E-1BADE62A2451}" type="slidenum">
              <a:rPr lang="en-US" smtClean="0"/>
              <a:pPr/>
              <a:t>‹#›</a:t>
            </a:fld>
            <a:endParaRPr lang="en-US" dirty="0"/>
          </a:p>
        </p:txBody>
      </p:sp>
      <p:sp>
        <p:nvSpPr>
          <p:cNvPr id="6" name="Content Placeholder 2"/>
          <p:cNvSpPr>
            <a:spLocks noGrp="1"/>
          </p:cNvSpPr>
          <p:nvPr>
            <p:ph idx="1"/>
          </p:nvPr>
        </p:nvSpPr>
        <p:spPr>
          <a:xfrm>
            <a:off x="495300" y="1781665"/>
            <a:ext cx="8050213" cy="4184159"/>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7130" y="169443"/>
            <a:ext cx="2432593" cy="1216297"/>
          </a:xfrm>
          <a:prstGeom prst="rect">
            <a:avLst/>
          </a:prstGeom>
        </p:spPr>
      </p:pic>
    </p:spTree>
    <p:extLst>
      <p:ext uri="{BB962C8B-B14F-4D97-AF65-F5344CB8AC3E}">
        <p14:creationId xmlns:p14="http://schemas.microsoft.com/office/powerpoint/2010/main" val="360418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5300" y="1772239"/>
            <a:ext cx="3948113" cy="4126911"/>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4595813" y="1772239"/>
            <a:ext cx="3949700" cy="4126911"/>
          </a:xfrm>
        </p:spPr>
        <p:txBody>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sz="2800"/>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200" b="1" i="0" u="none" strike="noStrike" kern="0" cap="none" spc="0" normalizeH="0" baseline="0" noProof="0" dirty="0">
                <a:ln>
                  <a:noFill/>
                </a:ln>
                <a:solidFill>
                  <a:srgbClr val="000000"/>
                </a:solidFill>
                <a:effectLst/>
                <a:uLnTx/>
                <a:uFillTx/>
                <a:latin typeface="+mn-lt"/>
                <a:ea typeface="+mn-ea"/>
                <a:cs typeface="+mn-cs"/>
              </a:rPr>
              <a:t>Click to edit Master text styles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mn-lt"/>
              </a:rPr>
              <a:t>Second level</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mn-lt"/>
              </a:rPr>
              <a:t>Third level</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solidFill>
                  <a:srgbClr val="000000"/>
                </a:solidFill>
                <a:effectLst/>
                <a:uLnTx/>
                <a:uFillTx/>
                <a:latin typeface="+mn-lt"/>
              </a:rPr>
              <a:t>Fourth level</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solidFill>
                  <a:srgbClr val="000000"/>
                </a:solidFill>
                <a:effectLst/>
                <a:uLnTx/>
                <a:uFillTx/>
                <a:latin typeface="+mn-lt"/>
              </a:rPr>
              <a:t>Fifth level</a:t>
            </a:r>
          </a:p>
        </p:txBody>
      </p:sp>
      <p:sp>
        <p:nvSpPr>
          <p:cNvPr id="5" name="Date Placeholder 4"/>
          <p:cNvSpPr>
            <a:spLocks noGrp="1"/>
          </p:cNvSpPr>
          <p:nvPr>
            <p:ph type="dt" sz="half" idx="10"/>
          </p:nvPr>
        </p:nvSpPr>
        <p:spPr/>
        <p:txBody>
          <a:bodyPr/>
          <a:lstStyle>
            <a:lvl1pPr>
              <a:defRPr/>
            </a:lvl1pPr>
          </a:lstStyle>
          <a:p>
            <a:r>
              <a:rPr lang="en-US"/>
              <a:t>7/30/21</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6266C2-23C9-4679-9EA6-D74DA6C8C265}" type="slidenum">
              <a:rPr lang="en-US"/>
              <a:pPr/>
              <a:t>‹#›</a:t>
            </a:fld>
            <a:endParaRPr lang="en-US"/>
          </a:p>
        </p:txBody>
      </p:sp>
      <p:pic>
        <p:nvPicPr>
          <p:cNvPr id="8" name="Picture 7"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7130" y="169443"/>
            <a:ext cx="2432593" cy="1216297"/>
          </a:xfrm>
          <a:prstGeom prst="rect">
            <a:avLst/>
          </a:prstGeom>
        </p:spPr>
      </p:pic>
    </p:spTree>
    <p:extLst>
      <p:ext uri="{BB962C8B-B14F-4D97-AF65-F5344CB8AC3E}">
        <p14:creationId xmlns:p14="http://schemas.microsoft.com/office/powerpoint/2010/main" val="152251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915" y="2838306"/>
            <a:ext cx="8472488" cy="609600"/>
          </a:xfrm>
        </p:spPr>
        <p:txBody>
          <a:bodyPr/>
          <a:lstStyle>
            <a:lvl1pPr algn="ctr">
              <a:defRPr sz="3600"/>
            </a:lvl1pPr>
          </a:lstStyle>
          <a:p>
            <a:r>
              <a:rPr lang="en-US"/>
              <a:t>Click to edit Master title style</a:t>
            </a:r>
          </a:p>
        </p:txBody>
      </p:sp>
      <p:sp>
        <p:nvSpPr>
          <p:cNvPr id="3" name="Date Placeholder 2"/>
          <p:cNvSpPr>
            <a:spLocks noGrp="1"/>
          </p:cNvSpPr>
          <p:nvPr>
            <p:ph type="dt" sz="half" idx="10"/>
          </p:nvPr>
        </p:nvSpPr>
        <p:spPr>
          <a:xfrm>
            <a:off x="509463" y="6248400"/>
            <a:ext cx="578557" cy="457200"/>
          </a:xfrm>
        </p:spPr>
        <p:txBody>
          <a:bodyPr/>
          <a:lstStyle>
            <a:lvl1pPr>
              <a:defRPr/>
            </a:lvl1pPr>
          </a:lstStyle>
          <a:p>
            <a:r>
              <a:rPr lang="en-US"/>
              <a:t>7/30/21</a:t>
            </a:r>
            <a:endParaRPr lang="en-US" dirty="0"/>
          </a:p>
        </p:txBody>
      </p:sp>
      <p:sp>
        <p:nvSpPr>
          <p:cNvPr id="4" name="Footer Placeholder 3"/>
          <p:cNvSpPr>
            <a:spLocks noGrp="1"/>
          </p:cNvSpPr>
          <p:nvPr>
            <p:ph type="ftr" sz="quarter" idx="11"/>
          </p:nvPr>
        </p:nvSpPr>
        <p:spPr>
          <a:xfrm>
            <a:off x="1250066" y="6248400"/>
            <a:ext cx="3959890" cy="457200"/>
          </a:xfrm>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1F6FF14-FC6A-41B6-B2DC-884C6B7C3F2E}" type="slidenum">
              <a:rPr lang="en-US"/>
              <a:pPr/>
              <a:t>‹#›</a:t>
            </a:fld>
            <a:endParaRPr lang="en-US"/>
          </a:p>
        </p:txBody>
      </p:sp>
      <p:pic>
        <p:nvPicPr>
          <p:cNvPr id="6" name="Picture 5"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862" y="1376074"/>
            <a:ext cx="2432593" cy="1216297"/>
          </a:xfrm>
          <a:prstGeom prst="rect">
            <a:avLst/>
          </a:prstGeom>
        </p:spPr>
      </p:pic>
    </p:spTree>
    <p:extLst>
      <p:ext uri="{BB962C8B-B14F-4D97-AF65-F5344CB8AC3E}">
        <p14:creationId xmlns:p14="http://schemas.microsoft.com/office/powerpoint/2010/main" val="42519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30143"/>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988055"/>
            <a:ext cx="5486400" cy="4442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3969100" y="6281738"/>
            <a:ext cx="1338191" cy="457200"/>
          </a:xfrm>
        </p:spPr>
        <p:txBody>
          <a:bodyPr/>
          <a:lstStyle>
            <a:lvl1pPr>
              <a:defRPr/>
            </a:lvl1pPr>
          </a:lstStyle>
          <a:p>
            <a:r>
              <a:rPr lang="en-US"/>
              <a:t>7/30/21</a:t>
            </a:r>
            <a:endParaRPr lang="en-US" dirty="0"/>
          </a:p>
        </p:txBody>
      </p:sp>
      <p:sp>
        <p:nvSpPr>
          <p:cNvPr id="6" name="Footer Placeholder 5"/>
          <p:cNvSpPr>
            <a:spLocks noGrp="1"/>
          </p:cNvSpPr>
          <p:nvPr>
            <p:ph type="ftr" sz="quarter" idx="11"/>
          </p:nvPr>
        </p:nvSpPr>
        <p:spPr>
          <a:xfrm>
            <a:off x="159751" y="6291950"/>
            <a:ext cx="3328167" cy="457200"/>
          </a:xfrm>
          <a:solidFill>
            <a:srgbClr val="0070C0"/>
          </a:solidFill>
        </p:spPr>
        <p:txBody>
          <a:bodyPr/>
          <a:lstStyle>
            <a:lvl1pPr>
              <a:defRPr/>
            </a:lvl1pPr>
          </a:lstStyle>
          <a:p>
            <a:endParaRPr lang="en-US" dirty="0"/>
          </a:p>
        </p:txBody>
      </p:sp>
      <p:sp>
        <p:nvSpPr>
          <p:cNvPr id="7" name="Slide Number Placeholder 6"/>
          <p:cNvSpPr>
            <a:spLocks noGrp="1"/>
          </p:cNvSpPr>
          <p:nvPr>
            <p:ph type="sldNum" sz="quarter" idx="12"/>
          </p:nvPr>
        </p:nvSpPr>
        <p:spPr>
          <a:xfrm>
            <a:off x="7918515" y="6248400"/>
            <a:ext cx="637649" cy="457200"/>
          </a:xfrm>
        </p:spPr>
        <p:txBody>
          <a:bodyPr/>
          <a:lstStyle>
            <a:lvl1pPr>
              <a:defRPr/>
            </a:lvl1pPr>
          </a:lstStyle>
          <a:p>
            <a:fld id="{9187D554-CBC1-41AB-90CF-337CEC897EAA}" type="slidenum">
              <a:rPr lang="en-US"/>
              <a:pPr/>
              <a:t>‹#›</a:t>
            </a:fld>
            <a:endParaRPr lang="en-US"/>
          </a:p>
        </p:txBody>
      </p:sp>
      <p:pic>
        <p:nvPicPr>
          <p:cNvPr id="8" name="Picture 7"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2218" y="94029"/>
            <a:ext cx="2432593" cy="1216297"/>
          </a:xfrm>
          <a:prstGeom prst="rect">
            <a:avLst/>
          </a:prstGeom>
        </p:spPr>
      </p:pic>
    </p:spTree>
    <p:extLst>
      <p:ext uri="{BB962C8B-B14F-4D97-AF65-F5344CB8AC3E}">
        <p14:creationId xmlns:p14="http://schemas.microsoft.com/office/powerpoint/2010/main" val="387768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020451" y="6352569"/>
            <a:ext cx="999910" cy="456728"/>
          </a:xfrm>
        </p:spPr>
        <p:txBody>
          <a:bodyPr/>
          <a:lstStyle/>
          <a:p>
            <a:r>
              <a:rPr lang="en-US"/>
              <a:t>7/30/21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438B1A-AF1B-4C8B-993E-1BADE62A2451}" type="slidenum">
              <a:rPr lang="en-US" smtClean="0"/>
              <a:pPr/>
              <a:t>‹#›</a:t>
            </a:fld>
            <a:endParaRPr lang="en-US" dirty="0"/>
          </a:p>
        </p:txBody>
      </p:sp>
      <p:sp>
        <p:nvSpPr>
          <p:cNvPr id="6" name="Content Placeholder 2"/>
          <p:cNvSpPr>
            <a:spLocks noGrp="1"/>
          </p:cNvSpPr>
          <p:nvPr>
            <p:ph idx="1"/>
          </p:nvPr>
        </p:nvSpPr>
        <p:spPr>
          <a:xfrm>
            <a:off x="495300" y="1781665"/>
            <a:ext cx="8050213" cy="4184159"/>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46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32" name="Rectangle 12"/>
          <p:cNvSpPr>
            <a:spLocks noChangeArrowheads="1"/>
          </p:cNvSpPr>
          <p:nvPr/>
        </p:nvSpPr>
        <p:spPr bwMode="auto">
          <a:xfrm>
            <a:off x="1" y="6260548"/>
            <a:ext cx="9125145" cy="616305"/>
          </a:xfrm>
          <a:prstGeom prst="rect">
            <a:avLst/>
          </a:prstGeom>
          <a:solidFill>
            <a:srgbClr val="0070C0"/>
          </a:solidFill>
          <a:ln w="9525">
            <a:solidFill>
              <a:srgbClr val="1D2F6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27" name="Rectangle 7"/>
          <p:cNvSpPr>
            <a:spLocks noGrp="1" noChangeArrowheads="1"/>
          </p:cNvSpPr>
          <p:nvPr>
            <p:ph type="title"/>
          </p:nvPr>
        </p:nvSpPr>
        <p:spPr bwMode="auto">
          <a:xfrm>
            <a:off x="487520" y="983530"/>
            <a:ext cx="5932134"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Select to edit master title</a:t>
            </a:r>
          </a:p>
        </p:txBody>
      </p:sp>
      <p:sp>
        <p:nvSpPr>
          <p:cNvPr id="56328" name="Rectangle 8"/>
          <p:cNvSpPr>
            <a:spLocks noGrp="1" noChangeArrowheads="1"/>
          </p:cNvSpPr>
          <p:nvPr>
            <p:ph type="body" idx="1"/>
          </p:nvPr>
        </p:nvSpPr>
        <p:spPr bwMode="auto">
          <a:xfrm>
            <a:off x="495300" y="1781665"/>
            <a:ext cx="8050213" cy="41841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Select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329" name="Rectangle 9"/>
          <p:cNvSpPr>
            <a:spLocks noGrp="1" noChangeArrowheads="1"/>
          </p:cNvSpPr>
          <p:nvPr>
            <p:ph type="dt" sz="half" idx="2"/>
          </p:nvPr>
        </p:nvSpPr>
        <p:spPr bwMode="auto">
          <a:xfrm>
            <a:off x="3836709" y="6343140"/>
            <a:ext cx="1329848" cy="456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b="0" i="0">
                <a:solidFill>
                  <a:schemeClr val="bg1"/>
                </a:solidFill>
                <a:latin typeface="Helvetica Neue Medium"/>
                <a:cs typeface="Helvetica Neue Medium"/>
              </a:defRPr>
            </a:lvl1pPr>
          </a:lstStyle>
          <a:p>
            <a:r>
              <a:rPr lang="en-US"/>
              <a:t>7/30/21</a:t>
            </a:r>
            <a:endParaRPr lang="en-US" dirty="0"/>
          </a:p>
        </p:txBody>
      </p:sp>
      <p:sp>
        <p:nvSpPr>
          <p:cNvPr id="56330" name="Rectangle 10"/>
          <p:cNvSpPr>
            <a:spLocks noGrp="1" noChangeArrowheads="1"/>
          </p:cNvSpPr>
          <p:nvPr>
            <p:ph type="ftr" sz="quarter" idx="3"/>
          </p:nvPr>
        </p:nvSpPr>
        <p:spPr bwMode="auto">
          <a:xfrm>
            <a:off x="248672" y="6352569"/>
            <a:ext cx="2499637" cy="456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FontTx/>
              <a:buNone/>
              <a:defRPr sz="1400" b="0" i="0">
                <a:solidFill>
                  <a:schemeClr val="bg1"/>
                </a:solidFill>
                <a:latin typeface="Helvetica Neue Medium"/>
                <a:cs typeface="Helvetica Neue Medium"/>
              </a:defRPr>
            </a:lvl1pPr>
          </a:lstStyle>
          <a:p>
            <a:endParaRPr lang="en-US" dirty="0"/>
          </a:p>
        </p:txBody>
      </p:sp>
      <p:sp>
        <p:nvSpPr>
          <p:cNvPr id="56331" name="Rectangle 11"/>
          <p:cNvSpPr>
            <a:spLocks noGrp="1" noChangeArrowheads="1"/>
          </p:cNvSpPr>
          <p:nvPr>
            <p:ph type="sldNum" sz="quarter" idx="4"/>
          </p:nvPr>
        </p:nvSpPr>
        <p:spPr bwMode="auto">
          <a:xfrm>
            <a:off x="7539739" y="6333243"/>
            <a:ext cx="110126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b="0" i="0">
                <a:solidFill>
                  <a:schemeClr val="bg1"/>
                </a:solidFill>
                <a:latin typeface="Helvetica Neue Medium"/>
                <a:cs typeface="Helvetica Neue Medium"/>
              </a:defRPr>
            </a:lvl1pPr>
          </a:lstStyle>
          <a:p>
            <a:fld id="{74438B1A-AF1B-4C8B-993E-1BADE62A2451}" type="slidenum">
              <a:rPr lang="en-US" smtClean="0"/>
              <a:pPr/>
              <a:t>‹#›</a:t>
            </a:fld>
            <a:endParaRPr lang="en-US" dirty="0"/>
          </a:p>
        </p:txBody>
      </p:sp>
      <p:sp>
        <p:nvSpPr>
          <p:cNvPr id="56349" name="Text Box 29" hidden="1"/>
          <p:cNvSpPr txBox="1">
            <a:spLocks noChangeArrowheads="1"/>
          </p:cNvSpPr>
          <p:nvPr userDrawn="1"/>
        </p:nvSpPr>
        <p:spPr bwMode="auto">
          <a:xfrm>
            <a:off x="449263" y="6205538"/>
            <a:ext cx="47847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None/>
            </a:pPr>
            <a:r>
              <a:rPr lang="en-US" sz="1200" b="1">
                <a:solidFill>
                  <a:srgbClr val="C0C0C0"/>
                </a:solidFill>
              </a:rPr>
              <a:t>&lt;Presentation Title – Change on Master Slide&gt;</a:t>
            </a:r>
            <a:endParaRPr lang="en-US" sz="1200">
              <a:solidFill>
                <a:srgbClr val="C0C0C0"/>
              </a:solidFill>
            </a:endParaRPr>
          </a:p>
        </p:txBody>
      </p:sp>
      <p:sp>
        <p:nvSpPr>
          <p:cNvPr id="56350" name="Text Box 30" hidden="1"/>
          <p:cNvSpPr txBox="1">
            <a:spLocks noChangeArrowheads="1"/>
          </p:cNvSpPr>
          <p:nvPr userDrawn="1"/>
        </p:nvSpPr>
        <p:spPr bwMode="auto">
          <a:xfrm>
            <a:off x="441325" y="6384925"/>
            <a:ext cx="37401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None/>
            </a:pPr>
            <a:r>
              <a:rPr lang="en-US" sz="1200">
                <a:solidFill>
                  <a:srgbClr val="C0C0C0"/>
                </a:solidFill>
              </a:rPr>
              <a:t>&lt;Date of Presentation – Change on Master Slide&gt;</a:t>
            </a:r>
          </a:p>
        </p:txBody>
      </p:sp>
    </p:spTree>
    <p:extLst>
      <p:ext uri="{BB962C8B-B14F-4D97-AF65-F5344CB8AC3E}">
        <p14:creationId xmlns:p14="http://schemas.microsoft.com/office/powerpoint/2010/main" val="24399932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3" r:id="rId3"/>
    <p:sldLayoutId id="2147483669" r:id="rId4"/>
    <p:sldLayoutId id="2147483671" r:id="rId5"/>
    <p:sldLayoutId id="2147483672" r:id="rId6"/>
    <p:sldLayoutId id="2147483674" r:id="rId7"/>
  </p:sldLayoutIdLst>
  <p:hf hdr="0" ftr="0"/>
  <p:txStyles>
    <p:titleStyle>
      <a:lvl1pPr algn="l" rtl="0" eaLnBrk="1" fontAlgn="base" hangingPunct="1">
        <a:spcBef>
          <a:spcPct val="0"/>
        </a:spcBef>
        <a:spcAft>
          <a:spcPct val="0"/>
        </a:spcAft>
        <a:defRPr sz="2400" b="1">
          <a:solidFill>
            <a:srgbClr val="1D2F68"/>
          </a:solidFill>
          <a:latin typeface="+mj-lt"/>
          <a:ea typeface="+mj-ea"/>
          <a:cs typeface="+mj-cs"/>
        </a:defRPr>
      </a:lvl1pPr>
      <a:lvl2pPr algn="l" rtl="0" eaLnBrk="1" fontAlgn="base" hangingPunct="1">
        <a:spcBef>
          <a:spcPct val="0"/>
        </a:spcBef>
        <a:spcAft>
          <a:spcPct val="0"/>
        </a:spcAft>
        <a:defRPr sz="4000" b="1">
          <a:solidFill>
            <a:srgbClr val="1D2F68"/>
          </a:solidFill>
          <a:latin typeface="Arial" charset="0"/>
        </a:defRPr>
      </a:lvl2pPr>
      <a:lvl3pPr algn="l" rtl="0" eaLnBrk="1" fontAlgn="base" hangingPunct="1">
        <a:spcBef>
          <a:spcPct val="0"/>
        </a:spcBef>
        <a:spcAft>
          <a:spcPct val="0"/>
        </a:spcAft>
        <a:defRPr sz="4000" b="1">
          <a:solidFill>
            <a:srgbClr val="1D2F68"/>
          </a:solidFill>
          <a:latin typeface="Arial" charset="0"/>
        </a:defRPr>
      </a:lvl3pPr>
      <a:lvl4pPr algn="l" rtl="0" eaLnBrk="1" fontAlgn="base" hangingPunct="1">
        <a:spcBef>
          <a:spcPct val="0"/>
        </a:spcBef>
        <a:spcAft>
          <a:spcPct val="0"/>
        </a:spcAft>
        <a:defRPr sz="4000" b="1">
          <a:solidFill>
            <a:srgbClr val="1D2F68"/>
          </a:solidFill>
          <a:latin typeface="Arial" charset="0"/>
        </a:defRPr>
      </a:lvl4pPr>
      <a:lvl5pPr algn="l" rtl="0" eaLnBrk="1" fontAlgn="base" hangingPunct="1">
        <a:spcBef>
          <a:spcPct val="0"/>
        </a:spcBef>
        <a:spcAft>
          <a:spcPct val="0"/>
        </a:spcAft>
        <a:defRPr sz="4000" b="1">
          <a:solidFill>
            <a:srgbClr val="1D2F68"/>
          </a:solidFill>
          <a:latin typeface="Arial" charset="0"/>
        </a:defRPr>
      </a:lvl5pPr>
      <a:lvl6pPr marL="457200" algn="l" rtl="0" eaLnBrk="1" fontAlgn="base" hangingPunct="1">
        <a:spcBef>
          <a:spcPct val="0"/>
        </a:spcBef>
        <a:spcAft>
          <a:spcPct val="0"/>
        </a:spcAft>
        <a:defRPr sz="4000" b="1">
          <a:solidFill>
            <a:srgbClr val="1D2F68"/>
          </a:solidFill>
          <a:latin typeface="Arial" charset="0"/>
        </a:defRPr>
      </a:lvl6pPr>
      <a:lvl7pPr marL="914400" algn="l" rtl="0" eaLnBrk="1" fontAlgn="base" hangingPunct="1">
        <a:spcBef>
          <a:spcPct val="0"/>
        </a:spcBef>
        <a:spcAft>
          <a:spcPct val="0"/>
        </a:spcAft>
        <a:defRPr sz="4000" b="1">
          <a:solidFill>
            <a:srgbClr val="1D2F68"/>
          </a:solidFill>
          <a:latin typeface="Arial" charset="0"/>
        </a:defRPr>
      </a:lvl7pPr>
      <a:lvl8pPr marL="1371600" algn="l" rtl="0" eaLnBrk="1" fontAlgn="base" hangingPunct="1">
        <a:spcBef>
          <a:spcPct val="0"/>
        </a:spcBef>
        <a:spcAft>
          <a:spcPct val="0"/>
        </a:spcAft>
        <a:defRPr sz="4000" b="1">
          <a:solidFill>
            <a:srgbClr val="1D2F68"/>
          </a:solidFill>
          <a:latin typeface="Arial" charset="0"/>
        </a:defRPr>
      </a:lvl8pPr>
      <a:lvl9pPr marL="1828800" algn="l" rtl="0" eaLnBrk="1" fontAlgn="base" hangingPunct="1">
        <a:spcBef>
          <a:spcPct val="0"/>
        </a:spcBef>
        <a:spcAft>
          <a:spcPct val="0"/>
        </a:spcAft>
        <a:defRPr sz="4000" b="1">
          <a:solidFill>
            <a:srgbClr val="1D2F68"/>
          </a:solidFill>
          <a:latin typeface="Arial" charset="0"/>
        </a:defRPr>
      </a:lvl9pPr>
    </p:titleStyle>
    <p:bodyStyle>
      <a:lvl1pPr marL="342900" indent="-342900" algn="l" rtl="0" eaLnBrk="1" fontAlgn="base" hangingPunct="1">
        <a:spcBef>
          <a:spcPct val="20000"/>
        </a:spcBef>
        <a:spcAft>
          <a:spcPct val="0"/>
        </a:spcAft>
        <a:buChar char="•"/>
        <a:defRPr sz="2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sn2.faa.gov/arc/arc/Logistics/alo400/inventoryandtraining/Personal%20Property%20Officer%20Library/2021%20Personal%20Property%20Education%20Workshop/APM-400%202021%20Personal%20Property%20Education%20Workshop%20Agenda%20with%20Descriptions%20v.04.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10488" y="2975557"/>
            <a:ext cx="6862355" cy="1395412"/>
          </a:xfrm>
        </p:spPr>
        <p:txBody>
          <a:bodyPr/>
          <a:lstStyle/>
          <a:p>
            <a:pPr algn="ctr"/>
            <a:r>
              <a:rPr lang="en-US" sz="2000" dirty="0"/>
              <a:t>2021 Annual Personal Property Education Workshop</a:t>
            </a:r>
            <a:br>
              <a:rPr lang="en-US" sz="2000" dirty="0"/>
            </a:br>
            <a:r>
              <a:rPr lang="en-US" dirty="0"/>
              <a:t/>
            </a:r>
            <a:br>
              <a:rPr lang="en-US" dirty="0"/>
            </a:br>
            <a:r>
              <a:rPr lang="en-US" dirty="0"/>
              <a:t>After-Action Review (AAR)</a:t>
            </a:r>
          </a:p>
        </p:txBody>
      </p:sp>
      <p:sp>
        <p:nvSpPr>
          <p:cNvPr id="7" name="Subtitle 6"/>
          <p:cNvSpPr>
            <a:spLocks noGrp="1"/>
          </p:cNvSpPr>
          <p:nvPr>
            <p:ph type="subTitle" idx="1"/>
          </p:nvPr>
        </p:nvSpPr>
        <p:spPr>
          <a:xfrm>
            <a:off x="2908624" y="5505673"/>
            <a:ext cx="3466085" cy="679468"/>
          </a:xfrm>
        </p:spPr>
        <p:txBody>
          <a:bodyPr/>
          <a:lstStyle/>
          <a:p>
            <a:pPr>
              <a:spcBef>
                <a:spcPct val="0"/>
              </a:spcBef>
            </a:pPr>
            <a:r>
              <a:rPr lang="en-US" dirty="0" smtClean="0">
                <a:solidFill>
                  <a:srgbClr val="1D2F68"/>
                </a:solidFill>
                <a:latin typeface="+mj-lt"/>
                <a:ea typeface="+mj-ea"/>
                <a:cs typeface="+mj-cs"/>
              </a:rPr>
              <a:t>2021/09/27</a:t>
            </a:r>
            <a:endParaRPr lang="en-US" sz="1800" dirty="0">
              <a:solidFill>
                <a:srgbClr val="1D2F68"/>
              </a:solidFill>
              <a:latin typeface="+mj-lt"/>
              <a:ea typeface="+mj-ea"/>
              <a:cs typeface="+mj-cs"/>
            </a:endParaRPr>
          </a:p>
          <a:p>
            <a:pPr>
              <a:spcBef>
                <a:spcPct val="0"/>
              </a:spcBef>
            </a:pPr>
            <a:r>
              <a:rPr lang="en-US" sz="1800" dirty="0">
                <a:solidFill>
                  <a:srgbClr val="1D2F68"/>
                </a:solidFill>
                <a:latin typeface="+mj-lt"/>
                <a:ea typeface="+mj-ea"/>
                <a:cs typeface="+mj-cs"/>
              </a:rPr>
              <a:t>Facilitator: Christopher Burch</a:t>
            </a:r>
          </a:p>
          <a:p>
            <a:pPr>
              <a:spcBef>
                <a:spcPct val="0"/>
              </a:spcBef>
            </a:pPr>
            <a:endParaRPr lang="en-US" sz="1800" dirty="0">
              <a:solidFill>
                <a:srgbClr val="1D2F68"/>
              </a:solidFill>
              <a:latin typeface="+mj-lt"/>
              <a:ea typeface="+mj-ea"/>
              <a:cs typeface="+mj-cs"/>
            </a:endParaRPr>
          </a:p>
        </p:txBody>
      </p:sp>
    </p:spTree>
    <p:extLst>
      <p:ext uri="{BB962C8B-B14F-4D97-AF65-F5344CB8AC3E}">
        <p14:creationId xmlns:p14="http://schemas.microsoft.com/office/powerpoint/2010/main" val="581100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790291"/>
            <a:ext cx="8050213" cy="4184159"/>
          </a:xfrm>
        </p:spPr>
        <p:txBody>
          <a:bodyPr/>
          <a:lstStyle/>
          <a:p>
            <a:r>
              <a:rPr lang="en-US" dirty="0" smtClean="0"/>
              <a:t>Actual</a:t>
            </a:r>
          </a:p>
          <a:p>
            <a:pPr marL="0" indent="0">
              <a:buNone/>
            </a:pPr>
            <a:r>
              <a:rPr lang="en-US" b="0" dirty="0" smtClean="0"/>
              <a:t>Schedule dates – Kendal 2 date ranges, sent to Dan (APM410), Dan selected appropriate date range, Kendal used that to schedule, sent out save the date email</a:t>
            </a:r>
          </a:p>
          <a:p>
            <a:pPr marL="0" indent="0">
              <a:buNone/>
            </a:pPr>
            <a:r>
              <a:rPr lang="en-US" b="0" dirty="0"/>
              <a:t>	</a:t>
            </a:r>
            <a:r>
              <a:rPr lang="en-US" b="0" dirty="0" smtClean="0"/>
              <a:t>Kendal is organizer; would have been pref. for GLT to take admin role but Teams limitations prevented</a:t>
            </a:r>
          </a:p>
          <a:p>
            <a:pPr marL="0" indent="0">
              <a:buNone/>
            </a:pPr>
            <a:r>
              <a:rPr lang="en-US" b="0" dirty="0" smtClean="0"/>
              <a:t>	breakout sessions pre-scheduled – potential issues with unexpected adds</a:t>
            </a:r>
          </a:p>
          <a:p>
            <a:pPr marL="0" indent="0">
              <a:buNone/>
            </a:pPr>
            <a:endParaRPr lang="en-US" b="0" dirty="0"/>
          </a:p>
          <a:p>
            <a:pPr marL="0" indent="0">
              <a:buNone/>
            </a:pPr>
            <a:r>
              <a:rPr lang="en-US" b="0" dirty="0" smtClean="0"/>
              <a:t>Develop proposed agenda – started with 2 days but needed more time, pushed to 3 days</a:t>
            </a:r>
          </a:p>
          <a:p>
            <a:pPr marL="0" indent="0">
              <a:buNone/>
            </a:pPr>
            <a:r>
              <a:rPr lang="en-US" b="0" dirty="0"/>
              <a:t>	</a:t>
            </a:r>
            <a:r>
              <a:rPr lang="en-US" b="0" dirty="0" smtClean="0"/>
              <a:t>Kendal pulled agenda from last year, adjusted as necessary</a:t>
            </a:r>
          </a:p>
          <a:p>
            <a:pPr marL="0" indent="0">
              <a:buNone/>
            </a:pPr>
            <a:r>
              <a:rPr lang="en-US" b="0" dirty="0" smtClean="0"/>
              <a:t>Labor relations shares with Union, union needs notification, all changes need to be pushed to LR, Tim sends agendas and topics to LR</a:t>
            </a:r>
            <a:endParaRPr lang="en-US" b="0" dirty="0"/>
          </a:p>
        </p:txBody>
      </p:sp>
    </p:spTree>
    <p:extLst>
      <p:ext uri="{BB962C8B-B14F-4D97-AF65-F5344CB8AC3E}">
        <p14:creationId xmlns:p14="http://schemas.microsoft.com/office/powerpoint/2010/main" val="81866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790291"/>
            <a:ext cx="8050213" cy="4184159"/>
          </a:xfrm>
        </p:spPr>
        <p:txBody>
          <a:bodyPr/>
          <a:lstStyle/>
          <a:p>
            <a:r>
              <a:rPr lang="en-US" dirty="0" smtClean="0"/>
              <a:t>Actual</a:t>
            </a:r>
          </a:p>
          <a:p>
            <a:pPr marL="0" indent="0">
              <a:buNone/>
            </a:pPr>
            <a:r>
              <a:rPr lang="en-US" b="0" dirty="0" smtClean="0"/>
              <a:t>Marla provided templates for presentations</a:t>
            </a:r>
          </a:p>
          <a:p>
            <a:pPr marL="0" indent="0">
              <a:buNone/>
            </a:pPr>
            <a:endParaRPr lang="en-US" b="0" dirty="0"/>
          </a:p>
          <a:p>
            <a:pPr marL="0" indent="0">
              <a:buNone/>
            </a:pPr>
            <a:r>
              <a:rPr lang="en-US" b="0" dirty="0" smtClean="0"/>
              <a:t>Decisions about breakout rooms changed at last minute</a:t>
            </a:r>
          </a:p>
          <a:p>
            <a:pPr marL="0" indent="0">
              <a:buNone/>
            </a:pPr>
            <a:r>
              <a:rPr lang="en-US" b="0" dirty="0" smtClean="0"/>
              <a:t>Breakouts went smoothly, Kendal made sure </a:t>
            </a:r>
            <a:r>
              <a:rPr lang="en-US" b="0" dirty="0" err="1" smtClean="0"/>
              <a:t>ppl</a:t>
            </a:r>
            <a:r>
              <a:rPr lang="en-US" b="0" dirty="0" smtClean="0"/>
              <a:t> were in correct rooms (support, Tim, Dan, managers), Kendal moved between rooms.</a:t>
            </a:r>
          </a:p>
          <a:p>
            <a:pPr marL="0" indent="0">
              <a:buNone/>
            </a:pPr>
            <a:r>
              <a:rPr lang="en-US" b="0" dirty="0" smtClean="0"/>
              <a:t>Marla: group didn’t get to all assigned subjects due to unexpectedly long discussions, military crypto discussion, criteria for assigning property to classes, valid discussions</a:t>
            </a:r>
          </a:p>
          <a:p>
            <a:pPr marL="0" indent="0">
              <a:buNone/>
            </a:pPr>
            <a:r>
              <a:rPr lang="en-US" b="0" dirty="0" smtClean="0"/>
              <a:t>Kendal briefed on purpose of breakouts but maybe not all understood</a:t>
            </a:r>
          </a:p>
          <a:p>
            <a:pPr marL="0" indent="0">
              <a:buNone/>
            </a:pPr>
            <a:r>
              <a:rPr lang="en-US" b="0" dirty="0" smtClean="0"/>
              <a:t>Kim used spreadsheet instead of PPT – last minute decision. Anticipated audience reaction and adjusted, worked well</a:t>
            </a:r>
          </a:p>
          <a:p>
            <a:pPr marL="0" indent="0">
              <a:buNone/>
            </a:pPr>
            <a:r>
              <a:rPr lang="en-US" b="0" dirty="0" smtClean="0"/>
              <a:t>Difficulty with assigning latecomers to a room</a:t>
            </a:r>
          </a:p>
        </p:txBody>
      </p:sp>
    </p:spTree>
    <p:extLst>
      <p:ext uri="{BB962C8B-B14F-4D97-AF65-F5344CB8AC3E}">
        <p14:creationId xmlns:p14="http://schemas.microsoft.com/office/powerpoint/2010/main" val="13725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790291"/>
            <a:ext cx="8050213" cy="4184159"/>
          </a:xfrm>
        </p:spPr>
        <p:txBody>
          <a:bodyPr/>
          <a:lstStyle/>
          <a:p>
            <a:r>
              <a:rPr lang="en-US" dirty="0" smtClean="0"/>
              <a:t>Actual</a:t>
            </a:r>
          </a:p>
          <a:p>
            <a:pPr marL="0" indent="0">
              <a:buNone/>
            </a:pPr>
            <a:r>
              <a:rPr lang="en-US" b="0" dirty="0" smtClean="0"/>
              <a:t>Angie tasked with recording questions and answers</a:t>
            </a:r>
          </a:p>
          <a:p>
            <a:pPr marL="0" indent="0">
              <a:buNone/>
            </a:pPr>
            <a:r>
              <a:rPr lang="en-US" b="0" dirty="0" smtClean="0"/>
              <a:t>Marla tasked via email.</a:t>
            </a:r>
          </a:p>
          <a:p>
            <a:pPr marL="0" indent="0">
              <a:buNone/>
            </a:pPr>
            <a:r>
              <a:rPr lang="en-US" b="0" dirty="0" smtClean="0"/>
              <a:t>Difficult to record, felt criticized for not capturing all information, Angie asked to record session, but could not. Misses conversations, rapid fire questions difficult to record.</a:t>
            </a:r>
            <a:endParaRPr lang="en-US" b="0" dirty="0"/>
          </a:p>
          <a:p>
            <a:pPr marL="0" indent="0">
              <a:buNone/>
            </a:pPr>
            <a:r>
              <a:rPr lang="en-US" b="0" dirty="0" smtClean="0"/>
              <a:t>Speakers who had subject matter expertise were presenting and could not record</a:t>
            </a:r>
          </a:p>
          <a:p>
            <a:pPr marL="0" indent="0">
              <a:buNone/>
            </a:pPr>
            <a:r>
              <a:rPr lang="en-US" b="0" dirty="0" smtClean="0"/>
              <a:t>Last year Hrishikesh took attendance 3 times per day and recorded present</a:t>
            </a:r>
            <a:r>
              <a:rPr lang="en-US" b="0" dirty="0"/>
              <a:t> </a:t>
            </a:r>
            <a:r>
              <a:rPr lang="en-US" b="0" dirty="0" smtClean="0"/>
              <a:t>for each session, allowed for partial credit when needed.</a:t>
            </a:r>
            <a:r>
              <a:rPr lang="en-US" b="0" dirty="0"/>
              <a:t> </a:t>
            </a:r>
            <a:r>
              <a:rPr lang="en-US" b="0" dirty="0" smtClean="0"/>
              <a:t>Only one attendance taken this time per day. Kendal could DL attendance list per session. Requirement for multiple collections not explicit. Technical issues prevented breakout room records</a:t>
            </a:r>
          </a:p>
          <a:p>
            <a:pPr marL="0" indent="0">
              <a:buNone/>
            </a:pPr>
            <a:endParaRPr lang="en-US" b="0" dirty="0" smtClean="0"/>
          </a:p>
        </p:txBody>
      </p:sp>
    </p:spTree>
    <p:extLst>
      <p:ext uri="{BB962C8B-B14F-4D97-AF65-F5344CB8AC3E}">
        <p14:creationId xmlns:p14="http://schemas.microsoft.com/office/powerpoint/2010/main" val="384639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smtClean="0"/>
              <a:t>Kim – Tim suggested topics, coordinated with other parties (Mike, GSA) GSA provided slides, Kim added more info. Had to do research on OMB119. Kim did rehearsals to collect timing. Shared slides with Marla and Marla provided feedback</a:t>
            </a:r>
          </a:p>
          <a:p>
            <a:pPr marL="0" indent="0">
              <a:buNone/>
            </a:pPr>
            <a:r>
              <a:rPr lang="en-US" b="0" dirty="0" smtClean="0"/>
              <a:t>Kendal: it was good when Marla scheduled rehearsals – multiple sessions allowed for speakers to choose which section to attend</a:t>
            </a:r>
          </a:p>
          <a:p>
            <a:pPr marL="0" indent="0">
              <a:buNone/>
            </a:pPr>
            <a:r>
              <a:rPr lang="en-US" b="0" dirty="0" smtClean="0"/>
              <a:t>Sulvia – topic suggested by Tim, coordinated with Eugene to </a:t>
            </a:r>
            <a:r>
              <a:rPr lang="en-US" b="0" dirty="0" err="1" smtClean="0"/>
              <a:t>deconflict</a:t>
            </a:r>
            <a:r>
              <a:rPr lang="en-US" b="0" dirty="0" smtClean="0"/>
              <a:t>. Overhaul of prev. pres. Marla provided feedback. Rehearsed on own to collect timing</a:t>
            </a:r>
          </a:p>
          <a:p>
            <a:pPr marL="0" indent="0">
              <a:buNone/>
            </a:pPr>
            <a:r>
              <a:rPr lang="en-US" b="0" dirty="0" smtClean="0"/>
              <a:t>Marla: Tim suggested part of presentation (ECC) and VCS. Used </a:t>
            </a:r>
            <a:r>
              <a:rPr lang="en-US" b="0" dirty="0" err="1" smtClean="0"/>
              <a:t>onld</a:t>
            </a:r>
            <a:r>
              <a:rPr lang="en-US" b="0" dirty="0" smtClean="0"/>
              <a:t> presentation as base, created breakout sessions, decided to add automation portion. Feels like she’s told to get out of details and go high-level, but she thinks managers need more details.</a:t>
            </a:r>
          </a:p>
          <a:p>
            <a:pPr marL="0" indent="0">
              <a:buNone/>
            </a:pPr>
            <a:r>
              <a:rPr lang="en-US" b="0" dirty="0" smtClean="0"/>
              <a:t>Asked for input from manages but got very little input for topics.</a:t>
            </a:r>
          </a:p>
        </p:txBody>
      </p:sp>
    </p:spTree>
    <p:extLst>
      <p:ext uri="{BB962C8B-B14F-4D97-AF65-F5344CB8AC3E}">
        <p14:creationId xmlns:p14="http://schemas.microsoft.com/office/powerpoint/2010/main" val="241674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smtClean="0"/>
              <a:t>Kendal will send out survey (</a:t>
            </a:r>
            <a:r>
              <a:rPr lang="en-US" b="0" dirty="0" err="1" smtClean="0"/>
              <a:t>eLMS</a:t>
            </a:r>
            <a:r>
              <a:rPr lang="en-US" b="0" dirty="0" smtClean="0"/>
              <a:t>), will not make it required</a:t>
            </a:r>
          </a:p>
          <a:p>
            <a:pPr marL="0" indent="0">
              <a:buNone/>
            </a:pPr>
            <a:r>
              <a:rPr lang="en-US" b="0" dirty="0" smtClean="0"/>
              <a:t>Attendees will get elms credit (internal </a:t>
            </a:r>
            <a:r>
              <a:rPr lang="en-US" b="0" dirty="0" err="1" smtClean="0"/>
              <a:t>trng</a:t>
            </a:r>
            <a:r>
              <a:rPr lang="en-US" b="0" dirty="0" smtClean="0"/>
              <a:t>)</a:t>
            </a:r>
          </a:p>
          <a:p>
            <a:pPr marL="0" indent="0">
              <a:buNone/>
            </a:pPr>
            <a:endParaRPr lang="en-US" b="0" dirty="0"/>
          </a:p>
          <a:p>
            <a:pPr marL="0" indent="0">
              <a:buNone/>
            </a:pPr>
            <a:r>
              <a:rPr lang="en-US" b="0" dirty="0" smtClean="0"/>
              <a:t>Will post Q&amp;A and training slides</a:t>
            </a:r>
          </a:p>
          <a:p>
            <a:pPr marL="0" indent="0">
              <a:buNone/>
            </a:pPr>
            <a:r>
              <a:rPr lang="en-US" b="0" dirty="0" smtClean="0"/>
              <a:t>Marla did the training slides at conclusion of each day (except Thursday)</a:t>
            </a:r>
          </a:p>
          <a:p>
            <a:pPr marL="0" indent="0">
              <a:buNone/>
            </a:pPr>
            <a:endParaRPr lang="en-US" b="0" dirty="0"/>
          </a:p>
          <a:p>
            <a:pPr marL="0" indent="0">
              <a:buNone/>
            </a:pPr>
            <a:r>
              <a:rPr lang="en-US" b="0" dirty="0" smtClean="0"/>
              <a:t>Hrishikesh kept timing, breaks</a:t>
            </a:r>
            <a:endParaRPr lang="en-US" b="0" dirty="0"/>
          </a:p>
        </p:txBody>
      </p:sp>
    </p:spTree>
    <p:extLst>
      <p:ext uri="{BB962C8B-B14F-4D97-AF65-F5344CB8AC3E}">
        <p14:creationId xmlns:p14="http://schemas.microsoft.com/office/powerpoint/2010/main" val="364756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a:t>What </a:t>
            </a:r>
            <a:r>
              <a:rPr lang="en-US" dirty="0"/>
              <a:t>went well</a:t>
            </a:r>
            <a:r>
              <a:rPr lang="en-US" b="0" dirty="0"/>
              <a:t>, and </a:t>
            </a:r>
            <a:r>
              <a:rPr lang="en-US" dirty="0"/>
              <a:t>why</a:t>
            </a:r>
            <a:r>
              <a:rPr lang="en-US" b="0" dirty="0" smtClean="0"/>
              <a:t>?</a:t>
            </a:r>
          </a:p>
          <a:p>
            <a:pPr marL="0" indent="0">
              <a:buNone/>
            </a:pPr>
            <a:endParaRPr lang="en-US" b="0" dirty="0"/>
          </a:p>
          <a:p>
            <a:pPr marL="0" indent="0">
              <a:buNone/>
            </a:pPr>
            <a:r>
              <a:rPr lang="en-US" b="0" dirty="0" smtClean="0"/>
              <a:t>Relevant topics</a:t>
            </a:r>
          </a:p>
          <a:p>
            <a:pPr marL="0" indent="0">
              <a:buNone/>
            </a:pPr>
            <a:endParaRPr lang="en-US" b="0" dirty="0" smtClean="0"/>
          </a:p>
          <a:p>
            <a:pPr marL="0" indent="0">
              <a:buNone/>
            </a:pPr>
            <a:r>
              <a:rPr lang="en-US" b="0" dirty="0" smtClean="0"/>
              <a:t>Audience participation – good Q’s asked; “overlook the obvious” which come back as questions; questions anticipated next topic; helpful for presenters</a:t>
            </a:r>
            <a:endParaRPr lang="en-US" b="0" dirty="0"/>
          </a:p>
          <a:p>
            <a:pPr marL="0" indent="0">
              <a:buNone/>
            </a:pPr>
            <a:r>
              <a:rPr lang="en-US" b="0" dirty="0" smtClean="0"/>
              <a:t>Kim’s presentation went well</a:t>
            </a:r>
            <a:endParaRPr lang="en-US" b="0" dirty="0"/>
          </a:p>
          <a:p>
            <a:pPr marL="0" indent="0">
              <a:buNone/>
            </a:pPr>
            <a:r>
              <a:rPr lang="en-US" b="0" dirty="0" smtClean="0"/>
              <a:t>Mike – paid attention, made Kim look good</a:t>
            </a:r>
            <a:endParaRPr lang="en-US" b="0" dirty="0"/>
          </a:p>
          <a:p>
            <a:pPr marL="0" indent="0">
              <a:buNone/>
            </a:pPr>
            <a:r>
              <a:rPr lang="en-US" b="0" dirty="0" smtClean="0"/>
              <a:t>Sulvia: team participation, not just audience</a:t>
            </a:r>
            <a:endParaRPr lang="en-US" b="0" dirty="0"/>
          </a:p>
        </p:txBody>
      </p:sp>
    </p:spTree>
    <p:extLst>
      <p:ext uri="{BB962C8B-B14F-4D97-AF65-F5344CB8AC3E}">
        <p14:creationId xmlns:p14="http://schemas.microsoft.com/office/powerpoint/2010/main" val="935940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a:t>What could be </a:t>
            </a:r>
            <a:r>
              <a:rPr lang="en-US" dirty="0"/>
              <a:t>improved</a:t>
            </a:r>
            <a:r>
              <a:rPr lang="en-US" b="0" dirty="0"/>
              <a:t>, and </a:t>
            </a:r>
            <a:r>
              <a:rPr lang="en-US" dirty="0"/>
              <a:t>how</a:t>
            </a:r>
            <a:r>
              <a:rPr lang="en-US" b="0" dirty="0" smtClean="0"/>
              <a:t>?</a:t>
            </a:r>
          </a:p>
          <a:p>
            <a:pPr marL="0" indent="0">
              <a:buNone/>
            </a:pPr>
            <a:endParaRPr lang="en-US" b="0" dirty="0"/>
          </a:p>
          <a:p>
            <a:pPr marL="0" indent="0">
              <a:buNone/>
            </a:pPr>
            <a:r>
              <a:rPr lang="en-US" b="0" dirty="0" smtClean="0"/>
              <a:t>Timing for presentations </a:t>
            </a:r>
            <a:r>
              <a:rPr lang="en-US" b="0" dirty="0" smtClean="0">
                <a:sym typeface="Wingdings" panose="05000000000000000000" pitchFamily="2" charset="2"/>
              </a:rPr>
              <a:t> ask for presentations in advance (don’t always get), rehearsals good but not always an option</a:t>
            </a:r>
          </a:p>
          <a:p>
            <a:pPr marL="0" indent="0">
              <a:buNone/>
            </a:pPr>
            <a:endParaRPr lang="en-US" b="0" dirty="0" smtClean="0"/>
          </a:p>
          <a:p>
            <a:pPr marL="0" indent="0">
              <a:buNone/>
            </a:pPr>
            <a:r>
              <a:rPr lang="en-US" b="0" dirty="0" smtClean="0"/>
              <a:t>Sizing / font size </a:t>
            </a:r>
            <a:r>
              <a:rPr lang="en-US" b="0" dirty="0" smtClean="0">
                <a:sym typeface="Wingdings" panose="05000000000000000000" pitchFamily="2" charset="2"/>
              </a:rPr>
              <a:t> use templates</a:t>
            </a:r>
          </a:p>
          <a:p>
            <a:pPr marL="0" indent="0">
              <a:buNone/>
            </a:pPr>
            <a:endParaRPr lang="en-US" b="0" dirty="0">
              <a:sym typeface="Wingdings" panose="05000000000000000000" pitchFamily="2" charset="2"/>
            </a:endParaRPr>
          </a:p>
          <a:p>
            <a:pPr marL="0" indent="0">
              <a:buNone/>
            </a:pPr>
            <a:r>
              <a:rPr lang="en-US" b="0" dirty="0" smtClean="0">
                <a:sym typeface="Wingdings" panose="05000000000000000000" pitchFamily="2" charset="2"/>
              </a:rPr>
              <a:t>Manager talking negatively about new process, causing an issue with other PAX in the meeting (Marla anticipated this)  bring up issue with Tim; polic</a:t>
            </a:r>
            <a:r>
              <a:rPr lang="en-US" b="0" dirty="0" smtClean="0">
                <a:sym typeface="Wingdings" panose="05000000000000000000" pitchFamily="2" charset="2"/>
              </a:rPr>
              <a:t>y?; Marla: not out role to address this; Kim: management needs to visibly support new policy/processes; Marla: provide presentations ahead of time for comment; Kendal: links provided and not used previously; </a:t>
            </a:r>
            <a:r>
              <a:rPr lang="en-US" b="0" dirty="0" err="1" smtClean="0">
                <a:sym typeface="Wingdings" panose="05000000000000000000" pitchFamily="2" charset="2"/>
              </a:rPr>
              <a:t>init</a:t>
            </a:r>
            <a:r>
              <a:rPr lang="en-US" b="0" dirty="0" smtClean="0">
                <a:sym typeface="Wingdings" panose="05000000000000000000" pitchFamily="2" charset="2"/>
              </a:rPr>
              <a:t> instructions were to only discussion national policy, asked to include additional detail but later criticized for including that level of detail</a:t>
            </a:r>
            <a:endParaRPr lang="en-US" b="0" dirty="0" smtClean="0"/>
          </a:p>
          <a:p>
            <a:pPr marL="0" indent="0">
              <a:buNone/>
            </a:pPr>
            <a:endParaRPr lang="en-US" b="0" dirty="0" smtClean="0"/>
          </a:p>
          <a:p>
            <a:pPr marL="0" indent="0">
              <a:buNone/>
            </a:pPr>
            <a:endParaRPr lang="en-US" b="0" dirty="0" smtClean="0"/>
          </a:p>
        </p:txBody>
      </p:sp>
    </p:spTree>
    <p:extLst>
      <p:ext uri="{BB962C8B-B14F-4D97-AF65-F5344CB8AC3E}">
        <p14:creationId xmlns:p14="http://schemas.microsoft.com/office/powerpoint/2010/main" val="258962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smtClean="0"/>
              <a:t>Instructions to our staff and participants are made clear up front; conflicting instructions on when to read out comments and questions </a:t>
            </a:r>
            <a:r>
              <a:rPr lang="en-US" b="0" dirty="0" smtClean="0">
                <a:sym typeface="Wingdings" panose="05000000000000000000" pitchFamily="2" charset="2"/>
              </a:rPr>
              <a:t> guidance for presentations and attendees</a:t>
            </a:r>
          </a:p>
          <a:p>
            <a:pPr marL="0" indent="0">
              <a:buNone/>
            </a:pPr>
            <a:r>
              <a:rPr lang="en-US" b="0" dirty="0">
                <a:sym typeface="Wingdings" panose="05000000000000000000" pitchFamily="2" charset="2"/>
              </a:rPr>
              <a:t>	</a:t>
            </a:r>
            <a:r>
              <a:rPr lang="en-US" b="0" dirty="0" err="1" smtClean="0">
                <a:sym typeface="Wingdings" panose="05000000000000000000" pitchFamily="2" charset="2"/>
              </a:rPr>
              <a:t>eg</a:t>
            </a:r>
            <a:r>
              <a:rPr lang="en-US" b="0" dirty="0" smtClean="0">
                <a:sym typeface="Wingdings" panose="05000000000000000000" pitchFamily="2" charset="2"/>
              </a:rPr>
              <a:t> put questions in chat or hold questions to the end</a:t>
            </a:r>
          </a:p>
          <a:p>
            <a:pPr marL="0" indent="0">
              <a:buNone/>
            </a:pPr>
            <a:r>
              <a:rPr lang="en-US" b="0" dirty="0">
                <a:sym typeface="Wingdings" panose="05000000000000000000" pitchFamily="2" charset="2"/>
              </a:rPr>
              <a:t>	</a:t>
            </a:r>
            <a:r>
              <a:rPr lang="en-US" b="0" dirty="0" smtClean="0">
                <a:sym typeface="Wingdings" panose="05000000000000000000" pitchFamily="2" charset="2"/>
              </a:rPr>
              <a:t>SOP hold questions until end</a:t>
            </a:r>
          </a:p>
          <a:p>
            <a:pPr marL="0" indent="0">
              <a:buNone/>
            </a:pPr>
            <a:r>
              <a:rPr lang="en-US" b="0" dirty="0">
                <a:sym typeface="Wingdings" panose="05000000000000000000" pitchFamily="2" charset="2"/>
              </a:rPr>
              <a:t>	</a:t>
            </a:r>
            <a:r>
              <a:rPr lang="en-US" b="0" dirty="0" smtClean="0">
                <a:sym typeface="Wingdings" panose="05000000000000000000" pitchFamily="2" charset="2"/>
              </a:rPr>
              <a:t>let comments exist in chat but don’t </a:t>
            </a:r>
            <a:r>
              <a:rPr lang="en-US" b="0" dirty="0" err="1" smtClean="0">
                <a:sym typeface="Wingdings" panose="05000000000000000000" pitchFamily="2" charset="2"/>
              </a:rPr>
              <a:t>nec</a:t>
            </a:r>
            <a:r>
              <a:rPr lang="en-US" b="0" dirty="0">
                <a:sym typeface="Wingdings" panose="05000000000000000000" pitchFamily="2" charset="2"/>
              </a:rPr>
              <a:t> </a:t>
            </a:r>
            <a:r>
              <a:rPr lang="en-US" b="0" dirty="0" smtClean="0">
                <a:sym typeface="Wingdings" panose="05000000000000000000" pitchFamily="2" charset="2"/>
              </a:rPr>
              <a:t>read aloud during the presentation</a:t>
            </a:r>
          </a:p>
          <a:p>
            <a:pPr marL="0" indent="0">
              <a:buNone/>
            </a:pPr>
            <a:endParaRPr lang="en-US" b="0" dirty="0" smtClean="0">
              <a:sym typeface="Wingdings" panose="05000000000000000000" pitchFamily="2" charset="2"/>
            </a:endParaRPr>
          </a:p>
          <a:p>
            <a:pPr marL="0" indent="0">
              <a:buNone/>
            </a:pPr>
            <a:r>
              <a:rPr lang="en-US" b="0" dirty="0" smtClean="0">
                <a:sym typeface="Wingdings" panose="05000000000000000000" pitchFamily="2" charset="2"/>
              </a:rPr>
              <a:t>Asked managers for input on presentations ahead of time, but got very little response back  have Tim reach out and ask for input on topics; more likely to get input from property officers than from property managers</a:t>
            </a:r>
            <a:endParaRPr lang="en-US" b="0" dirty="0">
              <a:sym typeface="Wingdings" panose="05000000000000000000" pitchFamily="2" charset="2"/>
            </a:endParaRPr>
          </a:p>
          <a:p>
            <a:pPr marL="0" indent="0">
              <a:buNone/>
            </a:pPr>
            <a:endParaRPr lang="en-US" b="0" dirty="0" smtClean="0">
              <a:sym typeface="Wingdings" panose="05000000000000000000" pitchFamily="2" charset="2"/>
            </a:endParaRPr>
          </a:p>
        </p:txBody>
      </p:sp>
    </p:spTree>
    <p:extLst>
      <p:ext uri="{BB962C8B-B14F-4D97-AF65-F5344CB8AC3E}">
        <p14:creationId xmlns:p14="http://schemas.microsoft.com/office/powerpoint/2010/main" val="283884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Conclusions / Recommendations</a:t>
            </a:r>
          </a:p>
          <a:p>
            <a:pPr marL="0" indent="0">
              <a:buNone/>
            </a:pPr>
            <a:endParaRPr lang="en-US" dirty="0"/>
          </a:p>
          <a:p>
            <a:pPr marL="0" indent="0">
              <a:buNone/>
            </a:pPr>
            <a:endParaRPr lang="en-US" dirty="0"/>
          </a:p>
          <a:p>
            <a:r>
              <a:rPr lang="en-US" b="0" dirty="0"/>
              <a:t>Activities / actions to </a:t>
            </a:r>
            <a:r>
              <a:rPr lang="en-US" dirty="0"/>
              <a:t>sustain</a:t>
            </a:r>
          </a:p>
          <a:p>
            <a:pPr marL="0" indent="0">
              <a:buNone/>
            </a:pPr>
            <a:r>
              <a:rPr lang="en-US" b="0" dirty="0" smtClean="0"/>
              <a:t>Breaks </a:t>
            </a:r>
            <a:r>
              <a:rPr lang="en-US" b="0" dirty="0" smtClean="0">
                <a:sym typeface="Wingdings" panose="05000000000000000000" pitchFamily="2" charset="2"/>
              </a:rPr>
              <a:t> make shorter (50:10)</a:t>
            </a:r>
            <a:endParaRPr lang="en-US" b="0" dirty="0"/>
          </a:p>
          <a:p>
            <a:pPr marL="0" indent="0">
              <a:buNone/>
            </a:pPr>
            <a:r>
              <a:rPr lang="en-US" b="0" dirty="0" smtClean="0"/>
              <a:t>Teamwor</a:t>
            </a:r>
            <a:r>
              <a:rPr lang="en-US" b="0" dirty="0" smtClean="0"/>
              <a:t>k </a:t>
            </a:r>
            <a:r>
              <a:rPr lang="en-US" b="0" dirty="0" smtClean="0">
                <a:sym typeface="Wingdings" panose="05000000000000000000" pitchFamily="2" charset="2"/>
              </a:rPr>
              <a:t> keep being awesome</a:t>
            </a:r>
            <a:endParaRPr lang="en-US" b="0" dirty="0"/>
          </a:p>
          <a:p>
            <a:endParaRPr lang="en-US" b="0" dirty="0"/>
          </a:p>
          <a:p>
            <a:r>
              <a:rPr lang="en-US" b="0" dirty="0"/>
              <a:t>Activities / actions to </a:t>
            </a:r>
            <a:r>
              <a:rPr lang="en-US" dirty="0"/>
              <a:t>improve </a:t>
            </a:r>
            <a:r>
              <a:rPr lang="en-US" b="0" dirty="0"/>
              <a:t>or </a:t>
            </a:r>
            <a:r>
              <a:rPr lang="en-US" dirty="0"/>
              <a:t>avoid</a:t>
            </a:r>
          </a:p>
          <a:p>
            <a:pPr marL="0" indent="0">
              <a:buNone/>
            </a:pPr>
            <a:r>
              <a:rPr lang="en-US" b="0" dirty="0" smtClean="0"/>
              <a:t>Attendance </a:t>
            </a:r>
            <a:r>
              <a:rPr lang="en-US" b="0" dirty="0" smtClean="0">
                <a:sym typeface="Wingdings" panose="05000000000000000000" pitchFamily="2" charset="2"/>
              </a:rPr>
              <a:t> every session</a:t>
            </a:r>
          </a:p>
        </p:txBody>
      </p:sp>
    </p:spTree>
    <p:extLst>
      <p:ext uri="{BB962C8B-B14F-4D97-AF65-F5344CB8AC3E}">
        <p14:creationId xmlns:p14="http://schemas.microsoft.com/office/powerpoint/2010/main" val="15505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5685" y="1807544"/>
            <a:ext cx="8050213" cy="4184159"/>
          </a:xfrm>
        </p:spPr>
        <p:txBody>
          <a:bodyPr/>
          <a:lstStyle/>
          <a:p>
            <a:pPr marL="0" indent="0">
              <a:buNone/>
            </a:pPr>
            <a:r>
              <a:rPr lang="en-US" dirty="0"/>
              <a:t>Questions / </a:t>
            </a:r>
            <a:r>
              <a:rPr lang="en-US" dirty="0" smtClean="0"/>
              <a:t>Comments</a:t>
            </a:r>
          </a:p>
          <a:p>
            <a:pPr marL="0" indent="0">
              <a:buNone/>
            </a:pPr>
            <a:endParaRPr lang="en-US" dirty="0"/>
          </a:p>
          <a:p>
            <a:pPr marL="0" indent="0">
              <a:buNone/>
            </a:pPr>
            <a:r>
              <a:rPr lang="en-US" b="0" dirty="0" smtClean="0"/>
              <a:t>Voluntary consensus standards comparisons</a:t>
            </a:r>
          </a:p>
          <a:p>
            <a:pPr marL="0" indent="0">
              <a:buNone/>
            </a:pPr>
            <a:r>
              <a:rPr lang="en-US" b="0" dirty="0" smtClean="0"/>
              <a:t>FSC class</a:t>
            </a:r>
          </a:p>
          <a:p>
            <a:pPr marL="0" indent="0">
              <a:buNone/>
            </a:pPr>
            <a:r>
              <a:rPr lang="en-US" b="0" dirty="0" smtClean="0"/>
              <a:t>ECC class</a:t>
            </a:r>
            <a:endParaRPr lang="en-US" b="0" dirty="0"/>
          </a:p>
          <a:p>
            <a:pPr marL="0" indent="0">
              <a:buNone/>
            </a:pPr>
            <a:endParaRPr lang="en-US" b="0" dirty="0" smtClean="0"/>
          </a:p>
        </p:txBody>
      </p:sp>
    </p:spTree>
    <p:extLst>
      <p:ext uri="{BB962C8B-B14F-4D97-AF65-F5344CB8AC3E}">
        <p14:creationId xmlns:p14="http://schemas.microsoft.com/office/powerpoint/2010/main" val="54310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0FE1C6-1DC6-463E-9E9D-D99A8CCDCBD8}"/>
              </a:ext>
            </a:extLst>
          </p:cNvPr>
          <p:cNvSpPr>
            <a:spLocks noGrp="1"/>
          </p:cNvSpPr>
          <p:nvPr>
            <p:ph idx="1"/>
          </p:nvPr>
        </p:nvSpPr>
        <p:spPr/>
        <p:txBody>
          <a:bodyPr/>
          <a:lstStyle/>
          <a:p>
            <a:pPr marL="0" indent="0">
              <a:buNone/>
            </a:pPr>
            <a:r>
              <a:rPr lang="en-US" dirty="0"/>
              <a:t>Project / Event Details</a:t>
            </a:r>
          </a:p>
          <a:p>
            <a:pPr marL="0" indent="0">
              <a:buNone/>
            </a:pPr>
            <a:endParaRPr lang="en-US" dirty="0"/>
          </a:p>
          <a:p>
            <a:pPr marL="0" indent="0">
              <a:buNone/>
            </a:pPr>
            <a:r>
              <a:rPr lang="en-US" b="0" dirty="0"/>
              <a:t>Date of event</a:t>
            </a:r>
            <a:r>
              <a:rPr lang="en-US" b="0" dirty="0" smtClean="0"/>
              <a:t>: September 21-23, 2021</a:t>
            </a:r>
          </a:p>
          <a:p>
            <a:pPr marL="0" indent="0">
              <a:buNone/>
            </a:pPr>
            <a:endParaRPr lang="en-US" b="0" dirty="0"/>
          </a:p>
          <a:p>
            <a:pPr marL="0" indent="0">
              <a:buNone/>
            </a:pPr>
            <a:r>
              <a:rPr lang="en-US" b="0" dirty="0"/>
              <a:t>Location: </a:t>
            </a:r>
            <a:r>
              <a:rPr lang="en-US" b="0" dirty="0" smtClean="0"/>
              <a:t>virtual (Microsoft Teams)</a:t>
            </a:r>
            <a:endParaRPr lang="en-US" b="0" dirty="0"/>
          </a:p>
          <a:p>
            <a:pPr marL="0" indent="0">
              <a:buNone/>
            </a:pPr>
            <a:endParaRPr lang="en-US" b="0" dirty="0"/>
          </a:p>
          <a:p>
            <a:pPr marL="0" indent="0">
              <a:buNone/>
            </a:pPr>
            <a:r>
              <a:rPr lang="en-US" b="0" dirty="0"/>
              <a:t>Participants</a:t>
            </a:r>
            <a:r>
              <a:rPr lang="en-US" b="0" dirty="0" smtClean="0"/>
              <a:t>: see </a:t>
            </a:r>
            <a:r>
              <a:rPr lang="en-US" u="sng" dirty="0">
                <a:solidFill>
                  <a:srgbClr val="0563C1"/>
                </a:solidFill>
                <a:latin typeface="Calibri" panose="020F0502020204030204" pitchFamily="34" charset="0"/>
                <a:ea typeface="Calibri" panose="020F0502020204030204" pitchFamily="34" charset="0"/>
                <a:hlinkClick r:id="rId3"/>
              </a:rPr>
              <a:t>APM-400 2021 Personal Property Education Workshop Agenda</a:t>
            </a:r>
            <a:endParaRPr lang="en-US" b="0" dirty="0"/>
          </a:p>
        </p:txBody>
      </p:sp>
    </p:spTree>
    <p:extLst>
      <p:ext uri="{BB962C8B-B14F-4D97-AF65-F5344CB8AC3E}">
        <p14:creationId xmlns:p14="http://schemas.microsoft.com/office/powerpoint/2010/main" val="4014962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0FE1C6-1DC6-463E-9E9D-D99A8CCDCBD8}"/>
              </a:ext>
            </a:extLst>
          </p:cNvPr>
          <p:cNvSpPr>
            <a:spLocks noGrp="1"/>
          </p:cNvSpPr>
          <p:nvPr>
            <p:ph idx="1"/>
          </p:nvPr>
        </p:nvSpPr>
        <p:spPr/>
        <p:txBody>
          <a:bodyPr/>
          <a:lstStyle/>
          <a:p>
            <a:pPr marL="0" indent="0">
              <a:buNone/>
            </a:pPr>
            <a:r>
              <a:rPr lang="en-US" dirty="0" smtClean="0"/>
              <a:t>AAR </a:t>
            </a:r>
            <a:r>
              <a:rPr lang="en-US" dirty="0"/>
              <a:t>Details</a:t>
            </a:r>
          </a:p>
          <a:p>
            <a:pPr marL="0" indent="0">
              <a:buNone/>
            </a:pPr>
            <a:endParaRPr lang="en-US" dirty="0"/>
          </a:p>
          <a:p>
            <a:pPr marL="0" indent="0">
              <a:buNone/>
            </a:pPr>
            <a:r>
              <a:rPr lang="en-US" b="0" dirty="0"/>
              <a:t>Date of </a:t>
            </a:r>
            <a:r>
              <a:rPr lang="en-US" b="0" dirty="0" smtClean="0"/>
              <a:t>AAR: September 27, 2021</a:t>
            </a:r>
          </a:p>
          <a:p>
            <a:pPr marL="0" indent="0">
              <a:buNone/>
            </a:pPr>
            <a:endParaRPr lang="en-US" b="0" dirty="0"/>
          </a:p>
          <a:p>
            <a:pPr marL="0" indent="0">
              <a:buNone/>
            </a:pPr>
            <a:r>
              <a:rPr lang="en-US" b="0" dirty="0"/>
              <a:t>Location: </a:t>
            </a:r>
            <a:r>
              <a:rPr lang="en-US" b="0" dirty="0" smtClean="0"/>
              <a:t>virtual (Microsoft Teams)</a:t>
            </a:r>
            <a:endParaRPr lang="en-US" b="0" dirty="0"/>
          </a:p>
          <a:p>
            <a:pPr marL="0" indent="0">
              <a:buNone/>
            </a:pPr>
            <a:endParaRPr lang="en-US" b="0" dirty="0"/>
          </a:p>
          <a:p>
            <a:pPr marL="0" indent="0">
              <a:buNone/>
            </a:pPr>
            <a:r>
              <a:rPr lang="en-US" b="0" dirty="0"/>
              <a:t>Participants</a:t>
            </a:r>
            <a:r>
              <a:rPr lang="en-US" b="0" dirty="0" smtClean="0"/>
              <a:t>:</a:t>
            </a:r>
          </a:p>
          <a:p>
            <a:pPr marL="0" indent="0">
              <a:buNone/>
            </a:pPr>
            <a:r>
              <a:rPr lang="en-US" sz="1800" b="0" dirty="0" smtClean="0"/>
              <a:t>GLT: Marla Williams, Kim Doner, Angela Randolph, Hrishikesh Sanghani, Michael Anduha, Sulvia Doja, Christopher Burch</a:t>
            </a:r>
          </a:p>
          <a:p>
            <a:pPr marL="0" indent="0">
              <a:buNone/>
            </a:pPr>
            <a:r>
              <a:rPr lang="en-US" sz="1800" b="0" dirty="0" smtClean="0"/>
              <a:t>FAA: Kendal Horton</a:t>
            </a:r>
          </a:p>
          <a:p>
            <a:pPr marL="0" indent="0">
              <a:buNone/>
            </a:pPr>
            <a:endParaRPr lang="en-US" sz="1800" b="0" dirty="0"/>
          </a:p>
          <a:p>
            <a:pPr marL="0" indent="0">
              <a:buNone/>
            </a:pPr>
            <a:r>
              <a:rPr lang="en-US" sz="1800" b="0" dirty="0" smtClean="0"/>
              <a:t>POC: Christopher Burch (christopher.burch@grantleadingtechnology.com)</a:t>
            </a:r>
            <a:endParaRPr lang="en-US" sz="1800" b="0" dirty="0" smtClean="0"/>
          </a:p>
        </p:txBody>
      </p:sp>
    </p:spTree>
    <p:extLst>
      <p:ext uri="{BB962C8B-B14F-4D97-AF65-F5344CB8AC3E}">
        <p14:creationId xmlns:p14="http://schemas.microsoft.com/office/powerpoint/2010/main" val="3457654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6D14F-6FBC-48A6-915E-039997F37151}"/>
              </a:ext>
            </a:extLst>
          </p:cNvPr>
          <p:cNvSpPr>
            <a:spLocks noGrp="1"/>
          </p:cNvSpPr>
          <p:nvPr>
            <p:ph idx="1"/>
          </p:nvPr>
        </p:nvSpPr>
        <p:spPr>
          <a:xfrm>
            <a:off x="495301" y="1781665"/>
            <a:ext cx="4076700" cy="4184159"/>
          </a:xfrm>
        </p:spPr>
        <p:txBody>
          <a:bodyPr/>
          <a:lstStyle/>
          <a:p>
            <a:pPr marL="0" indent="0">
              <a:buNone/>
            </a:pPr>
            <a:r>
              <a:rPr lang="en-US" dirty="0"/>
              <a:t>Critique</a:t>
            </a:r>
          </a:p>
          <a:p>
            <a:pPr marL="0" indent="0">
              <a:buNone/>
            </a:pPr>
            <a:endParaRPr lang="en-US" dirty="0"/>
          </a:p>
          <a:p>
            <a:pPr>
              <a:buFontTx/>
              <a:buChar char="-"/>
            </a:pPr>
            <a:r>
              <a:rPr lang="en-US" b="0" dirty="0"/>
              <a:t>A primarily one-way flow of feedback about an individual or group’s performance</a:t>
            </a:r>
          </a:p>
          <a:p>
            <a:pPr>
              <a:buFontTx/>
              <a:buChar char="-"/>
            </a:pPr>
            <a:r>
              <a:rPr lang="en-US" b="0" dirty="0"/>
              <a:t>Takes less time to conduct</a:t>
            </a:r>
          </a:p>
          <a:p>
            <a:pPr>
              <a:buFontTx/>
              <a:buChar char="-"/>
            </a:pPr>
            <a:r>
              <a:rPr lang="en-US" b="0" dirty="0"/>
              <a:t>Useful when the participant’s ability to analyze their own performance is limited</a:t>
            </a:r>
          </a:p>
        </p:txBody>
      </p:sp>
      <p:sp>
        <p:nvSpPr>
          <p:cNvPr id="3" name="Oval 2">
            <a:extLst>
              <a:ext uri="{FF2B5EF4-FFF2-40B4-BE49-F238E27FC236}">
                <a16:creationId xmlns:a16="http://schemas.microsoft.com/office/drawing/2014/main" id="{50C03720-6A64-418D-9572-F170EB156FB1}"/>
              </a:ext>
            </a:extLst>
          </p:cNvPr>
          <p:cNvSpPr/>
          <p:nvPr/>
        </p:nvSpPr>
        <p:spPr bwMode="auto">
          <a:xfrm>
            <a:off x="6110343" y="1781665"/>
            <a:ext cx="2269864" cy="649188"/>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2400" b="0" i="0" u="none" strike="noStrike" cap="none" normalizeH="0" baseline="0" dirty="0">
                <a:ln>
                  <a:noFill/>
                </a:ln>
                <a:solidFill>
                  <a:schemeClr val="tx1"/>
                </a:solidFill>
                <a:effectLst/>
                <a:latin typeface="Arial" charset="0"/>
              </a:rPr>
              <a:t>Evaluator</a:t>
            </a:r>
          </a:p>
        </p:txBody>
      </p:sp>
      <p:sp>
        <p:nvSpPr>
          <p:cNvPr id="4" name="Oval 3">
            <a:extLst>
              <a:ext uri="{FF2B5EF4-FFF2-40B4-BE49-F238E27FC236}">
                <a16:creationId xmlns:a16="http://schemas.microsoft.com/office/drawing/2014/main" id="{CBA11124-A835-4AE1-8327-EAD97BCDDB4B}"/>
              </a:ext>
            </a:extLst>
          </p:cNvPr>
          <p:cNvSpPr/>
          <p:nvPr/>
        </p:nvSpPr>
        <p:spPr bwMode="auto">
          <a:xfrm>
            <a:off x="4959274"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5" name="Oval 4">
            <a:extLst>
              <a:ext uri="{FF2B5EF4-FFF2-40B4-BE49-F238E27FC236}">
                <a16:creationId xmlns:a16="http://schemas.microsoft.com/office/drawing/2014/main" id="{08C67160-E150-4B15-822A-8761B55BB805}"/>
              </a:ext>
            </a:extLst>
          </p:cNvPr>
          <p:cNvSpPr/>
          <p:nvPr/>
        </p:nvSpPr>
        <p:spPr bwMode="auto">
          <a:xfrm>
            <a:off x="6110343" y="4112780"/>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6" name="Oval 5">
            <a:extLst>
              <a:ext uri="{FF2B5EF4-FFF2-40B4-BE49-F238E27FC236}">
                <a16:creationId xmlns:a16="http://schemas.microsoft.com/office/drawing/2014/main" id="{EC5C070F-2422-467D-A6DC-ED785BF312C3}"/>
              </a:ext>
            </a:extLst>
          </p:cNvPr>
          <p:cNvSpPr/>
          <p:nvPr/>
        </p:nvSpPr>
        <p:spPr bwMode="auto">
          <a:xfrm>
            <a:off x="7207620"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cxnSp>
        <p:nvCxnSpPr>
          <p:cNvPr id="8" name="Straight Arrow Connector 7">
            <a:extLst>
              <a:ext uri="{FF2B5EF4-FFF2-40B4-BE49-F238E27FC236}">
                <a16:creationId xmlns:a16="http://schemas.microsoft.com/office/drawing/2014/main" id="{B6A44D17-6694-4D42-8403-E4988799F4C6}"/>
              </a:ext>
            </a:extLst>
          </p:cNvPr>
          <p:cNvCxnSpPr>
            <a:stCxn id="3" idx="4"/>
            <a:endCxn id="4" idx="0"/>
          </p:cNvCxnSpPr>
          <p:nvPr/>
        </p:nvCxnSpPr>
        <p:spPr bwMode="auto">
          <a:xfrm flipH="1">
            <a:off x="5889811" y="2430853"/>
            <a:ext cx="1355464" cy="581288"/>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B6F8BE5-1AAA-4D06-AA2B-C901EAE23D81}"/>
              </a:ext>
            </a:extLst>
          </p:cNvPr>
          <p:cNvCxnSpPr>
            <a:stCxn id="3" idx="4"/>
          </p:cNvCxnSpPr>
          <p:nvPr/>
        </p:nvCxnSpPr>
        <p:spPr bwMode="auto">
          <a:xfrm>
            <a:off x="7245275" y="2430853"/>
            <a:ext cx="914400" cy="914400"/>
          </a:xfrm>
          <a:prstGeom prst="straightConnector1">
            <a:avLst/>
          </a:prstGeom>
          <a:noFill/>
          <a:ln>
            <a:no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489D14-6702-495F-A8F6-C4B8F75C4280}"/>
              </a:ext>
            </a:extLst>
          </p:cNvPr>
          <p:cNvCxnSpPr>
            <a:stCxn id="3" idx="4"/>
            <a:endCxn id="5" idx="0"/>
          </p:cNvCxnSpPr>
          <p:nvPr/>
        </p:nvCxnSpPr>
        <p:spPr bwMode="auto">
          <a:xfrm flipH="1">
            <a:off x="7040880" y="2430853"/>
            <a:ext cx="204395" cy="1681927"/>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4FB61F4-BFFF-4C1B-AD70-53219E446C3F}"/>
              </a:ext>
            </a:extLst>
          </p:cNvPr>
          <p:cNvCxnSpPr>
            <a:stCxn id="3" idx="4"/>
            <a:endCxn id="6" idx="0"/>
          </p:cNvCxnSpPr>
          <p:nvPr/>
        </p:nvCxnSpPr>
        <p:spPr bwMode="auto">
          <a:xfrm>
            <a:off x="7245275" y="2430853"/>
            <a:ext cx="892882" cy="581288"/>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378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6D14F-6FBC-48A6-915E-039997F37151}"/>
              </a:ext>
            </a:extLst>
          </p:cNvPr>
          <p:cNvSpPr>
            <a:spLocks noGrp="1"/>
          </p:cNvSpPr>
          <p:nvPr>
            <p:ph idx="1"/>
          </p:nvPr>
        </p:nvSpPr>
        <p:spPr>
          <a:xfrm>
            <a:off x="495301" y="1781665"/>
            <a:ext cx="4076700" cy="4184159"/>
          </a:xfrm>
        </p:spPr>
        <p:txBody>
          <a:bodyPr/>
          <a:lstStyle/>
          <a:p>
            <a:pPr marL="0" indent="0">
              <a:buNone/>
            </a:pPr>
            <a:r>
              <a:rPr lang="en-US" dirty="0"/>
              <a:t>Debrief</a:t>
            </a:r>
          </a:p>
          <a:p>
            <a:pPr marL="0" indent="0">
              <a:buNone/>
            </a:pPr>
            <a:endParaRPr lang="en-US" dirty="0"/>
          </a:p>
          <a:p>
            <a:pPr>
              <a:buFontTx/>
              <a:buChar char="-"/>
            </a:pPr>
            <a:r>
              <a:rPr lang="en-US" b="0" dirty="0"/>
              <a:t>The process of retrieving information from participants</a:t>
            </a:r>
          </a:p>
          <a:p>
            <a:pPr>
              <a:buFontTx/>
              <a:buChar char="-"/>
            </a:pPr>
            <a:r>
              <a:rPr lang="en-US" b="0" dirty="0"/>
              <a:t>Usually, a one-way upstream flow of information</a:t>
            </a:r>
          </a:p>
          <a:p>
            <a:pPr>
              <a:buFontTx/>
              <a:buChar char="-"/>
            </a:pPr>
            <a:r>
              <a:rPr lang="en-US" b="0" dirty="0"/>
              <a:t>Structured and quick method of information capture</a:t>
            </a:r>
          </a:p>
          <a:p>
            <a:pPr>
              <a:buFontTx/>
              <a:buChar char="-"/>
            </a:pPr>
            <a:endParaRPr lang="en-US" b="0" dirty="0"/>
          </a:p>
        </p:txBody>
      </p:sp>
      <p:sp>
        <p:nvSpPr>
          <p:cNvPr id="3" name="Oval 2">
            <a:extLst>
              <a:ext uri="{FF2B5EF4-FFF2-40B4-BE49-F238E27FC236}">
                <a16:creationId xmlns:a16="http://schemas.microsoft.com/office/drawing/2014/main" id="{50C03720-6A64-418D-9572-F170EB156FB1}"/>
              </a:ext>
            </a:extLst>
          </p:cNvPr>
          <p:cNvSpPr/>
          <p:nvPr/>
        </p:nvSpPr>
        <p:spPr bwMode="auto">
          <a:xfrm>
            <a:off x="6110343" y="1781665"/>
            <a:ext cx="2269864" cy="649188"/>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2400" b="0" i="0" u="none" strike="noStrike" cap="none" normalizeH="0" baseline="0" dirty="0">
                <a:ln>
                  <a:noFill/>
                </a:ln>
                <a:solidFill>
                  <a:schemeClr val="tx1"/>
                </a:solidFill>
                <a:effectLst/>
                <a:latin typeface="Arial" charset="0"/>
              </a:rPr>
              <a:t>Evaluator</a:t>
            </a:r>
          </a:p>
        </p:txBody>
      </p:sp>
      <p:sp>
        <p:nvSpPr>
          <p:cNvPr id="4" name="Oval 3">
            <a:extLst>
              <a:ext uri="{FF2B5EF4-FFF2-40B4-BE49-F238E27FC236}">
                <a16:creationId xmlns:a16="http://schemas.microsoft.com/office/drawing/2014/main" id="{CBA11124-A835-4AE1-8327-EAD97BCDDB4B}"/>
              </a:ext>
            </a:extLst>
          </p:cNvPr>
          <p:cNvSpPr/>
          <p:nvPr/>
        </p:nvSpPr>
        <p:spPr bwMode="auto">
          <a:xfrm>
            <a:off x="4959274"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5" name="Oval 4">
            <a:extLst>
              <a:ext uri="{FF2B5EF4-FFF2-40B4-BE49-F238E27FC236}">
                <a16:creationId xmlns:a16="http://schemas.microsoft.com/office/drawing/2014/main" id="{08C67160-E150-4B15-822A-8761B55BB805}"/>
              </a:ext>
            </a:extLst>
          </p:cNvPr>
          <p:cNvSpPr/>
          <p:nvPr/>
        </p:nvSpPr>
        <p:spPr bwMode="auto">
          <a:xfrm>
            <a:off x="6110343" y="4112780"/>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6" name="Oval 5">
            <a:extLst>
              <a:ext uri="{FF2B5EF4-FFF2-40B4-BE49-F238E27FC236}">
                <a16:creationId xmlns:a16="http://schemas.microsoft.com/office/drawing/2014/main" id="{EC5C070F-2422-467D-A6DC-ED785BF312C3}"/>
              </a:ext>
            </a:extLst>
          </p:cNvPr>
          <p:cNvSpPr/>
          <p:nvPr/>
        </p:nvSpPr>
        <p:spPr bwMode="auto">
          <a:xfrm>
            <a:off x="7207620"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cxnSp>
        <p:nvCxnSpPr>
          <p:cNvPr id="8" name="Straight Arrow Connector 7">
            <a:extLst>
              <a:ext uri="{FF2B5EF4-FFF2-40B4-BE49-F238E27FC236}">
                <a16:creationId xmlns:a16="http://schemas.microsoft.com/office/drawing/2014/main" id="{B6A44D17-6694-4D42-8403-E4988799F4C6}"/>
              </a:ext>
            </a:extLst>
          </p:cNvPr>
          <p:cNvCxnSpPr>
            <a:cxnSpLocks/>
            <a:stCxn id="4" idx="0"/>
            <a:endCxn id="3" idx="3"/>
          </p:cNvCxnSpPr>
          <p:nvPr/>
        </p:nvCxnSpPr>
        <p:spPr bwMode="auto">
          <a:xfrm flipV="1">
            <a:off x="5889811" y="2335782"/>
            <a:ext cx="552946" cy="676359"/>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B6F8BE5-1AAA-4D06-AA2B-C901EAE23D81}"/>
              </a:ext>
            </a:extLst>
          </p:cNvPr>
          <p:cNvCxnSpPr>
            <a:stCxn id="3" idx="4"/>
          </p:cNvCxnSpPr>
          <p:nvPr/>
        </p:nvCxnSpPr>
        <p:spPr bwMode="auto">
          <a:xfrm>
            <a:off x="7245275" y="2430853"/>
            <a:ext cx="914400" cy="914400"/>
          </a:xfrm>
          <a:prstGeom prst="straightConnector1">
            <a:avLst/>
          </a:prstGeom>
          <a:noFill/>
          <a:ln>
            <a:no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489D14-6702-495F-A8F6-C4B8F75C4280}"/>
              </a:ext>
            </a:extLst>
          </p:cNvPr>
          <p:cNvCxnSpPr>
            <a:cxnSpLocks/>
            <a:stCxn id="5" idx="0"/>
          </p:cNvCxnSpPr>
          <p:nvPr/>
        </p:nvCxnSpPr>
        <p:spPr bwMode="auto">
          <a:xfrm flipV="1">
            <a:off x="7040880" y="2430853"/>
            <a:ext cx="0" cy="1681927"/>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4FB61F4-BFFF-4C1B-AD70-53219E446C3F}"/>
              </a:ext>
            </a:extLst>
          </p:cNvPr>
          <p:cNvCxnSpPr>
            <a:cxnSpLocks/>
            <a:stCxn id="6" idx="0"/>
          </p:cNvCxnSpPr>
          <p:nvPr/>
        </p:nvCxnSpPr>
        <p:spPr bwMode="auto">
          <a:xfrm flipH="1" flipV="1">
            <a:off x="7616414" y="2430853"/>
            <a:ext cx="521743" cy="581288"/>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6631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6D14F-6FBC-48A6-915E-039997F37151}"/>
              </a:ext>
            </a:extLst>
          </p:cNvPr>
          <p:cNvSpPr>
            <a:spLocks noGrp="1"/>
          </p:cNvSpPr>
          <p:nvPr>
            <p:ph idx="1"/>
          </p:nvPr>
        </p:nvSpPr>
        <p:spPr>
          <a:xfrm>
            <a:off x="495301" y="1781665"/>
            <a:ext cx="4076700" cy="4184159"/>
          </a:xfrm>
        </p:spPr>
        <p:txBody>
          <a:bodyPr/>
          <a:lstStyle/>
          <a:p>
            <a:pPr marL="0" indent="0">
              <a:buNone/>
            </a:pPr>
            <a:r>
              <a:rPr lang="en-US" dirty="0"/>
              <a:t>After-Action Review (AAR)</a:t>
            </a:r>
          </a:p>
          <a:p>
            <a:pPr marL="0" indent="0">
              <a:buNone/>
            </a:pPr>
            <a:endParaRPr lang="en-US" b="0" dirty="0"/>
          </a:p>
          <a:p>
            <a:pPr>
              <a:buFontTx/>
              <a:buChar char="-"/>
            </a:pPr>
            <a:r>
              <a:rPr lang="en-US" b="0" dirty="0"/>
              <a:t>A process to collect and evaluate lessons learned</a:t>
            </a:r>
          </a:p>
          <a:p>
            <a:pPr>
              <a:buFontTx/>
              <a:buChar char="-"/>
            </a:pPr>
            <a:endParaRPr lang="en-US" dirty="0"/>
          </a:p>
        </p:txBody>
      </p:sp>
      <p:sp>
        <p:nvSpPr>
          <p:cNvPr id="3" name="Oval 2">
            <a:extLst>
              <a:ext uri="{FF2B5EF4-FFF2-40B4-BE49-F238E27FC236}">
                <a16:creationId xmlns:a16="http://schemas.microsoft.com/office/drawing/2014/main" id="{50C03720-6A64-418D-9572-F170EB156FB1}"/>
              </a:ext>
            </a:extLst>
          </p:cNvPr>
          <p:cNvSpPr/>
          <p:nvPr/>
        </p:nvSpPr>
        <p:spPr bwMode="auto">
          <a:xfrm>
            <a:off x="5685415" y="2863560"/>
            <a:ext cx="2269864" cy="649188"/>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2400" b="0" i="0" u="none" strike="noStrike" cap="none" normalizeH="0" baseline="0" dirty="0">
                <a:ln>
                  <a:noFill/>
                </a:ln>
                <a:solidFill>
                  <a:schemeClr val="tx1"/>
                </a:solidFill>
                <a:effectLst/>
                <a:latin typeface="Arial" charset="0"/>
              </a:rPr>
              <a:t>Facilitator</a:t>
            </a:r>
          </a:p>
        </p:txBody>
      </p:sp>
      <p:sp>
        <p:nvSpPr>
          <p:cNvPr id="4" name="Oval 3">
            <a:extLst>
              <a:ext uri="{FF2B5EF4-FFF2-40B4-BE49-F238E27FC236}">
                <a16:creationId xmlns:a16="http://schemas.microsoft.com/office/drawing/2014/main" id="{CBA11124-A835-4AE1-8327-EAD97BCDDB4B}"/>
              </a:ext>
            </a:extLst>
          </p:cNvPr>
          <p:cNvSpPr/>
          <p:nvPr/>
        </p:nvSpPr>
        <p:spPr bwMode="auto">
          <a:xfrm>
            <a:off x="4572000" y="1618806"/>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5" name="Oval 4">
            <a:extLst>
              <a:ext uri="{FF2B5EF4-FFF2-40B4-BE49-F238E27FC236}">
                <a16:creationId xmlns:a16="http://schemas.microsoft.com/office/drawing/2014/main" id="{08C67160-E150-4B15-822A-8761B55BB805}"/>
              </a:ext>
            </a:extLst>
          </p:cNvPr>
          <p:cNvSpPr/>
          <p:nvPr/>
        </p:nvSpPr>
        <p:spPr bwMode="auto">
          <a:xfrm>
            <a:off x="5889810" y="4437087"/>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6" name="Oval 5">
            <a:extLst>
              <a:ext uri="{FF2B5EF4-FFF2-40B4-BE49-F238E27FC236}">
                <a16:creationId xmlns:a16="http://schemas.microsoft.com/office/drawing/2014/main" id="{EC5C070F-2422-467D-A6DC-ED785BF312C3}"/>
              </a:ext>
            </a:extLst>
          </p:cNvPr>
          <p:cNvSpPr/>
          <p:nvPr/>
        </p:nvSpPr>
        <p:spPr bwMode="auto">
          <a:xfrm>
            <a:off x="7282927" y="1679545"/>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cxnSp>
        <p:nvCxnSpPr>
          <p:cNvPr id="8" name="Straight Arrow Connector 7">
            <a:extLst>
              <a:ext uri="{FF2B5EF4-FFF2-40B4-BE49-F238E27FC236}">
                <a16:creationId xmlns:a16="http://schemas.microsoft.com/office/drawing/2014/main" id="{B6A44D17-6694-4D42-8403-E4988799F4C6}"/>
              </a:ext>
            </a:extLst>
          </p:cNvPr>
          <p:cNvCxnSpPr>
            <a:cxnSpLocks/>
            <a:endCxn id="4" idx="4"/>
          </p:cNvCxnSpPr>
          <p:nvPr/>
        </p:nvCxnSpPr>
        <p:spPr bwMode="auto">
          <a:xfrm flipH="1" flipV="1">
            <a:off x="5502537" y="2138157"/>
            <a:ext cx="871371" cy="746464"/>
          </a:xfrm>
          <a:prstGeom prst="straightConnector1">
            <a:avLst/>
          </a:prstGeom>
          <a:ln w="9525" cap="flat" cmpd="sng" algn="ctr">
            <a:solidFill>
              <a:schemeClr val="dk1"/>
            </a:solidFill>
            <a:prstDash val="solid"/>
            <a:round/>
            <a:headEnd type="arrow" w="med" len="med"/>
            <a:tailEnd type="arrow"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CB6F8BE5-1AAA-4D06-AA2B-C901EAE23D81}"/>
              </a:ext>
            </a:extLst>
          </p:cNvPr>
          <p:cNvCxnSpPr>
            <a:stCxn id="3" idx="4"/>
          </p:cNvCxnSpPr>
          <p:nvPr/>
        </p:nvCxnSpPr>
        <p:spPr bwMode="auto">
          <a:xfrm>
            <a:off x="6820347" y="3512748"/>
            <a:ext cx="914400" cy="914400"/>
          </a:xfrm>
          <a:prstGeom prst="straightConnector1">
            <a:avLst/>
          </a:prstGeom>
          <a:noFill/>
          <a:ln>
            <a:no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489D14-6702-495F-A8F6-C4B8F75C4280}"/>
              </a:ext>
            </a:extLst>
          </p:cNvPr>
          <p:cNvCxnSpPr>
            <a:stCxn id="3" idx="4"/>
            <a:endCxn id="5" idx="0"/>
          </p:cNvCxnSpPr>
          <p:nvPr/>
        </p:nvCxnSpPr>
        <p:spPr bwMode="auto">
          <a:xfrm>
            <a:off x="6820347" y="3512748"/>
            <a:ext cx="0" cy="924339"/>
          </a:xfrm>
          <a:prstGeom prst="straightConnector1">
            <a:avLst/>
          </a:prstGeom>
          <a:ln w="9525" cap="flat" cmpd="sng" algn="ctr">
            <a:solidFill>
              <a:schemeClr val="dk1"/>
            </a:solidFill>
            <a:prstDash val="solid"/>
            <a:round/>
            <a:headEnd type="arrow" w="med" len="med"/>
            <a:tailEnd type="arrow"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54FB61F4-BFFF-4C1B-AD70-53219E446C3F}"/>
              </a:ext>
            </a:extLst>
          </p:cNvPr>
          <p:cNvCxnSpPr>
            <a:cxnSpLocks/>
            <a:endCxn id="6" idx="4"/>
          </p:cNvCxnSpPr>
          <p:nvPr/>
        </p:nvCxnSpPr>
        <p:spPr bwMode="auto">
          <a:xfrm flipV="1">
            <a:off x="7546492" y="2198896"/>
            <a:ext cx="666972" cy="752213"/>
          </a:xfrm>
          <a:prstGeom prst="straightConnector1">
            <a:avLst/>
          </a:prstGeom>
          <a:ln w="9525" cap="flat" cmpd="sng" algn="ctr">
            <a:solidFill>
              <a:schemeClr val="dk1"/>
            </a:solidFill>
            <a:prstDash val="solid"/>
            <a:round/>
            <a:headEnd type="arrow" w="med" len="med"/>
            <a:tailEnd type="arrow"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C33C4D04-392A-42DB-9F3E-C04DA5CEB84F}"/>
              </a:ext>
            </a:extLst>
          </p:cNvPr>
          <p:cNvCxnSpPr>
            <a:stCxn id="4" idx="3"/>
            <a:endCxn id="5" idx="1"/>
          </p:cNvCxnSpPr>
          <p:nvPr/>
        </p:nvCxnSpPr>
        <p:spPr bwMode="auto">
          <a:xfrm>
            <a:off x="4844548" y="2062100"/>
            <a:ext cx="1317810" cy="2451044"/>
          </a:xfrm>
          <a:prstGeom prst="straightConnector1">
            <a:avLst/>
          </a:prstGeom>
          <a:ln>
            <a:headEnd type="triangle"/>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67FDA13-A45F-48B9-B158-615290E0C2D6}"/>
              </a:ext>
            </a:extLst>
          </p:cNvPr>
          <p:cNvCxnSpPr>
            <a:stCxn id="4" idx="6"/>
            <a:endCxn id="6" idx="2"/>
          </p:cNvCxnSpPr>
          <p:nvPr/>
        </p:nvCxnSpPr>
        <p:spPr bwMode="auto">
          <a:xfrm>
            <a:off x="6433073" y="1878482"/>
            <a:ext cx="849854" cy="60739"/>
          </a:xfrm>
          <a:prstGeom prst="straightConnector1">
            <a:avLst/>
          </a:prstGeom>
          <a:ln>
            <a:headEnd type="triangle"/>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A2D56DE-FF4C-4797-A834-4BA94257D5E6}"/>
              </a:ext>
            </a:extLst>
          </p:cNvPr>
          <p:cNvCxnSpPr>
            <a:stCxn id="6" idx="5"/>
            <a:endCxn id="5" idx="7"/>
          </p:cNvCxnSpPr>
          <p:nvPr/>
        </p:nvCxnSpPr>
        <p:spPr bwMode="auto">
          <a:xfrm flipH="1">
            <a:off x="7478335" y="2122839"/>
            <a:ext cx="1393117" cy="2390305"/>
          </a:xfrm>
          <a:prstGeom prst="straightConnector1">
            <a:avLst/>
          </a:prstGeom>
          <a:ln>
            <a:headEnd type="triangle"/>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180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is an After-Action Review (AAR)?</a:t>
            </a:r>
          </a:p>
          <a:p>
            <a:pPr marL="0" indent="0">
              <a:buNone/>
            </a:pPr>
            <a:endParaRPr lang="en-US" dirty="0"/>
          </a:p>
          <a:p>
            <a:r>
              <a:rPr lang="en-US" b="0" dirty="0"/>
              <a:t>A tool to capture lessons learned</a:t>
            </a:r>
          </a:p>
          <a:p>
            <a:r>
              <a:rPr lang="en-US" b="0" dirty="0"/>
              <a:t>A dynamic, professional, and candid discussion of an event</a:t>
            </a:r>
            <a:endParaRPr lang="en-US" dirty="0"/>
          </a:p>
          <a:p>
            <a:r>
              <a:rPr lang="en-US" b="0" dirty="0"/>
              <a:t>NOT a critique or complaint setting or a full-scale evaluation report</a:t>
            </a:r>
          </a:p>
          <a:p>
            <a:endParaRPr lang="en-US" dirty="0"/>
          </a:p>
          <a:p>
            <a:r>
              <a:rPr lang="en-US" b="0" dirty="0"/>
              <a:t>Answers 4 major questions:</a:t>
            </a:r>
          </a:p>
          <a:p>
            <a:pPr lvl="1"/>
            <a:r>
              <a:rPr lang="en-US" dirty="0"/>
              <a:t>1. What was </a:t>
            </a:r>
            <a:r>
              <a:rPr lang="en-US" b="1" dirty="0"/>
              <a:t>supposed</a:t>
            </a:r>
            <a:r>
              <a:rPr lang="en-US" dirty="0"/>
              <a:t> to happen?</a:t>
            </a:r>
          </a:p>
          <a:p>
            <a:pPr lvl="1"/>
            <a:r>
              <a:rPr lang="en-US" dirty="0"/>
              <a:t>2. What </a:t>
            </a:r>
            <a:r>
              <a:rPr lang="en-US" b="1" dirty="0"/>
              <a:t>actually</a:t>
            </a:r>
            <a:r>
              <a:rPr lang="en-US" dirty="0"/>
              <a:t> occurred?</a:t>
            </a:r>
          </a:p>
          <a:p>
            <a:pPr lvl="1"/>
            <a:r>
              <a:rPr lang="en-US" dirty="0"/>
              <a:t>3. What </a:t>
            </a:r>
            <a:r>
              <a:rPr lang="en-US" b="1" dirty="0"/>
              <a:t>went well</a:t>
            </a:r>
            <a:r>
              <a:rPr lang="en-US" dirty="0"/>
              <a:t>, and why?</a:t>
            </a:r>
          </a:p>
          <a:p>
            <a:pPr lvl="1"/>
            <a:r>
              <a:rPr lang="en-US" dirty="0"/>
              <a:t>4. What </a:t>
            </a:r>
            <a:r>
              <a:rPr lang="en-US" b="1" dirty="0"/>
              <a:t>can be improved</a:t>
            </a:r>
            <a:r>
              <a:rPr lang="en-US" dirty="0"/>
              <a:t>, and how?</a:t>
            </a:r>
          </a:p>
          <a:p>
            <a:pPr lvl="1"/>
            <a:endParaRPr lang="en-US" dirty="0"/>
          </a:p>
        </p:txBody>
      </p:sp>
    </p:spTree>
    <p:extLst>
      <p:ext uri="{BB962C8B-B14F-4D97-AF65-F5344CB8AC3E}">
        <p14:creationId xmlns:p14="http://schemas.microsoft.com/office/powerpoint/2010/main" val="36154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a:t>What did we </a:t>
            </a:r>
            <a:r>
              <a:rPr lang="en-US" dirty="0"/>
              <a:t>intend</a:t>
            </a:r>
            <a:r>
              <a:rPr lang="en-US" b="0" dirty="0"/>
              <a:t> to do / what was </a:t>
            </a:r>
            <a:r>
              <a:rPr lang="en-US" dirty="0"/>
              <a:t>supposed</a:t>
            </a:r>
            <a:r>
              <a:rPr lang="en-US" b="0" dirty="0"/>
              <a:t> to happen</a:t>
            </a:r>
            <a:r>
              <a:rPr lang="en-US" b="0" dirty="0" smtClean="0"/>
              <a:t>?</a:t>
            </a:r>
          </a:p>
          <a:p>
            <a:pPr marL="0" indent="0">
              <a:buNone/>
            </a:pPr>
            <a:endParaRPr lang="en-US" b="0" dirty="0"/>
          </a:p>
          <a:p>
            <a:pPr marL="0" indent="0">
              <a:buNone/>
            </a:pPr>
            <a:r>
              <a:rPr lang="en-US" b="0" dirty="0" smtClean="0"/>
              <a:t>Training workshop to APM</a:t>
            </a:r>
          </a:p>
          <a:p>
            <a:pPr marL="0" indent="0">
              <a:buNone/>
            </a:pPr>
            <a:r>
              <a:rPr lang="en-US" b="0" dirty="0" smtClean="0"/>
              <a:t>Learning experience for APM-4XX</a:t>
            </a:r>
          </a:p>
          <a:p>
            <a:pPr marL="0" indent="0">
              <a:buNone/>
            </a:pPr>
            <a:r>
              <a:rPr lang="en-US" b="0" dirty="0" smtClean="0"/>
              <a:t>Speakers/sessions for all disciplines</a:t>
            </a:r>
          </a:p>
          <a:p>
            <a:pPr marL="0" indent="0">
              <a:buNone/>
            </a:pPr>
            <a:r>
              <a:rPr lang="en-US" b="0" dirty="0" smtClean="0"/>
              <a:t>Informational</a:t>
            </a:r>
          </a:p>
          <a:p>
            <a:pPr marL="0" indent="0">
              <a:buNone/>
            </a:pPr>
            <a:r>
              <a:rPr lang="en-US" b="0" dirty="0" smtClean="0"/>
              <a:t>For all APM-4XX personnel</a:t>
            </a:r>
          </a:p>
          <a:p>
            <a:pPr marL="0" indent="0">
              <a:buNone/>
            </a:pPr>
            <a:r>
              <a:rPr lang="en-US" b="0" dirty="0" smtClean="0"/>
              <a:t>And property officers outside APM-4XX</a:t>
            </a:r>
          </a:p>
          <a:p>
            <a:pPr marL="0" indent="0">
              <a:buNone/>
            </a:pPr>
            <a:endParaRPr lang="en-US" b="0" dirty="0"/>
          </a:p>
          <a:p>
            <a:pPr marL="0" indent="0">
              <a:buNone/>
            </a:pPr>
            <a:endParaRPr lang="en-US" b="0" dirty="0"/>
          </a:p>
        </p:txBody>
      </p:sp>
    </p:spTree>
    <p:extLst>
      <p:ext uri="{BB962C8B-B14F-4D97-AF65-F5344CB8AC3E}">
        <p14:creationId xmlns:p14="http://schemas.microsoft.com/office/powerpoint/2010/main" val="3158393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a:t>What</a:t>
            </a:r>
            <a:r>
              <a:rPr lang="en-US" dirty="0"/>
              <a:t> actually occurred</a:t>
            </a:r>
            <a:r>
              <a:rPr lang="en-US" b="0" dirty="0" smtClean="0"/>
              <a:t>?</a:t>
            </a:r>
          </a:p>
          <a:p>
            <a:pPr marL="0" indent="0">
              <a:buNone/>
            </a:pPr>
            <a:endParaRPr lang="en-US" b="0" dirty="0"/>
          </a:p>
          <a:p>
            <a:pPr marL="0" indent="0">
              <a:buNone/>
            </a:pPr>
            <a:r>
              <a:rPr lang="en-US" b="0" dirty="0" smtClean="0"/>
              <a:t>Rec task from Kendal – annual req.</a:t>
            </a:r>
          </a:p>
          <a:p>
            <a:pPr marL="0" indent="0">
              <a:buNone/>
            </a:pPr>
            <a:r>
              <a:rPr lang="en-US" b="0" dirty="0" smtClean="0"/>
              <a:t>Planning – meetings to discuss topics – Marla, Kendal, Kim, Tim</a:t>
            </a:r>
          </a:p>
          <a:p>
            <a:pPr marL="0" indent="0">
              <a:buNone/>
            </a:pPr>
            <a:r>
              <a:rPr lang="en-US" b="0" dirty="0"/>
              <a:t>	</a:t>
            </a:r>
            <a:r>
              <a:rPr lang="en-US" b="0" dirty="0" smtClean="0"/>
              <a:t>several meetings cancelled</a:t>
            </a:r>
            <a:r>
              <a:rPr lang="en-US" b="0" dirty="0" smtClean="0"/>
              <a:t>, supposed to be weekly</a:t>
            </a:r>
            <a:endParaRPr lang="en-US" b="0" dirty="0"/>
          </a:p>
          <a:p>
            <a:pPr marL="0" indent="0">
              <a:buNone/>
            </a:pPr>
            <a:r>
              <a:rPr lang="en-US" b="0" dirty="0" smtClean="0"/>
              <a:t>ID potential speakers – ID by discipline, subject</a:t>
            </a:r>
            <a:endParaRPr lang="en-US" b="0" dirty="0"/>
          </a:p>
          <a:p>
            <a:pPr marL="0" indent="0">
              <a:buNone/>
            </a:pPr>
            <a:r>
              <a:rPr lang="en-US" b="0" dirty="0" smtClean="0"/>
              <a:t>	AJ Sharma -&gt; </a:t>
            </a:r>
            <a:r>
              <a:rPr lang="en-US" b="0" dirty="0" err="1" smtClean="0"/>
              <a:t>req</a:t>
            </a:r>
            <a:r>
              <a:rPr lang="en-US" b="0" dirty="0" smtClean="0"/>
              <a:t> for speaker from his group</a:t>
            </a:r>
          </a:p>
          <a:p>
            <a:pPr marL="0" indent="0">
              <a:buNone/>
            </a:pPr>
            <a:r>
              <a:rPr lang="en-US" b="0" dirty="0"/>
              <a:t>	</a:t>
            </a:r>
            <a:r>
              <a:rPr lang="en-US" b="0" dirty="0" smtClean="0"/>
              <a:t>Eugene -&gt; same (Marla asked for elec. Fleet)</a:t>
            </a:r>
          </a:p>
          <a:p>
            <a:pPr marL="0" indent="0">
              <a:buNone/>
            </a:pPr>
            <a:r>
              <a:rPr lang="en-US" b="0" dirty="0"/>
              <a:t>	</a:t>
            </a:r>
            <a:r>
              <a:rPr lang="en-US" b="0" dirty="0" smtClean="0"/>
              <a:t>Marla created proposed list</a:t>
            </a:r>
          </a:p>
          <a:p>
            <a:pPr marL="0" indent="0">
              <a:buNone/>
            </a:pPr>
            <a:r>
              <a:rPr lang="en-US" b="0" dirty="0"/>
              <a:t>	</a:t>
            </a:r>
            <a:r>
              <a:rPr lang="en-US" b="0" dirty="0" smtClean="0"/>
              <a:t>Tim proposed list -&gt; OMBA119, disp. Methods</a:t>
            </a:r>
          </a:p>
          <a:p>
            <a:pPr marL="0" indent="0">
              <a:buNone/>
            </a:pPr>
            <a:r>
              <a:rPr lang="en-US" b="0" dirty="0"/>
              <a:t>	</a:t>
            </a:r>
            <a:r>
              <a:rPr lang="en-US" b="0" dirty="0" smtClean="0"/>
              <a:t>Kim – PPMS</a:t>
            </a:r>
          </a:p>
          <a:p>
            <a:pPr marL="0" indent="0">
              <a:buNone/>
            </a:pPr>
            <a:r>
              <a:rPr lang="en-US" b="0" dirty="0"/>
              <a:t>	</a:t>
            </a:r>
            <a:r>
              <a:rPr lang="en-US" b="0" dirty="0" smtClean="0"/>
              <a:t>Kendal</a:t>
            </a:r>
          </a:p>
          <a:p>
            <a:pPr marL="0" indent="0">
              <a:buNone/>
            </a:pPr>
            <a:r>
              <a:rPr lang="en-US" b="0" dirty="0"/>
              <a:t>	</a:t>
            </a:r>
            <a:r>
              <a:rPr lang="en-US" b="0" dirty="0" smtClean="0"/>
              <a:t>good communication though process</a:t>
            </a:r>
          </a:p>
          <a:p>
            <a:pPr marL="0" indent="0">
              <a:buNone/>
            </a:pPr>
            <a:endParaRPr lang="en-US" b="0" dirty="0" smtClean="0"/>
          </a:p>
        </p:txBody>
      </p:sp>
    </p:spTree>
    <p:extLst>
      <p:ext uri="{BB962C8B-B14F-4D97-AF65-F5344CB8AC3E}">
        <p14:creationId xmlns:p14="http://schemas.microsoft.com/office/powerpoint/2010/main" val="4133247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Custom 4">
      <a:dk1>
        <a:sysClr val="windowText" lastClr="000000"/>
      </a:dk1>
      <a:lt1>
        <a:sysClr val="window" lastClr="FFFFFF"/>
      </a:lt1>
      <a:dk2>
        <a:srgbClr val="17406D"/>
      </a:dk2>
      <a:lt2>
        <a:srgbClr val="DBEFF9"/>
      </a:lt2>
      <a:accent1>
        <a:srgbClr val="FFFF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spAutoFit/>
      </a:bodyPr>
      <a:lstStyle>
        <a:defPPr>
          <a:buFontTx/>
          <a:buNone/>
          <a:defRPr sz="1200" b="1" dirty="0">
            <a:solidFill>
              <a:srgbClr val="C0C0C0"/>
            </a:solidFill>
          </a:defRPr>
        </a:defPPr>
      </a:lstStyle>
    </a:tx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LT AAR Template.potx" id="{77C8A0DF-3BCB-4783-9DD5-87249AEA9CEF}" vid="{B141ED74-A276-4FE9-899C-EC3E62A904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174D91600DF9449521A287C64A877D" ma:contentTypeVersion="0" ma:contentTypeDescription="Create a new document." ma:contentTypeScope="" ma:versionID="ba5a63767b44104b04e55852c92ce0a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389399-0599-4673-9A42-10EC0A4F664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D16E063-F44A-47B9-8A71-17C375307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FB7BE5F-26F2-4362-A3B5-155F373B59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GLT AAR</Template>
  <TotalTime>142</TotalTime>
  <Words>1713</Words>
  <Application>Microsoft Office PowerPoint</Application>
  <PresentationFormat>On-screen Show (4:3)</PresentationFormat>
  <Paragraphs>193</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 Medium</vt:lpstr>
      <vt:lpstr>Times New Roman</vt:lpstr>
      <vt:lpstr>Wingdings</vt:lpstr>
      <vt:lpstr>2_Custom Design</vt:lpstr>
      <vt:lpstr>2021 Annual Personal Property Education Workshop  After-Action Review (AAR)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Annual Personal Property Education Workshop  After-Action Review (AAR)</dc:title>
  <dc:creator>Christopher Burch</dc:creator>
  <cp:lastModifiedBy>Christopher M burch</cp:lastModifiedBy>
  <cp:revision>14</cp:revision>
  <dcterms:created xsi:type="dcterms:W3CDTF">2021-09-27T17:13:15Z</dcterms:created>
  <dcterms:modified xsi:type="dcterms:W3CDTF">2021-09-27T19:38:25Z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0x010100E1174D91600DF9449521A287C64A877D</vt:lpwstr>
  </property>
</Properties>
</file>