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Lst>
  <p:notesMasterIdLst>
    <p:notesMasterId r:id="rId21"/>
  </p:notesMasterIdLst>
  <p:handoutMasterIdLst>
    <p:handoutMasterId r:id="rId22"/>
  </p:handoutMasterIdLst>
  <p:sldIdLst>
    <p:sldId id="256" r:id="rId5"/>
    <p:sldId id="272" r:id="rId6"/>
    <p:sldId id="257" r:id="rId7"/>
    <p:sldId id="273" r:id="rId8"/>
    <p:sldId id="268" r:id="rId9"/>
    <p:sldId id="269" r:id="rId10"/>
    <p:sldId id="258" r:id="rId11"/>
    <p:sldId id="274" r:id="rId12"/>
    <p:sldId id="261" r:id="rId13"/>
    <p:sldId id="275" r:id="rId14"/>
    <p:sldId id="262" r:id="rId15"/>
    <p:sldId id="276" r:id="rId16"/>
    <p:sldId id="277" r:id="rId17"/>
    <p:sldId id="278" r:id="rId18"/>
    <p:sldId id="280" r:id="rId19"/>
    <p:sldId id="279" r:id="rId20"/>
  </p:sldIdLst>
  <p:sldSz cx="9144000" cy="6858000" type="screen4x3"/>
  <p:notesSz cx="6858000" cy="9296400"/>
  <p:defaultTextStyle>
    <a:defPPr>
      <a:defRPr lang="en-US"/>
    </a:defPPr>
    <a:lvl1pPr algn="l" rtl="0" fontAlgn="base">
      <a:spcBef>
        <a:spcPct val="50000"/>
      </a:spcBef>
      <a:spcAft>
        <a:spcPct val="0"/>
      </a:spcAft>
      <a:buChar char="•"/>
      <a:defRPr sz="2400" kern="1200">
        <a:solidFill>
          <a:schemeClr val="tx1"/>
        </a:solidFill>
        <a:latin typeface="Arial" charset="0"/>
        <a:ea typeface="+mn-ea"/>
        <a:cs typeface="+mn-cs"/>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36">
          <p15:clr>
            <a:srgbClr val="A4A3A4"/>
          </p15:clr>
        </p15:guide>
        <p15:guide id="2" pos="3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4" name="Doner, Kim CTR (FAA)" initials="D( [2]" lastIdx="43" clrIdx="8">
    <p:extLst>
      <p:ext uri="{19B8F6BF-5375-455C-9EA6-DF929625EA0E}">
        <p15:presenceInfo xmlns:p15="http://schemas.microsoft.com/office/powerpoint/2012/main" userId="S-1-5-21-3215564045-1863808890-1157122868-2373359" providerId="AD"/>
      </p:ext>
    </p:extLst>
  </p:cmAuthor>
  <p:cmAuthor id="8" name="Randolph, Angela CTR (FAA)" initials="RAC(" lastIdx="22" clrIdx="0">
    <p:extLst>
      <p:ext uri="{19B8F6BF-5375-455C-9EA6-DF929625EA0E}">
        <p15:presenceInfo xmlns:p15="http://schemas.microsoft.com/office/powerpoint/2012/main" userId="S-1-5-21-3215564045-1863808890-1157122868-20257" providerId="AD"/>
      </p:ext>
    </p:extLst>
  </p:cmAuthor>
  <p:cmAuthor id="1" name="Horton, Kendal (FAA)" initials="HK(" lastIdx="65" clrIdx="5">
    <p:extLst>
      <p:ext uri="{19B8F6BF-5375-455C-9EA6-DF929625EA0E}">
        <p15:presenceInfo xmlns:p15="http://schemas.microsoft.com/office/powerpoint/2012/main" userId="S-1-5-21-3215564045-1863808890-1157122868-180843" providerId="AD"/>
      </p:ext>
    </p:extLst>
  </p:cmAuthor>
  <p:cmAuthor id="9" name="Doner, Kim CTR (FAA)" initials="D(" lastIdx="32" clrIdx="2">
    <p:extLst>
      <p:ext uri="{19B8F6BF-5375-455C-9EA6-DF929625EA0E}">
        <p15:presenceInfo xmlns:p15="http://schemas.microsoft.com/office/powerpoint/2012/main" userId="S::kim.ctr.doner@faa.gov::3229e8ab-9324-4f10-ac0d-73fd0f67dd8a" providerId="AD"/>
      </p:ext>
    </p:extLst>
  </p:cmAuthor>
  <p:cmAuthor id="10" name="Olivia  Forry" initials="OF" lastIdx="1" clrIdx="3">
    <p:extLst>
      <p:ext uri="{19B8F6BF-5375-455C-9EA6-DF929625EA0E}">
        <p15:presenceInfo xmlns:p15="http://schemas.microsoft.com/office/powerpoint/2012/main" userId="S::olivia.forry@grantleadingtechnology.com::15171de7-9b95-49b0-ae5a-2ce557635c94" providerId="AD"/>
      </p:ext>
    </p:extLst>
  </p:cmAuthor>
  <p:cmAuthor id="11" name="Sundstrom, Adrienne (FAA)" initials="SA(" lastIdx="44" clrIdx="4">
    <p:extLst>
      <p:ext uri="{19B8F6BF-5375-455C-9EA6-DF929625EA0E}">
        <p15:presenceInfo xmlns:p15="http://schemas.microsoft.com/office/powerpoint/2012/main" userId="S-1-5-21-3215564045-1863808890-1157122868-2689409" providerId="AD"/>
      </p:ext>
    </p:extLst>
  </p:cmAuthor>
  <p:cmAuthor id="12" name="Williams, Marla CTR (FAA)" initials="WMC(" lastIdx="43" clrIdx="6">
    <p:extLst>
      <p:ext uri="{19B8F6BF-5375-455C-9EA6-DF929625EA0E}">
        <p15:presenceInfo xmlns:p15="http://schemas.microsoft.com/office/powerpoint/2012/main" userId="S-1-5-21-3215564045-1863808890-1157122868-2743118" providerId="AD"/>
      </p:ext>
    </p:extLst>
  </p:cmAuthor>
  <p:cmAuthor id="13" name="Forry, Olivia CTR (FAA)" initials="FOC(" lastIdx="2" clrIdx="7">
    <p:extLst>
      <p:ext uri="{19B8F6BF-5375-455C-9EA6-DF929625EA0E}">
        <p15:presenceInfo xmlns:p15="http://schemas.microsoft.com/office/powerpoint/2012/main" userId="S-1-5-21-3215564045-1863808890-1157122868-34381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00"/>
    <a:srgbClr val="FFFF99"/>
    <a:srgbClr val="DDDDDD"/>
    <a:srgbClr val="C0C0C0"/>
    <a:srgbClr val="1D2F68"/>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713" autoAdjust="0"/>
  </p:normalViewPr>
  <p:slideViewPr>
    <p:cSldViewPr snapToGrid="0">
      <p:cViewPr varScale="1">
        <p:scale>
          <a:sx n="88" d="100"/>
          <a:sy n="88" d="100"/>
        </p:scale>
        <p:origin x="2196" y="96"/>
      </p:cViewPr>
      <p:guideLst>
        <p:guide orient="horz" pos="536"/>
        <p:guide pos="339"/>
      </p:guideLst>
    </p:cSldViewPr>
  </p:slideViewPr>
  <p:notesTextViewPr>
    <p:cViewPr>
      <p:scale>
        <a:sx n="1" d="1"/>
        <a:sy n="1" d="1"/>
      </p:scale>
      <p:origin x="0" y="0"/>
    </p:cViewPr>
  </p:notesTextViewPr>
  <p:sorterViewPr>
    <p:cViewPr>
      <p:scale>
        <a:sx n="100" d="100"/>
        <a:sy n="100" d="100"/>
      </p:scale>
      <p:origin x="0" y="-22195"/>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lvl1pPr defTabSz="911225">
              <a:spcBef>
                <a:spcPct val="0"/>
              </a:spcBef>
              <a:buFontTx/>
              <a:buNone/>
              <a:defRPr sz="1200">
                <a:latin typeface="Times New Roman" pitchFamily="18" charset="0"/>
              </a:defRPr>
            </a:lvl1pPr>
          </a:lstStyle>
          <a:p>
            <a:endParaRPr lang="en-US"/>
          </a:p>
        </p:txBody>
      </p:sp>
      <p:sp>
        <p:nvSpPr>
          <p:cNvPr id="24579" name="Rectangle 3"/>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lvl1pPr algn="r" defTabSz="911225">
              <a:spcBef>
                <a:spcPct val="0"/>
              </a:spcBef>
              <a:buFontTx/>
              <a:buNone/>
              <a:defRPr sz="1200">
                <a:latin typeface="Times New Roman" pitchFamily="18" charset="0"/>
              </a:defRPr>
            </a:lvl1pPr>
          </a:lstStyle>
          <a:p>
            <a:endParaRPr lang="en-US"/>
          </a:p>
        </p:txBody>
      </p:sp>
      <p:sp>
        <p:nvSpPr>
          <p:cNvPr id="24580" name="Rectangle 4"/>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b" anchorCtr="0" compatLnSpc="1">
            <a:prstTxWarp prst="textNoShape">
              <a:avLst/>
            </a:prstTxWarp>
          </a:bodyPr>
          <a:lstStyle>
            <a:lvl1pPr defTabSz="911225">
              <a:spcBef>
                <a:spcPct val="0"/>
              </a:spcBef>
              <a:buFontTx/>
              <a:buNone/>
              <a:defRPr sz="1200">
                <a:latin typeface="Times New Roman" pitchFamily="18" charset="0"/>
              </a:defRPr>
            </a:lvl1pPr>
          </a:lstStyle>
          <a:p>
            <a:endParaRPr lang="en-US"/>
          </a:p>
        </p:txBody>
      </p:sp>
      <p:sp>
        <p:nvSpPr>
          <p:cNvPr id="24581" name="Rectangle 5"/>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b" anchorCtr="0" compatLnSpc="1">
            <a:prstTxWarp prst="textNoShape">
              <a:avLst/>
            </a:prstTxWarp>
          </a:bodyPr>
          <a:lstStyle>
            <a:lvl1pPr algn="r" defTabSz="911225">
              <a:spcBef>
                <a:spcPct val="0"/>
              </a:spcBef>
              <a:buFontTx/>
              <a:buNone/>
              <a:defRPr sz="1200">
                <a:latin typeface="Times New Roman" pitchFamily="18" charset="0"/>
              </a:defRPr>
            </a:lvl1pPr>
          </a:lstStyle>
          <a:p>
            <a:fld id="{87C48A99-3596-4E58-ABE8-9D998A9384AB}" type="slidenum">
              <a:rPr lang="en-US"/>
              <a:pPr/>
              <a:t>‹#›</a:t>
            </a:fld>
            <a:endParaRPr lang="en-US"/>
          </a:p>
        </p:txBody>
      </p:sp>
    </p:spTree>
    <p:extLst>
      <p:ext uri="{BB962C8B-B14F-4D97-AF65-F5344CB8AC3E}">
        <p14:creationId xmlns:p14="http://schemas.microsoft.com/office/powerpoint/2010/main" val="2309560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lvl1pPr defTabSz="911225">
              <a:spcBef>
                <a:spcPct val="0"/>
              </a:spcBef>
              <a:buFontTx/>
              <a:buNone/>
              <a:defRPr sz="1200">
                <a:latin typeface="Times New Roman" pitchFamily="18" charset="0"/>
              </a:defRPr>
            </a:lvl1pPr>
          </a:lstStyle>
          <a:p>
            <a:endParaRPr lang="en-US"/>
          </a:p>
        </p:txBody>
      </p:sp>
      <p:sp>
        <p:nvSpPr>
          <p:cNvPr id="2150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lvl1pPr algn="r" defTabSz="911225">
              <a:spcBef>
                <a:spcPct val="0"/>
              </a:spcBef>
              <a:buFontTx/>
              <a:buNone/>
              <a:defRPr sz="1200">
                <a:latin typeface="Times New Roman" pitchFamily="18" charset="0"/>
              </a:defRPr>
            </a:lvl1pPr>
          </a:lstStyle>
          <a:p>
            <a:endParaRPr lang="en-US"/>
          </a:p>
        </p:txBody>
      </p:sp>
      <p:sp>
        <p:nvSpPr>
          <p:cNvPr id="21508" name="Rectangle 4"/>
          <p:cNvSpPr>
            <a:spLocks noGrp="1" noRot="1" noChangeAspect="1" noChangeArrowheads="1" noTextEdit="1"/>
          </p:cNvSpPr>
          <p:nvPr>
            <p:ph type="sldImg" idx="2"/>
          </p:nvPr>
        </p:nvSpPr>
        <p:spPr bwMode="auto">
          <a:xfrm>
            <a:off x="1106488"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150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b" anchorCtr="0" compatLnSpc="1">
            <a:prstTxWarp prst="textNoShape">
              <a:avLst/>
            </a:prstTxWarp>
          </a:bodyPr>
          <a:lstStyle>
            <a:lvl1pPr defTabSz="911225">
              <a:spcBef>
                <a:spcPct val="0"/>
              </a:spcBef>
              <a:buFontTx/>
              <a:buNone/>
              <a:defRPr sz="1200">
                <a:latin typeface="Times New Roman" pitchFamily="18" charset="0"/>
              </a:defRPr>
            </a:lvl1pPr>
          </a:lstStyle>
          <a:p>
            <a:endParaRPr lang="en-US"/>
          </a:p>
        </p:txBody>
      </p:sp>
      <p:sp>
        <p:nvSpPr>
          <p:cNvPr id="2151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020" tIns="45510" rIns="91020" bIns="45510" numCol="1" anchor="b" anchorCtr="0" compatLnSpc="1">
            <a:prstTxWarp prst="textNoShape">
              <a:avLst/>
            </a:prstTxWarp>
          </a:bodyPr>
          <a:lstStyle>
            <a:lvl1pPr algn="r" defTabSz="911225">
              <a:spcBef>
                <a:spcPct val="0"/>
              </a:spcBef>
              <a:buFontTx/>
              <a:buNone/>
              <a:defRPr sz="1200">
                <a:latin typeface="Times New Roman" pitchFamily="18" charset="0"/>
              </a:defRPr>
            </a:lvl1pPr>
          </a:lstStyle>
          <a:p>
            <a:fld id="{55D68406-F15C-4303-97CE-0E3EE59880C4}" type="slidenum">
              <a:rPr lang="en-US"/>
              <a:pPr/>
              <a:t>‹#›</a:t>
            </a:fld>
            <a:endParaRPr lang="en-US"/>
          </a:p>
        </p:txBody>
      </p:sp>
    </p:spTree>
    <p:extLst>
      <p:ext uri="{BB962C8B-B14F-4D97-AF65-F5344CB8AC3E}">
        <p14:creationId xmlns:p14="http://schemas.microsoft.com/office/powerpoint/2010/main" val="3440067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template is for After-Action Reviews. Please use this to collect feedback during reviews by typing comments directly into an instance of this template or collect AAR comments in another document for dissemination later.</a:t>
            </a:r>
          </a:p>
        </p:txBody>
      </p:sp>
      <p:sp>
        <p:nvSpPr>
          <p:cNvPr id="4" name="Slide Number Placeholder 3"/>
          <p:cNvSpPr>
            <a:spLocks noGrp="1"/>
          </p:cNvSpPr>
          <p:nvPr>
            <p:ph type="sldNum" sz="quarter" idx="5"/>
          </p:nvPr>
        </p:nvSpPr>
        <p:spPr/>
        <p:txBody>
          <a:bodyPr/>
          <a:lstStyle/>
          <a:p>
            <a:fld id="{55D68406-F15C-4303-97CE-0E3EE59880C4}" type="slidenum">
              <a:rPr lang="en-US" smtClean="0"/>
              <a:pPr/>
              <a:t>1</a:t>
            </a:fld>
            <a:endParaRPr lang="en-US"/>
          </a:p>
        </p:txBody>
      </p:sp>
    </p:spTree>
    <p:extLst>
      <p:ext uri="{BB962C8B-B14F-4D97-AF65-F5344CB8AC3E}">
        <p14:creationId xmlns:p14="http://schemas.microsoft.com/office/powerpoint/2010/main" val="19596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applies more to physical activity than to office work, but the idea is that you don’t want the environment for the AAR to be wildly different from the actual event, unless that would be unsafe or impractical.</a:t>
            </a:r>
          </a:p>
        </p:txBody>
      </p:sp>
      <p:sp>
        <p:nvSpPr>
          <p:cNvPr id="4" name="Slide Number Placeholder 3"/>
          <p:cNvSpPr>
            <a:spLocks noGrp="1"/>
          </p:cNvSpPr>
          <p:nvPr>
            <p:ph type="sldNum" sz="quarter" idx="5"/>
          </p:nvPr>
        </p:nvSpPr>
        <p:spPr/>
        <p:txBody>
          <a:bodyPr/>
          <a:lstStyle/>
          <a:p>
            <a:fld id="{55D68406-F15C-4303-97CE-0E3EE59880C4}" type="slidenum">
              <a:rPr lang="en-US" smtClean="0"/>
              <a:pPr/>
              <a:t>10</a:t>
            </a:fld>
            <a:endParaRPr lang="en-US"/>
          </a:p>
        </p:txBody>
      </p:sp>
    </p:spTree>
    <p:extLst>
      <p:ext uri="{BB962C8B-B14F-4D97-AF65-F5344CB8AC3E}">
        <p14:creationId xmlns:p14="http://schemas.microsoft.com/office/powerpoint/2010/main" val="2126969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11</a:t>
            </a:fld>
            <a:endParaRPr lang="en-US"/>
          </a:p>
        </p:txBody>
      </p:sp>
    </p:spTree>
    <p:extLst>
      <p:ext uri="{BB962C8B-B14F-4D97-AF65-F5344CB8AC3E}">
        <p14:creationId xmlns:p14="http://schemas.microsoft.com/office/powerpoint/2010/main" val="277188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was supposed to happen?”</a:t>
            </a:r>
          </a:p>
          <a:p>
            <a:endParaRPr lang="en-US" dirty="0"/>
          </a:p>
          <a:p>
            <a:r>
              <a:rPr lang="en-US" dirty="0"/>
              <a:t>“What actually happened?”</a:t>
            </a:r>
          </a:p>
        </p:txBody>
      </p:sp>
      <p:sp>
        <p:nvSpPr>
          <p:cNvPr id="4" name="Slide Number Placeholder 3"/>
          <p:cNvSpPr>
            <a:spLocks noGrp="1"/>
          </p:cNvSpPr>
          <p:nvPr>
            <p:ph type="sldNum" sz="quarter" idx="5"/>
          </p:nvPr>
        </p:nvSpPr>
        <p:spPr/>
        <p:txBody>
          <a:bodyPr/>
          <a:lstStyle/>
          <a:p>
            <a:fld id="{55D68406-F15C-4303-97CE-0E3EE59880C4}" type="slidenum">
              <a:rPr lang="en-US" smtClean="0"/>
              <a:pPr/>
              <a:t>12</a:t>
            </a:fld>
            <a:endParaRPr lang="en-US"/>
          </a:p>
        </p:txBody>
      </p:sp>
    </p:spTree>
    <p:extLst>
      <p:ext uri="{BB962C8B-B14F-4D97-AF65-F5344CB8AC3E}">
        <p14:creationId xmlns:p14="http://schemas.microsoft.com/office/powerpoint/2010/main" val="2372776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went well, and why?”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“What could have gone better? How?”</a:t>
            </a:r>
          </a:p>
          <a:p>
            <a:endParaRPr lang="en-US" dirty="0"/>
          </a:p>
          <a:p>
            <a:r>
              <a:rPr lang="en-US" dirty="0"/>
              <a:t>If possible, </a:t>
            </a:r>
            <a:r>
              <a:rPr lang="en-US" b="1" dirty="0"/>
              <a:t>dig deeper to find root causes</a:t>
            </a:r>
            <a:r>
              <a:rPr lang="en-US" dirty="0"/>
              <a:t>.</a:t>
            </a:r>
          </a:p>
          <a:p>
            <a:endParaRPr lang="en-US" dirty="0"/>
          </a:p>
          <a:p>
            <a:r>
              <a:rPr lang="en-US" dirty="0"/>
              <a:t>How can we institutionalize or </a:t>
            </a:r>
            <a:r>
              <a:rPr lang="en-US" b="1" dirty="0"/>
              <a:t>sustain</a:t>
            </a:r>
            <a:r>
              <a:rPr lang="en-US" b="0" dirty="0"/>
              <a:t> things that went well</a:t>
            </a:r>
            <a:r>
              <a:rPr lang="en-US" dirty="0"/>
              <a:t>?</a:t>
            </a:r>
          </a:p>
          <a:p>
            <a:r>
              <a:rPr lang="en-US" dirty="0"/>
              <a:t>How can we prevent negative outcomes or </a:t>
            </a:r>
            <a:r>
              <a:rPr lang="en-US" b="1" dirty="0"/>
              <a:t>improve</a:t>
            </a:r>
            <a:r>
              <a:rPr lang="en-US" b="0" dirty="0"/>
              <a:t> performance for next time?</a:t>
            </a:r>
            <a:endParaRPr lang="en-US" dirty="0"/>
          </a:p>
          <a:p>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13</a:t>
            </a:fld>
            <a:endParaRPr lang="en-US"/>
          </a:p>
        </p:txBody>
      </p:sp>
    </p:spTree>
    <p:extLst>
      <p:ext uri="{BB962C8B-B14F-4D97-AF65-F5344CB8AC3E}">
        <p14:creationId xmlns:p14="http://schemas.microsoft.com/office/powerpoint/2010/main" val="3276535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 vs informal AARs</a:t>
            </a:r>
          </a:p>
        </p:txBody>
      </p:sp>
      <p:sp>
        <p:nvSpPr>
          <p:cNvPr id="4" name="Slide Number Placeholder 3"/>
          <p:cNvSpPr>
            <a:spLocks noGrp="1"/>
          </p:cNvSpPr>
          <p:nvPr>
            <p:ph type="sldNum" sz="quarter" idx="5"/>
          </p:nvPr>
        </p:nvSpPr>
        <p:spPr/>
        <p:txBody>
          <a:bodyPr/>
          <a:lstStyle/>
          <a:p>
            <a:fld id="{55D68406-F15C-4303-97CE-0E3EE59880C4}" type="slidenum">
              <a:rPr lang="en-US" smtClean="0"/>
              <a:pPr/>
              <a:t>14</a:t>
            </a:fld>
            <a:endParaRPr lang="en-US"/>
          </a:p>
        </p:txBody>
      </p:sp>
    </p:spTree>
    <p:extLst>
      <p:ext uri="{BB962C8B-B14F-4D97-AF65-F5344CB8AC3E}">
        <p14:creationId xmlns:p14="http://schemas.microsoft.com/office/powerpoint/2010/main" val="3079800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AAR helped us improve our next project – we started on the admin paperwork early, are checking the judge’s comments and adjusting accordingly, and are collected feedback from multiple GLT members outside of the bot dev team.</a:t>
            </a:r>
          </a:p>
        </p:txBody>
      </p:sp>
      <p:sp>
        <p:nvSpPr>
          <p:cNvPr id="4" name="Slide Number Placeholder 3"/>
          <p:cNvSpPr>
            <a:spLocks noGrp="1"/>
          </p:cNvSpPr>
          <p:nvPr>
            <p:ph type="sldNum" sz="quarter" idx="5"/>
          </p:nvPr>
        </p:nvSpPr>
        <p:spPr/>
        <p:txBody>
          <a:bodyPr/>
          <a:lstStyle/>
          <a:p>
            <a:fld id="{55D68406-F15C-4303-97CE-0E3EE59880C4}" type="slidenum">
              <a:rPr lang="en-US" smtClean="0"/>
              <a:pPr/>
              <a:t>15</a:t>
            </a:fld>
            <a:endParaRPr lang="en-US"/>
          </a:p>
        </p:txBody>
      </p:sp>
    </p:spTree>
    <p:extLst>
      <p:ext uri="{BB962C8B-B14F-4D97-AF65-F5344CB8AC3E}">
        <p14:creationId xmlns:p14="http://schemas.microsoft.com/office/powerpoint/2010/main" val="122096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at the National Training Center (NTC) in 1981 and improved over time</a:t>
            </a:r>
          </a:p>
          <a:p>
            <a:r>
              <a:rPr lang="en-US" dirty="0"/>
              <a:t>In 1991 Shell Oil used the AAR process to improve their processes</a:t>
            </a:r>
          </a:p>
        </p:txBody>
      </p:sp>
      <p:sp>
        <p:nvSpPr>
          <p:cNvPr id="4" name="Slide Number Placeholder 3"/>
          <p:cNvSpPr>
            <a:spLocks noGrp="1"/>
          </p:cNvSpPr>
          <p:nvPr>
            <p:ph type="sldNum" sz="quarter" idx="5"/>
          </p:nvPr>
        </p:nvSpPr>
        <p:spPr/>
        <p:txBody>
          <a:bodyPr/>
          <a:lstStyle/>
          <a:p>
            <a:fld id="{55D68406-F15C-4303-97CE-0E3EE59880C4}" type="slidenum">
              <a:rPr lang="en-US" smtClean="0"/>
              <a:pPr/>
              <a:t>2</a:t>
            </a:fld>
            <a:endParaRPr lang="en-US"/>
          </a:p>
        </p:txBody>
      </p:sp>
    </p:spTree>
    <p:extLst>
      <p:ext uri="{BB962C8B-B14F-4D97-AF65-F5344CB8AC3E}">
        <p14:creationId xmlns:p14="http://schemas.microsoft.com/office/powerpoint/2010/main" val="76747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3</a:t>
            </a:fld>
            <a:endParaRPr lang="en-US"/>
          </a:p>
        </p:txBody>
      </p:sp>
    </p:spTree>
    <p:extLst>
      <p:ext uri="{BB962C8B-B14F-4D97-AF65-F5344CB8AC3E}">
        <p14:creationId xmlns:p14="http://schemas.microsoft.com/office/powerpoint/2010/main" val="3943609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lesson is not learned until the behavior changes” – Col Joseph Moore</a:t>
            </a:r>
          </a:p>
        </p:txBody>
      </p:sp>
      <p:sp>
        <p:nvSpPr>
          <p:cNvPr id="4" name="Slide Number Placeholder 3"/>
          <p:cNvSpPr>
            <a:spLocks noGrp="1"/>
          </p:cNvSpPr>
          <p:nvPr>
            <p:ph type="sldNum" sz="quarter" idx="5"/>
          </p:nvPr>
        </p:nvSpPr>
        <p:spPr/>
        <p:txBody>
          <a:bodyPr/>
          <a:lstStyle/>
          <a:p>
            <a:fld id="{55D68406-F15C-4303-97CE-0E3EE59880C4}" type="slidenum">
              <a:rPr lang="en-US" smtClean="0"/>
              <a:pPr/>
              <a:t>4</a:t>
            </a:fld>
            <a:endParaRPr lang="en-US"/>
          </a:p>
        </p:txBody>
      </p:sp>
    </p:spTree>
    <p:extLst>
      <p:ext uri="{BB962C8B-B14F-4D97-AF65-F5344CB8AC3E}">
        <p14:creationId xmlns:p14="http://schemas.microsoft.com/office/powerpoint/2010/main" val="202591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AAR process – skip if not needed</a:t>
            </a:r>
          </a:p>
          <a:p>
            <a:endParaRPr lang="en-US" dirty="0"/>
          </a:p>
          <a:p>
            <a:r>
              <a:rPr lang="en-US" dirty="0"/>
              <a:t>A </a:t>
            </a:r>
            <a:r>
              <a:rPr lang="en-US" b="1" dirty="0"/>
              <a:t>critique</a:t>
            </a:r>
            <a:r>
              <a:rPr lang="en-US" dirty="0"/>
              <a:t> is usually a </a:t>
            </a:r>
            <a:r>
              <a:rPr lang="en-US" b="1" dirty="0"/>
              <a:t>one-way</a:t>
            </a:r>
            <a:r>
              <a:rPr lang="en-US" b="0" dirty="0"/>
              <a:t> exchange of information</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5</a:t>
            </a:fld>
            <a:endParaRPr lang="en-US"/>
          </a:p>
        </p:txBody>
      </p:sp>
    </p:spTree>
    <p:extLst>
      <p:ext uri="{BB962C8B-B14F-4D97-AF65-F5344CB8AC3E}">
        <p14:creationId xmlns:p14="http://schemas.microsoft.com/office/powerpoint/2010/main" val="59363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Intro to AAR process – skip if not needed</a:t>
            </a:r>
          </a:p>
          <a:p>
            <a:endParaRPr lang="en-US" dirty="0"/>
          </a:p>
          <a:p>
            <a:r>
              <a:rPr lang="en-US" dirty="0"/>
              <a:t>A </a:t>
            </a:r>
            <a:r>
              <a:rPr lang="en-US" b="1" dirty="0"/>
              <a:t>debrief</a:t>
            </a:r>
            <a:r>
              <a:rPr lang="en-US" b="0" dirty="0"/>
              <a:t> is also a </a:t>
            </a:r>
            <a:r>
              <a:rPr lang="en-US" b="1" dirty="0"/>
              <a:t>one-way</a:t>
            </a:r>
            <a:r>
              <a:rPr lang="en-US" b="0" dirty="0"/>
              <a:t> exchange of information, from the participants to an evaluator / leader</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6</a:t>
            </a:fld>
            <a:endParaRPr lang="en-US"/>
          </a:p>
        </p:txBody>
      </p:sp>
    </p:spTree>
    <p:extLst>
      <p:ext uri="{BB962C8B-B14F-4D97-AF65-F5344CB8AC3E}">
        <p14:creationId xmlns:p14="http://schemas.microsoft.com/office/powerpoint/2010/main" val="28451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participants to describe the intent or goal of the activity </a:t>
            </a:r>
            <a:r>
              <a:rPr lang="en-US" b="1" dirty="0"/>
              <a:t>from their point of view</a:t>
            </a:r>
            <a:r>
              <a:rPr lang="en-US" b="0" dirty="0"/>
              <a:t> and </a:t>
            </a:r>
            <a:r>
              <a:rPr lang="en-US" b="1" dirty="0"/>
              <a:t>in their own words</a:t>
            </a:r>
            <a:r>
              <a:rPr lang="en-US" b="0" dirty="0"/>
              <a:t>.</a:t>
            </a:r>
          </a:p>
          <a:p>
            <a:r>
              <a:rPr lang="en-US" b="0" dirty="0"/>
              <a:t>Sometimes different participants will have different views of the task and will emphasize different aspects. Discovering how participants think about the task will she light on the connections between how a task is perceived by </a:t>
            </a:r>
            <a:r>
              <a:rPr lang="en-US" b="0" dirty="0" err="1"/>
              <a:t>diffetent</a:t>
            </a:r>
            <a:r>
              <a:rPr lang="en-US" b="0" dirty="0"/>
              <a:t> participants and may lead to understanding of root causes of successes or failures.</a:t>
            </a:r>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7</a:t>
            </a:fld>
            <a:endParaRPr lang="en-US"/>
          </a:p>
        </p:txBody>
      </p:sp>
    </p:spTree>
    <p:extLst>
      <p:ext uri="{BB962C8B-B14F-4D97-AF65-F5344CB8AC3E}">
        <p14:creationId xmlns:p14="http://schemas.microsoft.com/office/powerpoint/2010/main" val="280327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 AARs take maybe 10 minutes – you can conduct them every day or after every significant action if you want.</a:t>
            </a:r>
          </a:p>
        </p:txBody>
      </p:sp>
      <p:sp>
        <p:nvSpPr>
          <p:cNvPr id="4" name="Slide Number Placeholder 3"/>
          <p:cNvSpPr>
            <a:spLocks noGrp="1"/>
          </p:cNvSpPr>
          <p:nvPr>
            <p:ph type="sldNum" sz="quarter" idx="5"/>
          </p:nvPr>
        </p:nvSpPr>
        <p:spPr/>
        <p:txBody>
          <a:bodyPr/>
          <a:lstStyle/>
          <a:p>
            <a:fld id="{55D68406-F15C-4303-97CE-0E3EE59880C4}" type="slidenum">
              <a:rPr lang="en-US" smtClean="0"/>
              <a:pPr/>
              <a:t>8</a:t>
            </a:fld>
            <a:endParaRPr lang="en-US"/>
          </a:p>
        </p:txBody>
      </p:sp>
    </p:spTree>
    <p:extLst>
      <p:ext uri="{BB962C8B-B14F-4D97-AF65-F5344CB8AC3E}">
        <p14:creationId xmlns:p14="http://schemas.microsoft.com/office/powerpoint/2010/main" val="407995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participants to describe what transpired during the activity </a:t>
            </a:r>
            <a:r>
              <a:rPr lang="en-US" b="1" dirty="0"/>
              <a:t>from their point of view</a:t>
            </a:r>
            <a:r>
              <a:rPr lang="en-US" b="0" dirty="0"/>
              <a:t> and </a:t>
            </a:r>
            <a:r>
              <a:rPr lang="en-US" b="1" dirty="0"/>
              <a:t>in their own words</a:t>
            </a:r>
            <a:r>
              <a:rPr lang="en-US" b="0" dirty="0"/>
              <a:t>.</a:t>
            </a:r>
          </a:p>
          <a:p>
            <a:r>
              <a:rPr lang="en-US" b="0" dirty="0"/>
              <a:t>Sometimes different participants will have different views of the task and will emphasize different aspects.</a:t>
            </a:r>
            <a:endParaRPr lang="en-US" dirty="0"/>
          </a:p>
          <a:p>
            <a:endParaRPr lang="en-US" dirty="0"/>
          </a:p>
        </p:txBody>
      </p:sp>
      <p:sp>
        <p:nvSpPr>
          <p:cNvPr id="4" name="Slide Number Placeholder 3"/>
          <p:cNvSpPr>
            <a:spLocks noGrp="1"/>
          </p:cNvSpPr>
          <p:nvPr>
            <p:ph type="sldNum" sz="quarter" idx="5"/>
          </p:nvPr>
        </p:nvSpPr>
        <p:spPr/>
        <p:txBody>
          <a:bodyPr/>
          <a:lstStyle/>
          <a:p>
            <a:fld id="{55D68406-F15C-4303-97CE-0E3EE59880C4}" type="slidenum">
              <a:rPr lang="en-US" smtClean="0"/>
              <a:pPr/>
              <a:t>9</a:t>
            </a:fld>
            <a:endParaRPr lang="en-US"/>
          </a:p>
        </p:txBody>
      </p:sp>
    </p:spTree>
    <p:extLst>
      <p:ext uri="{BB962C8B-B14F-4D97-AF65-F5344CB8AC3E}">
        <p14:creationId xmlns:p14="http://schemas.microsoft.com/office/powerpoint/2010/main" val="562005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3490" name="Rectangle 1026"/>
          <p:cNvSpPr>
            <a:spLocks noGrp="1" noChangeArrowheads="1"/>
          </p:cNvSpPr>
          <p:nvPr>
            <p:ph type="ctrTitle"/>
          </p:nvPr>
        </p:nvSpPr>
        <p:spPr>
          <a:xfrm>
            <a:off x="2519472" y="2966931"/>
            <a:ext cx="4103140" cy="1395412"/>
          </a:xfrm>
        </p:spPr>
        <p:txBody>
          <a:bodyPr anchor="t"/>
          <a:lstStyle>
            <a:lvl1pPr>
              <a:defRPr/>
            </a:lvl1pPr>
          </a:lstStyle>
          <a:p>
            <a:pPr lvl="0"/>
            <a:r>
              <a:rPr lang="en-US" noProof="0"/>
              <a:t>Click to edit Master title style</a:t>
            </a:r>
          </a:p>
        </p:txBody>
      </p:sp>
      <p:sp>
        <p:nvSpPr>
          <p:cNvPr id="63491" name="Rectangle 1027"/>
          <p:cNvSpPr>
            <a:spLocks noGrp="1" noChangeArrowheads="1"/>
          </p:cNvSpPr>
          <p:nvPr>
            <p:ph type="subTitle" idx="1"/>
          </p:nvPr>
        </p:nvSpPr>
        <p:spPr>
          <a:xfrm>
            <a:off x="2532643" y="4591273"/>
            <a:ext cx="4089969" cy="944948"/>
          </a:xfrm>
        </p:spPr>
        <p:txBody>
          <a:bodyPr/>
          <a:lstStyle>
            <a:lvl1pPr marL="0" indent="0">
              <a:buFontTx/>
              <a:buNone/>
              <a:defRPr sz="2000">
                <a:solidFill>
                  <a:schemeClr val="bg2"/>
                </a:solidFill>
              </a:defRPr>
            </a:lvl1pPr>
          </a:lstStyle>
          <a:p>
            <a:pPr lvl="0"/>
            <a:r>
              <a:rPr lang="en-US" noProof="0"/>
              <a:t>Click to edit Master subtitle style</a:t>
            </a:r>
          </a:p>
        </p:txBody>
      </p:sp>
      <p:sp>
        <p:nvSpPr>
          <p:cNvPr id="9" name="Rectangle 1027"/>
          <p:cNvSpPr txBox="1">
            <a:spLocks noChangeArrowheads="1"/>
          </p:cNvSpPr>
          <p:nvPr userDrawn="1"/>
        </p:nvSpPr>
        <p:spPr bwMode="auto">
          <a:xfrm>
            <a:off x="227477" y="3401665"/>
            <a:ext cx="4089969" cy="1067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b="1">
                <a:solidFill>
                  <a:schemeClr val="bg2"/>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endParaRPr lang="en-US" b="0" kern="0"/>
          </a:p>
        </p:txBody>
      </p:sp>
      <p:pic>
        <p:nvPicPr>
          <p:cNvPr id="10" name="Picture 9"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12442" y="791612"/>
            <a:ext cx="3517203" cy="1758602"/>
          </a:xfrm>
          <a:prstGeom prst="rect">
            <a:avLst/>
          </a:prstGeom>
        </p:spPr>
      </p:pic>
    </p:spTree>
    <p:extLst>
      <p:ext uri="{BB962C8B-B14F-4D97-AF65-F5344CB8AC3E}">
        <p14:creationId xmlns:p14="http://schemas.microsoft.com/office/powerpoint/2010/main" val="321895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7130" y="169443"/>
            <a:ext cx="2432593" cy="1216297"/>
          </a:xfrm>
          <a:prstGeom prst="rect">
            <a:avLst/>
          </a:prstGeom>
        </p:spPr>
      </p:pic>
      <p:sp>
        <p:nvSpPr>
          <p:cNvPr id="11" name="Rectangle 12"/>
          <p:cNvSpPr>
            <a:spLocks noChangeArrowheads="1"/>
          </p:cNvSpPr>
          <p:nvPr userDrawn="1"/>
        </p:nvSpPr>
        <p:spPr bwMode="auto">
          <a:xfrm>
            <a:off x="1" y="6260548"/>
            <a:ext cx="9125145" cy="616305"/>
          </a:xfrm>
          <a:prstGeom prst="rect">
            <a:avLst/>
          </a:prstGeom>
          <a:solidFill>
            <a:srgbClr val="0070C0"/>
          </a:solidFill>
          <a:ln w="9525">
            <a:solidFill>
              <a:srgbClr val="1D2F6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Rectangle 11"/>
          <p:cNvSpPr txBox="1">
            <a:spLocks noChangeArrowheads="1"/>
          </p:cNvSpPr>
          <p:nvPr userDrawn="1"/>
        </p:nvSpPr>
        <p:spPr bwMode="auto">
          <a:xfrm>
            <a:off x="7539739" y="6333243"/>
            <a:ext cx="110126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FontTx/>
              <a:buNone/>
              <a:defRPr sz="1400" b="0" i="0" kern="1200">
                <a:solidFill>
                  <a:schemeClr val="bg1"/>
                </a:solidFill>
                <a:latin typeface="Helvetica Neue Medium"/>
                <a:ea typeface="+mn-ea"/>
                <a:cs typeface="Helvetica Neue Medium"/>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fld id="{74438B1A-AF1B-4C8B-993E-1BADE62A2451}" type="slidenum">
              <a:rPr lang="en-US" smtClean="0"/>
              <a:pPr/>
              <a:t>‹#›</a:t>
            </a:fld>
            <a:endParaRPr lang="en-US" dirty="0"/>
          </a:p>
        </p:txBody>
      </p:sp>
    </p:spTree>
    <p:extLst>
      <p:ext uri="{BB962C8B-B14F-4D97-AF65-F5344CB8AC3E}">
        <p14:creationId xmlns:p14="http://schemas.microsoft.com/office/powerpoint/2010/main" val="282228287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7/30/21</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438B1A-AF1B-4C8B-993E-1BADE62A2451}" type="slidenum">
              <a:rPr lang="en-US" smtClean="0"/>
              <a:pPr/>
              <a:t>‹#›</a:t>
            </a:fld>
            <a:endParaRPr lang="en-US" dirty="0"/>
          </a:p>
        </p:txBody>
      </p:sp>
      <p:sp>
        <p:nvSpPr>
          <p:cNvPr id="6" name="Content Placeholder 2"/>
          <p:cNvSpPr>
            <a:spLocks noGrp="1"/>
          </p:cNvSpPr>
          <p:nvPr>
            <p:ph idx="1"/>
          </p:nvPr>
        </p:nvSpPr>
        <p:spPr>
          <a:xfrm>
            <a:off x="495300" y="1781665"/>
            <a:ext cx="8050213" cy="4184159"/>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7130" y="169443"/>
            <a:ext cx="2432593" cy="1216297"/>
          </a:xfrm>
          <a:prstGeom prst="rect">
            <a:avLst/>
          </a:prstGeom>
        </p:spPr>
      </p:pic>
    </p:spTree>
    <p:extLst>
      <p:ext uri="{BB962C8B-B14F-4D97-AF65-F5344CB8AC3E}">
        <p14:creationId xmlns:p14="http://schemas.microsoft.com/office/powerpoint/2010/main" val="360418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5300" y="1772239"/>
            <a:ext cx="3948113" cy="4126911"/>
          </a:xfrm>
        </p:spPr>
        <p:txBody>
          <a:bodyPr/>
          <a:lstStyle>
            <a:lvl1pPr>
              <a:defRPr sz="22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4595813" y="1772239"/>
            <a:ext cx="3949700" cy="4126911"/>
          </a:xfrm>
        </p:spPr>
        <p:txBody>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sz="2800"/>
            </a:lvl1pPr>
            <a:lvl2pPr marL="742950" marR="0" indent="-285750" algn="l" defTabSz="914400" rtl="0" eaLnBrk="1" fontAlgn="base" latinLnBrk="0" hangingPunct="1">
              <a:lnSpc>
                <a:spcPct val="100000"/>
              </a:lnSpc>
              <a:spcBef>
                <a:spcPct val="20000"/>
              </a:spcBef>
              <a:spcAft>
                <a:spcPct val="0"/>
              </a:spcAft>
              <a:buClrTx/>
              <a:buSzTx/>
              <a:buFontTx/>
              <a:buChar char="–"/>
              <a:tabLst/>
              <a:defRPr sz="2400"/>
            </a:lvl2pPr>
            <a:lvl3pPr marL="1143000" marR="0" indent="-228600" algn="l" defTabSz="914400" rtl="0" eaLnBrk="1" fontAlgn="base" latinLnBrk="0" hangingPunct="1">
              <a:lnSpc>
                <a:spcPct val="100000"/>
              </a:lnSpc>
              <a:spcBef>
                <a:spcPct val="20000"/>
              </a:spcBef>
              <a:spcAft>
                <a:spcPct val="0"/>
              </a:spcAft>
              <a:buClrTx/>
              <a:buSzTx/>
              <a:buFontTx/>
              <a:buChar char="•"/>
              <a:tabLst/>
              <a:defRPr sz="2000"/>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a:lvl4pPr>
            <a:lvl5pPr marL="2057400" marR="0" indent="-228600" algn="l" defTabSz="914400" rtl="0" eaLnBrk="1" fontAlgn="base" latinLnBrk="0" hangingPunct="1">
              <a:lnSpc>
                <a:spcPct val="100000"/>
              </a:lnSpc>
              <a:spcBef>
                <a:spcPct val="20000"/>
              </a:spcBef>
              <a:spcAft>
                <a:spcPct val="0"/>
              </a:spcAft>
              <a:buClrTx/>
              <a:buSzTx/>
              <a:buFontTx/>
              <a:buChar char="»"/>
              <a:tabLst/>
              <a:defRPr sz="1800"/>
            </a:lvl5pPr>
            <a:lvl6pPr>
              <a:defRPr sz="1800"/>
            </a:lvl6pPr>
            <a:lvl7pPr>
              <a:defRPr sz="1800"/>
            </a:lvl7pPr>
            <a:lvl8pPr>
              <a:defRPr sz="1800"/>
            </a:lvl8pPr>
            <a:lvl9pPr>
              <a:defRPr sz="1800"/>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200" b="1" i="0" u="none" strike="noStrike" kern="0" cap="none" spc="0" normalizeH="0" baseline="0" noProof="0" dirty="0">
                <a:ln>
                  <a:noFill/>
                </a:ln>
                <a:solidFill>
                  <a:srgbClr val="000000"/>
                </a:solidFill>
                <a:effectLst/>
                <a:uLnTx/>
                <a:uFillTx/>
                <a:latin typeface="+mn-lt"/>
                <a:ea typeface="+mn-ea"/>
                <a:cs typeface="+mn-cs"/>
              </a:rPr>
              <a:t>Click to edit Master text styles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00"/>
                </a:solidFill>
                <a:effectLst/>
                <a:uLnTx/>
                <a:uFillTx/>
                <a:latin typeface="+mn-lt"/>
              </a:rPr>
              <a:t>Second level</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rgbClr val="000000"/>
                </a:solidFill>
                <a:effectLst/>
                <a:uLnTx/>
                <a:uFillTx/>
                <a:latin typeface="+mn-lt"/>
              </a:rPr>
              <a:t>Third level</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a:ln>
                  <a:noFill/>
                </a:ln>
                <a:solidFill>
                  <a:srgbClr val="000000"/>
                </a:solidFill>
                <a:effectLst/>
                <a:uLnTx/>
                <a:uFillTx/>
                <a:latin typeface="+mn-lt"/>
              </a:rPr>
              <a:t>Fourth level</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a:ln>
                  <a:noFill/>
                </a:ln>
                <a:solidFill>
                  <a:srgbClr val="000000"/>
                </a:solidFill>
                <a:effectLst/>
                <a:uLnTx/>
                <a:uFillTx/>
                <a:latin typeface="+mn-lt"/>
              </a:rPr>
              <a:t>Fifth level</a:t>
            </a:r>
          </a:p>
        </p:txBody>
      </p:sp>
      <p:sp>
        <p:nvSpPr>
          <p:cNvPr id="5" name="Date Placeholder 4"/>
          <p:cNvSpPr>
            <a:spLocks noGrp="1"/>
          </p:cNvSpPr>
          <p:nvPr>
            <p:ph type="dt" sz="half" idx="10"/>
          </p:nvPr>
        </p:nvSpPr>
        <p:spPr/>
        <p:txBody>
          <a:bodyPr/>
          <a:lstStyle>
            <a:lvl1pPr>
              <a:defRPr/>
            </a:lvl1pPr>
          </a:lstStyle>
          <a:p>
            <a:r>
              <a:rPr lang="en-US"/>
              <a:t>7/30/21</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6266C2-23C9-4679-9EA6-D74DA6C8C265}" type="slidenum">
              <a:rPr lang="en-US"/>
              <a:pPr/>
              <a:t>‹#›</a:t>
            </a:fld>
            <a:endParaRPr lang="en-US"/>
          </a:p>
        </p:txBody>
      </p:sp>
      <p:pic>
        <p:nvPicPr>
          <p:cNvPr id="8" name="Picture 7"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7130" y="169443"/>
            <a:ext cx="2432593" cy="1216297"/>
          </a:xfrm>
          <a:prstGeom prst="rect">
            <a:avLst/>
          </a:prstGeom>
        </p:spPr>
      </p:pic>
    </p:spTree>
    <p:extLst>
      <p:ext uri="{BB962C8B-B14F-4D97-AF65-F5344CB8AC3E}">
        <p14:creationId xmlns:p14="http://schemas.microsoft.com/office/powerpoint/2010/main" val="152251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915" y="2838306"/>
            <a:ext cx="8472488" cy="609600"/>
          </a:xfrm>
        </p:spPr>
        <p:txBody>
          <a:bodyPr/>
          <a:lstStyle>
            <a:lvl1pPr algn="ctr">
              <a:defRPr sz="3600"/>
            </a:lvl1pPr>
          </a:lstStyle>
          <a:p>
            <a:r>
              <a:rPr lang="en-US"/>
              <a:t>Click to edit Master title style</a:t>
            </a:r>
          </a:p>
        </p:txBody>
      </p:sp>
      <p:sp>
        <p:nvSpPr>
          <p:cNvPr id="3" name="Date Placeholder 2"/>
          <p:cNvSpPr>
            <a:spLocks noGrp="1"/>
          </p:cNvSpPr>
          <p:nvPr>
            <p:ph type="dt" sz="half" idx="10"/>
          </p:nvPr>
        </p:nvSpPr>
        <p:spPr>
          <a:xfrm>
            <a:off x="509463" y="6248400"/>
            <a:ext cx="578557" cy="457200"/>
          </a:xfrm>
        </p:spPr>
        <p:txBody>
          <a:bodyPr/>
          <a:lstStyle>
            <a:lvl1pPr>
              <a:defRPr/>
            </a:lvl1pPr>
          </a:lstStyle>
          <a:p>
            <a:r>
              <a:rPr lang="en-US"/>
              <a:t>7/30/21</a:t>
            </a:r>
            <a:endParaRPr lang="en-US" dirty="0"/>
          </a:p>
        </p:txBody>
      </p:sp>
      <p:sp>
        <p:nvSpPr>
          <p:cNvPr id="4" name="Footer Placeholder 3"/>
          <p:cNvSpPr>
            <a:spLocks noGrp="1"/>
          </p:cNvSpPr>
          <p:nvPr>
            <p:ph type="ftr" sz="quarter" idx="11"/>
          </p:nvPr>
        </p:nvSpPr>
        <p:spPr>
          <a:xfrm>
            <a:off x="1250066" y="6248400"/>
            <a:ext cx="3959890" cy="457200"/>
          </a:xfrm>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1F6FF14-FC6A-41B6-B2DC-884C6B7C3F2E}" type="slidenum">
              <a:rPr lang="en-US"/>
              <a:pPr/>
              <a:t>‹#›</a:t>
            </a:fld>
            <a:endParaRPr lang="en-US"/>
          </a:p>
        </p:txBody>
      </p:sp>
      <p:pic>
        <p:nvPicPr>
          <p:cNvPr id="6" name="Picture 5"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0862" y="1376074"/>
            <a:ext cx="2432593" cy="1216297"/>
          </a:xfrm>
          <a:prstGeom prst="rect">
            <a:avLst/>
          </a:prstGeom>
        </p:spPr>
      </p:pic>
    </p:spTree>
    <p:extLst>
      <p:ext uri="{BB962C8B-B14F-4D97-AF65-F5344CB8AC3E}">
        <p14:creationId xmlns:p14="http://schemas.microsoft.com/office/powerpoint/2010/main" val="42519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30143"/>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988055"/>
            <a:ext cx="5486400" cy="4442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3969100" y="6281738"/>
            <a:ext cx="1338191" cy="457200"/>
          </a:xfrm>
        </p:spPr>
        <p:txBody>
          <a:bodyPr/>
          <a:lstStyle>
            <a:lvl1pPr>
              <a:defRPr/>
            </a:lvl1pPr>
          </a:lstStyle>
          <a:p>
            <a:r>
              <a:rPr lang="en-US"/>
              <a:t>7/30/21</a:t>
            </a:r>
            <a:endParaRPr lang="en-US" dirty="0"/>
          </a:p>
        </p:txBody>
      </p:sp>
      <p:sp>
        <p:nvSpPr>
          <p:cNvPr id="6" name="Footer Placeholder 5"/>
          <p:cNvSpPr>
            <a:spLocks noGrp="1"/>
          </p:cNvSpPr>
          <p:nvPr>
            <p:ph type="ftr" sz="quarter" idx="11"/>
          </p:nvPr>
        </p:nvSpPr>
        <p:spPr>
          <a:xfrm>
            <a:off x="159751" y="6291950"/>
            <a:ext cx="3328167" cy="457200"/>
          </a:xfrm>
          <a:solidFill>
            <a:srgbClr val="0070C0"/>
          </a:solidFill>
        </p:spPr>
        <p:txBody>
          <a:bodyPr/>
          <a:lstStyle>
            <a:lvl1pPr>
              <a:defRPr/>
            </a:lvl1pPr>
          </a:lstStyle>
          <a:p>
            <a:endParaRPr lang="en-US" dirty="0"/>
          </a:p>
        </p:txBody>
      </p:sp>
      <p:sp>
        <p:nvSpPr>
          <p:cNvPr id="7" name="Slide Number Placeholder 6"/>
          <p:cNvSpPr>
            <a:spLocks noGrp="1"/>
          </p:cNvSpPr>
          <p:nvPr>
            <p:ph type="sldNum" sz="quarter" idx="12"/>
          </p:nvPr>
        </p:nvSpPr>
        <p:spPr>
          <a:xfrm>
            <a:off x="7918515" y="6248400"/>
            <a:ext cx="637649" cy="457200"/>
          </a:xfrm>
        </p:spPr>
        <p:txBody>
          <a:bodyPr/>
          <a:lstStyle>
            <a:lvl1pPr>
              <a:defRPr/>
            </a:lvl1pPr>
          </a:lstStyle>
          <a:p>
            <a:fld id="{9187D554-CBC1-41AB-90CF-337CEC897EAA}" type="slidenum">
              <a:rPr lang="en-US"/>
              <a:pPr/>
              <a:t>‹#›</a:t>
            </a:fld>
            <a:endParaRPr lang="en-US"/>
          </a:p>
        </p:txBody>
      </p:sp>
      <p:pic>
        <p:nvPicPr>
          <p:cNvPr id="8" name="Picture 7" descr="A picture containing text, outdoor, light&#10;&#10;Description automatically generated">
            <a:extLst>
              <a:ext uri="{FF2B5EF4-FFF2-40B4-BE49-F238E27FC236}">
                <a16:creationId xmlns:a16="http://schemas.microsoft.com/office/drawing/2014/main" id="{5AA0AFC4-7C62-4248-ADFE-205C99DE94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02218" y="94029"/>
            <a:ext cx="2432593" cy="1216297"/>
          </a:xfrm>
          <a:prstGeom prst="rect">
            <a:avLst/>
          </a:prstGeom>
        </p:spPr>
      </p:pic>
    </p:spTree>
    <p:extLst>
      <p:ext uri="{BB962C8B-B14F-4D97-AF65-F5344CB8AC3E}">
        <p14:creationId xmlns:p14="http://schemas.microsoft.com/office/powerpoint/2010/main" val="387768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020451" y="6352569"/>
            <a:ext cx="999910" cy="456728"/>
          </a:xfrm>
        </p:spPr>
        <p:txBody>
          <a:bodyPr/>
          <a:lstStyle/>
          <a:p>
            <a:r>
              <a:rPr lang="en-US"/>
              <a:t>7/30/21</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438B1A-AF1B-4C8B-993E-1BADE62A2451}" type="slidenum">
              <a:rPr lang="en-US" smtClean="0"/>
              <a:pPr/>
              <a:t>‹#›</a:t>
            </a:fld>
            <a:endParaRPr lang="en-US" dirty="0"/>
          </a:p>
        </p:txBody>
      </p:sp>
      <p:sp>
        <p:nvSpPr>
          <p:cNvPr id="6" name="Content Placeholder 2"/>
          <p:cNvSpPr>
            <a:spLocks noGrp="1"/>
          </p:cNvSpPr>
          <p:nvPr>
            <p:ph idx="1"/>
          </p:nvPr>
        </p:nvSpPr>
        <p:spPr>
          <a:xfrm>
            <a:off x="495300" y="1781665"/>
            <a:ext cx="8050213" cy="4184159"/>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346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32" name="Rectangle 12"/>
          <p:cNvSpPr>
            <a:spLocks noChangeArrowheads="1"/>
          </p:cNvSpPr>
          <p:nvPr/>
        </p:nvSpPr>
        <p:spPr bwMode="auto">
          <a:xfrm>
            <a:off x="1" y="6260548"/>
            <a:ext cx="9125145" cy="616305"/>
          </a:xfrm>
          <a:prstGeom prst="rect">
            <a:avLst/>
          </a:prstGeom>
          <a:solidFill>
            <a:srgbClr val="0070C0"/>
          </a:solidFill>
          <a:ln w="9525">
            <a:solidFill>
              <a:srgbClr val="1D2F68"/>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327" name="Rectangle 7"/>
          <p:cNvSpPr>
            <a:spLocks noGrp="1" noChangeArrowheads="1"/>
          </p:cNvSpPr>
          <p:nvPr>
            <p:ph type="title"/>
          </p:nvPr>
        </p:nvSpPr>
        <p:spPr bwMode="auto">
          <a:xfrm>
            <a:off x="487520" y="983530"/>
            <a:ext cx="5932134"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Select to edit master title</a:t>
            </a:r>
          </a:p>
        </p:txBody>
      </p:sp>
      <p:sp>
        <p:nvSpPr>
          <p:cNvPr id="56328" name="Rectangle 8"/>
          <p:cNvSpPr>
            <a:spLocks noGrp="1" noChangeArrowheads="1"/>
          </p:cNvSpPr>
          <p:nvPr>
            <p:ph type="body" idx="1"/>
          </p:nvPr>
        </p:nvSpPr>
        <p:spPr bwMode="auto">
          <a:xfrm>
            <a:off x="495300" y="1781665"/>
            <a:ext cx="8050213" cy="41841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Select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329" name="Rectangle 9"/>
          <p:cNvSpPr>
            <a:spLocks noGrp="1" noChangeArrowheads="1"/>
          </p:cNvSpPr>
          <p:nvPr>
            <p:ph type="dt" sz="half" idx="2"/>
          </p:nvPr>
        </p:nvSpPr>
        <p:spPr bwMode="auto">
          <a:xfrm>
            <a:off x="3836709" y="6343140"/>
            <a:ext cx="1329848" cy="456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400" b="0" i="0">
                <a:solidFill>
                  <a:schemeClr val="bg1"/>
                </a:solidFill>
                <a:latin typeface="Helvetica Neue Medium"/>
                <a:cs typeface="Helvetica Neue Medium"/>
              </a:defRPr>
            </a:lvl1pPr>
          </a:lstStyle>
          <a:p>
            <a:r>
              <a:rPr lang="en-US"/>
              <a:t>7/30/21</a:t>
            </a:r>
            <a:endParaRPr lang="en-US" dirty="0"/>
          </a:p>
        </p:txBody>
      </p:sp>
      <p:sp>
        <p:nvSpPr>
          <p:cNvPr id="56330" name="Rectangle 10"/>
          <p:cNvSpPr>
            <a:spLocks noGrp="1" noChangeArrowheads="1"/>
          </p:cNvSpPr>
          <p:nvPr>
            <p:ph type="ftr" sz="quarter" idx="3"/>
          </p:nvPr>
        </p:nvSpPr>
        <p:spPr bwMode="auto">
          <a:xfrm>
            <a:off x="248672" y="6352569"/>
            <a:ext cx="2499637" cy="456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FontTx/>
              <a:buNone/>
              <a:defRPr sz="1400" b="0" i="0">
                <a:solidFill>
                  <a:schemeClr val="bg1"/>
                </a:solidFill>
                <a:latin typeface="Helvetica Neue Medium"/>
                <a:cs typeface="Helvetica Neue Medium"/>
              </a:defRPr>
            </a:lvl1pPr>
          </a:lstStyle>
          <a:p>
            <a:endParaRPr lang="en-US" dirty="0"/>
          </a:p>
        </p:txBody>
      </p:sp>
      <p:sp>
        <p:nvSpPr>
          <p:cNvPr id="56331" name="Rectangle 11"/>
          <p:cNvSpPr>
            <a:spLocks noGrp="1" noChangeArrowheads="1"/>
          </p:cNvSpPr>
          <p:nvPr>
            <p:ph type="sldNum" sz="quarter" idx="4"/>
          </p:nvPr>
        </p:nvSpPr>
        <p:spPr bwMode="auto">
          <a:xfrm>
            <a:off x="7539739" y="6333243"/>
            <a:ext cx="110126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b="0" i="0">
                <a:solidFill>
                  <a:schemeClr val="bg1"/>
                </a:solidFill>
                <a:latin typeface="Helvetica Neue Medium"/>
                <a:cs typeface="Helvetica Neue Medium"/>
              </a:defRPr>
            </a:lvl1pPr>
          </a:lstStyle>
          <a:p>
            <a:fld id="{74438B1A-AF1B-4C8B-993E-1BADE62A2451}" type="slidenum">
              <a:rPr lang="en-US" smtClean="0"/>
              <a:pPr/>
              <a:t>‹#›</a:t>
            </a:fld>
            <a:endParaRPr lang="en-US" dirty="0"/>
          </a:p>
        </p:txBody>
      </p:sp>
      <p:sp>
        <p:nvSpPr>
          <p:cNvPr id="56349" name="Text Box 29" hidden="1"/>
          <p:cNvSpPr txBox="1">
            <a:spLocks noChangeArrowheads="1"/>
          </p:cNvSpPr>
          <p:nvPr userDrawn="1"/>
        </p:nvSpPr>
        <p:spPr bwMode="auto">
          <a:xfrm>
            <a:off x="449263" y="6205538"/>
            <a:ext cx="47847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None/>
            </a:pPr>
            <a:r>
              <a:rPr lang="en-US" sz="1200" b="1">
                <a:solidFill>
                  <a:srgbClr val="C0C0C0"/>
                </a:solidFill>
              </a:rPr>
              <a:t>&lt;Presentation Title – Change on Master Slide&gt;</a:t>
            </a:r>
            <a:endParaRPr lang="en-US" sz="1200">
              <a:solidFill>
                <a:srgbClr val="C0C0C0"/>
              </a:solidFill>
            </a:endParaRPr>
          </a:p>
        </p:txBody>
      </p:sp>
      <p:sp>
        <p:nvSpPr>
          <p:cNvPr id="56350" name="Text Box 30" hidden="1"/>
          <p:cNvSpPr txBox="1">
            <a:spLocks noChangeArrowheads="1"/>
          </p:cNvSpPr>
          <p:nvPr userDrawn="1"/>
        </p:nvSpPr>
        <p:spPr bwMode="auto">
          <a:xfrm>
            <a:off x="441325" y="6384925"/>
            <a:ext cx="37401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buFontTx/>
              <a:buNone/>
            </a:pPr>
            <a:r>
              <a:rPr lang="en-US" sz="1200">
                <a:solidFill>
                  <a:srgbClr val="C0C0C0"/>
                </a:solidFill>
              </a:rPr>
              <a:t>&lt;Date of Presentation – Change on Master Slide&gt;</a:t>
            </a:r>
          </a:p>
        </p:txBody>
      </p:sp>
    </p:spTree>
    <p:extLst>
      <p:ext uri="{BB962C8B-B14F-4D97-AF65-F5344CB8AC3E}">
        <p14:creationId xmlns:p14="http://schemas.microsoft.com/office/powerpoint/2010/main" val="24399932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3" r:id="rId3"/>
    <p:sldLayoutId id="2147483669" r:id="rId4"/>
    <p:sldLayoutId id="2147483671" r:id="rId5"/>
    <p:sldLayoutId id="2147483672" r:id="rId6"/>
    <p:sldLayoutId id="2147483674" r:id="rId7"/>
  </p:sldLayoutIdLst>
  <p:hf hdr="0" ftr="0"/>
  <p:txStyles>
    <p:titleStyle>
      <a:lvl1pPr algn="l" rtl="0" eaLnBrk="1" fontAlgn="base" hangingPunct="1">
        <a:spcBef>
          <a:spcPct val="0"/>
        </a:spcBef>
        <a:spcAft>
          <a:spcPct val="0"/>
        </a:spcAft>
        <a:defRPr sz="2400" b="1">
          <a:solidFill>
            <a:srgbClr val="1D2F68"/>
          </a:solidFill>
          <a:latin typeface="+mj-lt"/>
          <a:ea typeface="+mj-ea"/>
          <a:cs typeface="+mj-cs"/>
        </a:defRPr>
      </a:lvl1pPr>
      <a:lvl2pPr algn="l" rtl="0" eaLnBrk="1" fontAlgn="base" hangingPunct="1">
        <a:spcBef>
          <a:spcPct val="0"/>
        </a:spcBef>
        <a:spcAft>
          <a:spcPct val="0"/>
        </a:spcAft>
        <a:defRPr sz="4000" b="1">
          <a:solidFill>
            <a:srgbClr val="1D2F68"/>
          </a:solidFill>
          <a:latin typeface="Arial" charset="0"/>
        </a:defRPr>
      </a:lvl2pPr>
      <a:lvl3pPr algn="l" rtl="0" eaLnBrk="1" fontAlgn="base" hangingPunct="1">
        <a:spcBef>
          <a:spcPct val="0"/>
        </a:spcBef>
        <a:spcAft>
          <a:spcPct val="0"/>
        </a:spcAft>
        <a:defRPr sz="4000" b="1">
          <a:solidFill>
            <a:srgbClr val="1D2F68"/>
          </a:solidFill>
          <a:latin typeface="Arial" charset="0"/>
        </a:defRPr>
      </a:lvl3pPr>
      <a:lvl4pPr algn="l" rtl="0" eaLnBrk="1" fontAlgn="base" hangingPunct="1">
        <a:spcBef>
          <a:spcPct val="0"/>
        </a:spcBef>
        <a:spcAft>
          <a:spcPct val="0"/>
        </a:spcAft>
        <a:defRPr sz="4000" b="1">
          <a:solidFill>
            <a:srgbClr val="1D2F68"/>
          </a:solidFill>
          <a:latin typeface="Arial" charset="0"/>
        </a:defRPr>
      </a:lvl4pPr>
      <a:lvl5pPr algn="l" rtl="0" eaLnBrk="1" fontAlgn="base" hangingPunct="1">
        <a:spcBef>
          <a:spcPct val="0"/>
        </a:spcBef>
        <a:spcAft>
          <a:spcPct val="0"/>
        </a:spcAft>
        <a:defRPr sz="4000" b="1">
          <a:solidFill>
            <a:srgbClr val="1D2F68"/>
          </a:solidFill>
          <a:latin typeface="Arial" charset="0"/>
        </a:defRPr>
      </a:lvl5pPr>
      <a:lvl6pPr marL="457200" algn="l" rtl="0" eaLnBrk="1" fontAlgn="base" hangingPunct="1">
        <a:spcBef>
          <a:spcPct val="0"/>
        </a:spcBef>
        <a:spcAft>
          <a:spcPct val="0"/>
        </a:spcAft>
        <a:defRPr sz="4000" b="1">
          <a:solidFill>
            <a:srgbClr val="1D2F68"/>
          </a:solidFill>
          <a:latin typeface="Arial" charset="0"/>
        </a:defRPr>
      </a:lvl6pPr>
      <a:lvl7pPr marL="914400" algn="l" rtl="0" eaLnBrk="1" fontAlgn="base" hangingPunct="1">
        <a:spcBef>
          <a:spcPct val="0"/>
        </a:spcBef>
        <a:spcAft>
          <a:spcPct val="0"/>
        </a:spcAft>
        <a:defRPr sz="4000" b="1">
          <a:solidFill>
            <a:srgbClr val="1D2F68"/>
          </a:solidFill>
          <a:latin typeface="Arial" charset="0"/>
        </a:defRPr>
      </a:lvl7pPr>
      <a:lvl8pPr marL="1371600" algn="l" rtl="0" eaLnBrk="1" fontAlgn="base" hangingPunct="1">
        <a:spcBef>
          <a:spcPct val="0"/>
        </a:spcBef>
        <a:spcAft>
          <a:spcPct val="0"/>
        </a:spcAft>
        <a:defRPr sz="4000" b="1">
          <a:solidFill>
            <a:srgbClr val="1D2F68"/>
          </a:solidFill>
          <a:latin typeface="Arial" charset="0"/>
        </a:defRPr>
      </a:lvl8pPr>
      <a:lvl9pPr marL="1828800" algn="l" rtl="0" eaLnBrk="1" fontAlgn="base" hangingPunct="1">
        <a:spcBef>
          <a:spcPct val="0"/>
        </a:spcBef>
        <a:spcAft>
          <a:spcPct val="0"/>
        </a:spcAft>
        <a:defRPr sz="4000" b="1">
          <a:solidFill>
            <a:srgbClr val="1D2F68"/>
          </a:solidFill>
          <a:latin typeface="Arial" charset="0"/>
        </a:defRPr>
      </a:lvl9pPr>
    </p:titleStyle>
    <p:bodyStyle>
      <a:lvl1pPr marL="342900" indent="-342900" algn="l" rtl="0" eaLnBrk="1" fontAlgn="base" hangingPunct="1">
        <a:spcBef>
          <a:spcPct val="20000"/>
        </a:spcBef>
        <a:spcAft>
          <a:spcPct val="0"/>
        </a:spcAft>
        <a:buChar char="•"/>
        <a:defRPr sz="2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10490" y="2966931"/>
            <a:ext cx="6862355" cy="1395412"/>
          </a:xfrm>
        </p:spPr>
        <p:txBody>
          <a:bodyPr/>
          <a:lstStyle/>
          <a:p>
            <a:pPr algn="ctr"/>
            <a:r>
              <a:rPr lang="en-US" sz="2000" dirty="0"/>
              <a:t>GLT Managers’ Offsite</a:t>
            </a:r>
            <a:br>
              <a:rPr lang="en-US" sz="2000" dirty="0"/>
            </a:br>
            <a:br>
              <a:rPr lang="en-US" dirty="0"/>
            </a:br>
            <a:r>
              <a:rPr lang="en-US" dirty="0"/>
              <a:t>After-Action Review (AAR)</a:t>
            </a:r>
          </a:p>
        </p:txBody>
      </p:sp>
      <p:sp>
        <p:nvSpPr>
          <p:cNvPr id="7" name="Subtitle 6"/>
          <p:cNvSpPr>
            <a:spLocks noGrp="1"/>
          </p:cNvSpPr>
          <p:nvPr>
            <p:ph type="subTitle" idx="1"/>
          </p:nvPr>
        </p:nvSpPr>
        <p:spPr>
          <a:xfrm>
            <a:off x="2519472" y="4591272"/>
            <a:ext cx="4742371" cy="1437387"/>
          </a:xfrm>
        </p:spPr>
        <p:txBody>
          <a:bodyPr/>
          <a:lstStyle/>
          <a:p>
            <a:pPr>
              <a:spcBef>
                <a:spcPct val="0"/>
              </a:spcBef>
            </a:pPr>
            <a:r>
              <a:rPr lang="en-US" dirty="0">
                <a:solidFill>
                  <a:srgbClr val="1D2F68"/>
                </a:solidFill>
                <a:latin typeface="+mj-lt"/>
                <a:ea typeface="+mj-ea"/>
                <a:cs typeface="+mj-cs"/>
              </a:rPr>
              <a:t>2021/12/03</a:t>
            </a:r>
          </a:p>
          <a:p>
            <a:pPr>
              <a:spcBef>
                <a:spcPct val="0"/>
              </a:spcBef>
            </a:pPr>
            <a:r>
              <a:rPr lang="en-US" sz="1800" dirty="0">
                <a:solidFill>
                  <a:srgbClr val="1D2F68"/>
                </a:solidFill>
                <a:latin typeface="+mj-lt"/>
                <a:ea typeface="+mj-ea"/>
                <a:cs typeface="+mj-cs"/>
              </a:rPr>
              <a:t>Microsoft Teams Meeting</a:t>
            </a:r>
          </a:p>
          <a:p>
            <a:pPr>
              <a:spcBef>
                <a:spcPct val="0"/>
              </a:spcBef>
            </a:pPr>
            <a:endParaRPr lang="en-US" sz="1800" dirty="0">
              <a:solidFill>
                <a:srgbClr val="1D2F68"/>
              </a:solidFill>
              <a:latin typeface="+mj-lt"/>
              <a:ea typeface="+mj-ea"/>
              <a:cs typeface="+mj-cs"/>
            </a:endParaRPr>
          </a:p>
          <a:p>
            <a:pPr>
              <a:spcBef>
                <a:spcPct val="0"/>
              </a:spcBef>
            </a:pPr>
            <a:r>
              <a:rPr lang="en-US" sz="1800" dirty="0">
                <a:solidFill>
                  <a:srgbClr val="1D2F68"/>
                </a:solidFill>
                <a:latin typeface="+mj-lt"/>
                <a:ea typeface="+mj-ea"/>
                <a:cs typeface="+mj-cs"/>
              </a:rPr>
              <a:t>Christopher Burch</a:t>
            </a:r>
          </a:p>
          <a:p>
            <a:pPr>
              <a:spcBef>
                <a:spcPct val="0"/>
              </a:spcBef>
            </a:pPr>
            <a:endParaRPr lang="en-US" sz="1800" dirty="0">
              <a:solidFill>
                <a:srgbClr val="1D2F68"/>
              </a:solidFill>
              <a:latin typeface="+mj-lt"/>
              <a:ea typeface="+mj-ea"/>
              <a:cs typeface="+mj-cs"/>
            </a:endParaRPr>
          </a:p>
        </p:txBody>
      </p:sp>
    </p:spTree>
    <p:extLst>
      <p:ext uri="{BB962C8B-B14F-4D97-AF65-F5344CB8AC3E}">
        <p14:creationId xmlns:p14="http://schemas.microsoft.com/office/powerpoint/2010/main" val="58110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C33C5E-0779-43FB-A964-59C4A1AED083}"/>
              </a:ext>
            </a:extLst>
          </p:cNvPr>
          <p:cNvSpPr>
            <a:spLocks noGrp="1"/>
          </p:cNvSpPr>
          <p:nvPr>
            <p:ph idx="1"/>
          </p:nvPr>
        </p:nvSpPr>
        <p:spPr>
          <a:xfrm>
            <a:off x="495300" y="1799083"/>
            <a:ext cx="8050213" cy="4184159"/>
          </a:xfrm>
        </p:spPr>
        <p:txBody>
          <a:bodyPr/>
          <a:lstStyle/>
          <a:p>
            <a:pPr marL="0" indent="0">
              <a:buNone/>
            </a:pPr>
            <a:r>
              <a:rPr lang="en-US" dirty="0"/>
              <a:t>Conducting an AAR - Considerations</a:t>
            </a:r>
          </a:p>
          <a:p>
            <a:pPr>
              <a:lnSpc>
                <a:spcPct val="150000"/>
              </a:lnSpc>
            </a:pPr>
            <a:r>
              <a:rPr lang="en-US" b="0" dirty="0"/>
              <a:t>Location</a:t>
            </a:r>
          </a:p>
          <a:p>
            <a:pPr lvl="1"/>
            <a:r>
              <a:rPr lang="en-US" b="0" dirty="0"/>
              <a:t>On site if possible</a:t>
            </a:r>
          </a:p>
          <a:p>
            <a:pPr lvl="1"/>
            <a:r>
              <a:rPr lang="en-US" b="0" dirty="0"/>
              <a:t>Recreate the environment (files, training docs, artifacts, </a:t>
            </a:r>
            <a:r>
              <a:rPr lang="en-US" b="0" dirty="0" err="1"/>
              <a:t>etc</a:t>
            </a:r>
            <a:r>
              <a:rPr lang="en-US" b="0" dirty="0"/>
              <a:t>)</a:t>
            </a:r>
          </a:p>
          <a:p>
            <a:pPr>
              <a:lnSpc>
                <a:spcPct val="150000"/>
              </a:lnSpc>
            </a:pPr>
            <a:r>
              <a:rPr lang="en-US" b="0" dirty="0"/>
              <a:t>Minimize disruptions</a:t>
            </a:r>
          </a:p>
          <a:p>
            <a:pPr lvl="1"/>
            <a:r>
              <a:rPr lang="en-US" dirty="0"/>
              <a:t>Carve out time for the AAR process</a:t>
            </a:r>
          </a:p>
          <a:p>
            <a:pPr lvl="1"/>
            <a:r>
              <a:rPr lang="en-US" dirty="0"/>
              <a:t>Have team members face each other if feasible</a:t>
            </a:r>
          </a:p>
          <a:p>
            <a:pPr>
              <a:lnSpc>
                <a:spcPct val="150000"/>
              </a:lnSpc>
            </a:pPr>
            <a:r>
              <a:rPr lang="en-US" b="0" dirty="0"/>
              <a:t>Record findings</a:t>
            </a:r>
          </a:p>
          <a:p>
            <a:pPr lvl="1"/>
            <a:r>
              <a:rPr lang="en-US" dirty="0"/>
              <a:t>Notes of the entire process aren’t necessary (or useful)</a:t>
            </a:r>
          </a:p>
          <a:p>
            <a:pPr lvl="1"/>
            <a:r>
              <a:rPr lang="en-US" dirty="0"/>
              <a:t>Record key findings for later review and dissemination</a:t>
            </a:r>
          </a:p>
          <a:p>
            <a:endParaRPr lang="en-US" b="0" dirty="0"/>
          </a:p>
        </p:txBody>
      </p:sp>
    </p:spTree>
    <p:extLst>
      <p:ext uri="{BB962C8B-B14F-4D97-AF65-F5344CB8AC3E}">
        <p14:creationId xmlns:p14="http://schemas.microsoft.com/office/powerpoint/2010/main" val="388706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300" y="1799083"/>
            <a:ext cx="8050213" cy="4184159"/>
          </a:xfrm>
        </p:spPr>
        <p:txBody>
          <a:bodyPr/>
          <a:lstStyle/>
          <a:p>
            <a:pPr marL="0" indent="0">
              <a:buNone/>
            </a:pPr>
            <a:r>
              <a:rPr lang="en-US" dirty="0"/>
              <a:t>Conducting an AAR – Ground rules</a:t>
            </a:r>
          </a:p>
          <a:p>
            <a:pPr>
              <a:lnSpc>
                <a:spcPct val="150000"/>
              </a:lnSpc>
            </a:pPr>
            <a:r>
              <a:rPr lang="en-US" sz="1800" b="0" dirty="0"/>
              <a:t>Have a Thick Skin</a:t>
            </a:r>
          </a:p>
          <a:p>
            <a:pPr lvl="1"/>
            <a:r>
              <a:rPr lang="en-US" b="0" dirty="0"/>
              <a:t>Focus on actions, not individuals, and don’t take it personally</a:t>
            </a:r>
          </a:p>
          <a:p>
            <a:pPr>
              <a:lnSpc>
                <a:spcPct val="150000"/>
              </a:lnSpc>
            </a:pPr>
            <a:r>
              <a:rPr lang="en-US" sz="1800" b="0" dirty="0"/>
              <a:t>Candor is King</a:t>
            </a:r>
          </a:p>
          <a:p>
            <a:pPr lvl="1"/>
            <a:r>
              <a:rPr lang="en-US" dirty="0"/>
              <a:t>Do not be afraid to admit to a mistake; it’s how we learn</a:t>
            </a:r>
            <a:endParaRPr lang="en-US" b="0" dirty="0"/>
          </a:p>
          <a:p>
            <a:pPr>
              <a:lnSpc>
                <a:spcPct val="150000"/>
              </a:lnSpc>
            </a:pPr>
            <a:r>
              <a:rPr lang="en-US" sz="1800" b="0" dirty="0"/>
              <a:t>Leave Your Rank Outside the Room</a:t>
            </a:r>
          </a:p>
          <a:p>
            <a:pPr lvl="1"/>
            <a:r>
              <a:rPr lang="en-US" dirty="0"/>
              <a:t>Frank discussion can be hindered by implied reprisal</a:t>
            </a:r>
          </a:p>
          <a:p>
            <a:r>
              <a:rPr lang="en-US" sz="1800" b="0" dirty="0"/>
              <a:t>Show respect</a:t>
            </a:r>
          </a:p>
          <a:p>
            <a:pPr lvl="1"/>
            <a:r>
              <a:rPr lang="en-US" sz="1600" dirty="0"/>
              <a:t>Assume that we’re all on the same team and give the benefit of the doubt</a:t>
            </a:r>
            <a:endParaRPr lang="en-US" sz="1600" b="0" dirty="0"/>
          </a:p>
          <a:p>
            <a:r>
              <a:rPr lang="en-US" sz="1800" b="0" dirty="0"/>
              <a:t>Everybody Plays</a:t>
            </a:r>
          </a:p>
          <a:p>
            <a:pPr lvl="1"/>
            <a:r>
              <a:rPr lang="en-US" sz="1600" dirty="0"/>
              <a:t>If someone isn’t talking, ask for their opinion</a:t>
            </a:r>
            <a:endParaRPr lang="en-US" sz="1600" b="0" dirty="0"/>
          </a:p>
        </p:txBody>
      </p:sp>
    </p:spTree>
    <p:extLst>
      <p:ext uri="{BB962C8B-B14F-4D97-AF65-F5344CB8AC3E}">
        <p14:creationId xmlns:p14="http://schemas.microsoft.com/office/powerpoint/2010/main" val="93594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9A05F7-3C1B-4BEB-A0BA-B941D1FB3A1B}"/>
              </a:ext>
            </a:extLst>
          </p:cNvPr>
          <p:cNvSpPr>
            <a:spLocks noGrp="1"/>
          </p:cNvSpPr>
          <p:nvPr>
            <p:ph idx="1"/>
          </p:nvPr>
        </p:nvSpPr>
        <p:spPr/>
        <p:txBody>
          <a:bodyPr/>
          <a:lstStyle/>
          <a:p>
            <a:pPr marL="0" indent="0">
              <a:buNone/>
            </a:pPr>
            <a:r>
              <a:rPr lang="en-US" dirty="0"/>
              <a:t>Conducting an AAR – Process</a:t>
            </a:r>
          </a:p>
          <a:p>
            <a:pPr marL="0" indent="0">
              <a:buNone/>
            </a:pPr>
            <a:endParaRPr lang="en-US" sz="1800" b="0" dirty="0"/>
          </a:p>
          <a:p>
            <a:pPr>
              <a:buAutoNum type="arabicPeriod"/>
            </a:pPr>
            <a:r>
              <a:rPr lang="en-US" sz="1800" b="0" dirty="0"/>
              <a:t>Review the planned action</a:t>
            </a:r>
          </a:p>
          <a:p>
            <a:pPr lvl="1"/>
            <a:r>
              <a:rPr lang="en-US" sz="1600" dirty="0"/>
              <a:t>State what you were trying to accomplish</a:t>
            </a:r>
          </a:p>
          <a:p>
            <a:pPr lvl="1"/>
            <a:r>
              <a:rPr lang="en-US" sz="1600" b="0" dirty="0"/>
              <a:t>Try to have someone other than the leader do this</a:t>
            </a:r>
          </a:p>
          <a:p>
            <a:pPr marL="457200" lvl="1" indent="0">
              <a:buNone/>
            </a:pPr>
            <a:endParaRPr lang="en-US" sz="1800" b="0" dirty="0"/>
          </a:p>
          <a:p>
            <a:pPr>
              <a:buAutoNum type="arabicPeriod" startAt="2"/>
            </a:pPr>
            <a:r>
              <a:rPr lang="en-US" sz="1800" b="0" dirty="0"/>
              <a:t>Describe the actual situation</a:t>
            </a:r>
            <a:endParaRPr lang="en-US" sz="1600" b="0" dirty="0"/>
          </a:p>
          <a:p>
            <a:pPr lvl="1"/>
            <a:r>
              <a:rPr lang="en-US" sz="1600" b="0" dirty="0"/>
              <a:t>Walk through what actually happened</a:t>
            </a:r>
          </a:p>
          <a:p>
            <a:pPr lvl="1"/>
            <a:r>
              <a:rPr lang="en-US" sz="1600" dirty="0"/>
              <a:t>Include different perspectives; ask other team members for input</a:t>
            </a:r>
          </a:p>
          <a:p>
            <a:pPr lvl="1"/>
            <a:r>
              <a:rPr lang="en-US" sz="1600" dirty="0"/>
              <a:t>Good opportunity to ask the customer how things went</a:t>
            </a:r>
            <a:endParaRPr lang="en-US" sz="1600" b="0" dirty="0"/>
          </a:p>
        </p:txBody>
      </p:sp>
    </p:spTree>
    <p:extLst>
      <p:ext uri="{BB962C8B-B14F-4D97-AF65-F5344CB8AC3E}">
        <p14:creationId xmlns:p14="http://schemas.microsoft.com/office/powerpoint/2010/main" val="2475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9A05F7-3C1B-4BEB-A0BA-B941D1FB3A1B}"/>
              </a:ext>
            </a:extLst>
          </p:cNvPr>
          <p:cNvSpPr>
            <a:spLocks noGrp="1"/>
          </p:cNvSpPr>
          <p:nvPr>
            <p:ph idx="1"/>
          </p:nvPr>
        </p:nvSpPr>
        <p:spPr/>
        <p:txBody>
          <a:bodyPr/>
          <a:lstStyle/>
          <a:p>
            <a:pPr marL="0" indent="0">
              <a:buNone/>
            </a:pPr>
            <a:r>
              <a:rPr lang="en-US" dirty="0"/>
              <a:t>Conducting an AAR – Process</a:t>
            </a:r>
          </a:p>
          <a:p>
            <a:pPr marL="0" indent="0">
              <a:buNone/>
            </a:pPr>
            <a:endParaRPr lang="en-US" sz="1800" b="0" dirty="0"/>
          </a:p>
          <a:p>
            <a:pPr marL="0" indent="0">
              <a:buNone/>
            </a:pPr>
            <a:r>
              <a:rPr lang="en-US" sz="1800" b="0" dirty="0"/>
              <a:t>3.  Determine what went well</a:t>
            </a:r>
          </a:p>
          <a:p>
            <a:pPr lvl="1"/>
            <a:r>
              <a:rPr lang="en-US" sz="1600" b="0" dirty="0"/>
              <a:t>Identify points of performance and how they helped</a:t>
            </a:r>
          </a:p>
          <a:p>
            <a:pPr lvl="1"/>
            <a:r>
              <a:rPr lang="en-US" sz="1600" dirty="0"/>
              <a:t>Discuss how to institutionalize or encourage similar actions in the future</a:t>
            </a:r>
          </a:p>
          <a:p>
            <a:pPr lvl="1"/>
            <a:r>
              <a:rPr lang="en-US" sz="1600" dirty="0"/>
              <a:t>These are ‘best practices’ or ‘sustains’ – positive lessons learned</a:t>
            </a:r>
          </a:p>
          <a:p>
            <a:pPr lvl="1"/>
            <a:endParaRPr lang="en-US" sz="1800" b="0" dirty="0"/>
          </a:p>
          <a:p>
            <a:pPr marL="0" indent="0">
              <a:buNone/>
            </a:pPr>
            <a:r>
              <a:rPr lang="en-US" sz="1800" b="0" dirty="0"/>
              <a:t>4.  Determine what could have gone better</a:t>
            </a:r>
            <a:endParaRPr lang="en-US" sz="1600" b="0" dirty="0"/>
          </a:p>
          <a:p>
            <a:pPr lvl="1"/>
            <a:r>
              <a:rPr lang="en-US" sz="1600" dirty="0"/>
              <a:t>Identify things to avoid next time</a:t>
            </a:r>
            <a:endParaRPr lang="en-US" sz="1600" b="0" dirty="0"/>
          </a:p>
          <a:p>
            <a:pPr lvl="1"/>
            <a:r>
              <a:rPr lang="en-US" sz="1600" dirty="0"/>
              <a:t>Discuss root causes of issues and dig into shortcomings</a:t>
            </a:r>
          </a:p>
          <a:p>
            <a:pPr lvl="1"/>
            <a:r>
              <a:rPr lang="en-US" sz="1600" dirty="0"/>
              <a:t>Do not focus on people, but on actions to improve</a:t>
            </a:r>
          </a:p>
          <a:p>
            <a:pPr lvl="1"/>
            <a:r>
              <a:rPr lang="en-US" sz="1600" dirty="0"/>
              <a:t>These are ‘improves’ – things to do better</a:t>
            </a:r>
          </a:p>
        </p:txBody>
      </p:sp>
    </p:spTree>
    <p:extLst>
      <p:ext uri="{BB962C8B-B14F-4D97-AF65-F5344CB8AC3E}">
        <p14:creationId xmlns:p14="http://schemas.microsoft.com/office/powerpoint/2010/main" val="219741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2DF4C9-6FD8-4E96-B2BC-5C8239EFCDE2}"/>
              </a:ext>
            </a:extLst>
          </p:cNvPr>
          <p:cNvSpPr>
            <a:spLocks noGrp="1"/>
          </p:cNvSpPr>
          <p:nvPr>
            <p:ph idx="1"/>
          </p:nvPr>
        </p:nvSpPr>
        <p:spPr/>
        <p:txBody>
          <a:bodyPr/>
          <a:lstStyle/>
          <a:p>
            <a:pPr marL="0" indent="0">
              <a:buNone/>
            </a:pPr>
            <a:r>
              <a:rPr lang="en-US" dirty="0"/>
              <a:t>Conducting an AAR – Afterwards</a:t>
            </a:r>
          </a:p>
          <a:p>
            <a:pPr marL="0" indent="0">
              <a:buNone/>
            </a:pPr>
            <a:endParaRPr lang="en-US" dirty="0"/>
          </a:p>
          <a:p>
            <a:pPr>
              <a:lnSpc>
                <a:spcPct val="150000"/>
              </a:lnSpc>
            </a:pPr>
            <a:r>
              <a:rPr lang="en-US" b="0" dirty="0"/>
              <a:t>Briefly write up the discussed “sustains” and “improves”</a:t>
            </a:r>
          </a:p>
          <a:p>
            <a:pPr>
              <a:lnSpc>
                <a:spcPct val="150000"/>
              </a:lnSpc>
            </a:pPr>
            <a:r>
              <a:rPr lang="en-US" b="0" dirty="0"/>
              <a:t>Ensure the team members get a copy</a:t>
            </a:r>
          </a:p>
          <a:p>
            <a:pPr>
              <a:lnSpc>
                <a:spcPct val="150000"/>
              </a:lnSpc>
            </a:pPr>
            <a:r>
              <a:rPr lang="en-US" b="0" dirty="0"/>
              <a:t>Develop some kind of organizational method of sharing these findings outside of the team</a:t>
            </a:r>
          </a:p>
        </p:txBody>
      </p:sp>
    </p:spTree>
    <p:extLst>
      <p:ext uri="{BB962C8B-B14F-4D97-AF65-F5344CB8AC3E}">
        <p14:creationId xmlns:p14="http://schemas.microsoft.com/office/powerpoint/2010/main" val="54020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E75D65-B81C-47B1-B052-B1880C7DF392}"/>
              </a:ext>
            </a:extLst>
          </p:cNvPr>
          <p:cNvSpPr>
            <a:spLocks noGrp="1"/>
          </p:cNvSpPr>
          <p:nvPr>
            <p:ph idx="1"/>
          </p:nvPr>
        </p:nvSpPr>
        <p:spPr/>
        <p:txBody>
          <a:bodyPr/>
          <a:lstStyle/>
          <a:p>
            <a:pPr marL="0" indent="0">
              <a:buNone/>
            </a:pPr>
            <a:r>
              <a:rPr lang="en-US" dirty="0"/>
              <a:t>Case Study – Data Viz Challenge</a:t>
            </a:r>
          </a:p>
          <a:p>
            <a:pPr marL="0" indent="0">
              <a:buNone/>
            </a:pPr>
            <a:endParaRPr lang="en-US" dirty="0"/>
          </a:p>
          <a:p>
            <a:pPr>
              <a:lnSpc>
                <a:spcPct val="150000"/>
              </a:lnSpc>
            </a:pPr>
            <a:r>
              <a:rPr lang="en-US" sz="1800" b="0" dirty="0"/>
              <a:t>The participants of GLT’s Data Viz Challenge conducted an AAR</a:t>
            </a:r>
          </a:p>
          <a:p>
            <a:pPr>
              <a:lnSpc>
                <a:spcPct val="150000"/>
              </a:lnSpc>
            </a:pPr>
            <a:r>
              <a:rPr lang="en-US" sz="1800" b="0" dirty="0"/>
              <a:t>Sustains:</a:t>
            </a:r>
          </a:p>
          <a:p>
            <a:pPr lvl="1"/>
            <a:r>
              <a:rPr lang="en-US" sz="1600" dirty="0"/>
              <a:t>Good cross-team participation and collaboration</a:t>
            </a:r>
          </a:p>
          <a:p>
            <a:pPr lvl="1"/>
            <a:r>
              <a:rPr lang="en-US" sz="1600" dirty="0"/>
              <a:t>Open communication between group members</a:t>
            </a:r>
          </a:p>
          <a:p>
            <a:pPr lvl="1"/>
            <a:r>
              <a:rPr lang="en-US" sz="1600" dirty="0"/>
              <a:t>AAR process</a:t>
            </a:r>
          </a:p>
          <a:p>
            <a:pPr>
              <a:lnSpc>
                <a:spcPct val="150000"/>
              </a:lnSpc>
            </a:pPr>
            <a:r>
              <a:rPr lang="en-US" sz="1800" b="0" dirty="0"/>
              <a:t>Improves:</a:t>
            </a:r>
          </a:p>
          <a:p>
            <a:pPr lvl="1"/>
            <a:r>
              <a:rPr lang="en-US" sz="1600" b="0" dirty="0"/>
              <a:t>Start earlier on admin paperwork</a:t>
            </a:r>
          </a:p>
          <a:p>
            <a:pPr lvl="1"/>
            <a:r>
              <a:rPr lang="en-US" sz="1600" dirty="0"/>
              <a:t>Ask GLT members outside of the dev team for feedback</a:t>
            </a:r>
          </a:p>
          <a:p>
            <a:pPr lvl="1"/>
            <a:r>
              <a:rPr lang="en-US" sz="1600" b="0" dirty="0"/>
              <a:t>Focus more on the audience and tailor the product to their needs</a:t>
            </a:r>
          </a:p>
          <a:p>
            <a:endParaRPr lang="en-US" dirty="0"/>
          </a:p>
        </p:txBody>
      </p:sp>
    </p:spTree>
    <p:extLst>
      <p:ext uri="{BB962C8B-B14F-4D97-AF65-F5344CB8AC3E}">
        <p14:creationId xmlns:p14="http://schemas.microsoft.com/office/powerpoint/2010/main" val="63160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322B2-9333-4FD9-A5F3-43B1D3B76EE9}"/>
              </a:ext>
            </a:extLst>
          </p:cNvPr>
          <p:cNvSpPr>
            <a:spLocks noGrp="1"/>
          </p:cNvSpPr>
          <p:nvPr>
            <p:ph idx="1"/>
          </p:nvPr>
        </p:nvSpPr>
        <p:spPr/>
        <p:txBody>
          <a:bodyPr anchor="ctr"/>
          <a:lstStyle/>
          <a:p>
            <a:pPr marL="0" indent="0" algn="ctr">
              <a:buNone/>
            </a:pPr>
            <a:r>
              <a:rPr lang="en-US" sz="3200" dirty="0"/>
              <a:t>Questions?</a:t>
            </a:r>
          </a:p>
        </p:txBody>
      </p:sp>
    </p:spTree>
    <p:extLst>
      <p:ext uri="{BB962C8B-B14F-4D97-AF65-F5344CB8AC3E}">
        <p14:creationId xmlns:p14="http://schemas.microsoft.com/office/powerpoint/2010/main" val="282332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1D0E1B-BD62-4D03-AF3D-FC1978E15208}"/>
              </a:ext>
            </a:extLst>
          </p:cNvPr>
          <p:cNvSpPr>
            <a:spLocks noGrp="1"/>
          </p:cNvSpPr>
          <p:nvPr>
            <p:ph idx="1"/>
          </p:nvPr>
        </p:nvSpPr>
        <p:spPr/>
        <p:txBody>
          <a:bodyPr/>
          <a:lstStyle/>
          <a:p>
            <a:pPr marL="0" indent="0">
              <a:buNone/>
            </a:pPr>
            <a:r>
              <a:rPr lang="en-US" dirty="0"/>
              <a:t>What is an After-Action Review (AAR)?</a:t>
            </a:r>
          </a:p>
          <a:p>
            <a:pPr marL="0" indent="0">
              <a:buNone/>
            </a:pPr>
            <a:endParaRPr lang="en-US" dirty="0"/>
          </a:p>
          <a:p>
            <a:pPr>
              <a:lnSpc>
                <a:spcPct val="150000"/>
              </a:lnSpc>
            </a:pPr>
            <a:r>
              <a:rPr lang="en-US" sz="1800" b="0" dirty="0"/>
              <a:t>Technique for </a:t>
            </a:r>
            <a:r>
              <a:rPr lang="en-US" sz="1800" dirty="0"/>
              <a:t>capturing knowledge</a:t>
            </a:r>
            <a:r>
              <a:rPr lang="en-US" sz="1800" b="0" dirty="0"/>
              <a:t> gained and </a:t>
            </a:r>
            <a:r>
              <a:rPr lang="en-US" sz="1800" dirty="0"/>
              <a:t>lessons learned</a:t>
            </a:r>
            <a:r>
              <a:rPr lang="en-US" sz="1800" b="0" dirty="0"/>
              <a:t> from activities or projects</a:t>
            </a:r>
          </a:p>
          <a:p>
            <a:pPr>
              <a:lnSpc>
                <a:spcPct val="150000"/>
              </a:lnSpc>
            </a:pPr>
            <a:r>
              <a:rPr lang="en-US" sz="1800" b="0" dirty="0"/>
              <a:t>Formally developed by the US Army in the 1980s, adopted by industry</a:t>
            </a:r>
          </a:p>
          <a:p>
            <a:pPr>
              <a:lnSpc>
                <a:spcPct val="150000"/>
              </a:lnSpc>
            </a:pPr>
            <a:r>
              <a:rPr lang="en-US" sz="1800" b="0" dirty="0"/>
              <a:t>Multiple interpretations</a:t>
            </a:r>
          </a:p>
          <a:p>
            <a:pPr lvl="1"/>
            <a:r>
              <a:rPr lang="en-US" sz="1400" b="0" dirty="0"/>
              <a:t>US military</a:t>
            </a:r>
          </a:p>
          <a:p>
            <a:pPr lvl="1"/>
            <a:r>
              <a:rPr lang="en-US" sz="1400" b="0" dirty="0"/>
              <a:t>NASA (called ‘Pause and Learn’)</a:t>
            </a:r>
          </a:p>
          <a:p>
            <a:pPr lvl="1"/>
            <a:r>
              <a:rPr lang="en-US" sz="1400" b="0" dirty="0"/>
              <a:t>National Health Service (NHS)</a:t>
            </a:r>
          </a:p>
          <a:p>
            <a:pPr lvl="1"/>
            <a:r>
              <a:rPr lang="en-US" sz="1400" dirty="0"/>
              <a:t>Shell Oil</a:t>
            </a:r>
            <a:endParaRPr lang="en-US" sz="1400" b="0" dirty="0"/>
          </a:p>
          <a:p>
            <a:pPr>
              <a:lnSpc>
                <a:spcPct val="150000"/>
              </a:lnSpc>
            </a:pPr>
            <a:r>
              <a:rPr lang="en-US" sz="1800" b="0" dirty="0"/>
              <a:t>Helps prevent </a:t>
            </a:r>
            <a:r>
              <a:rPr lang="en-US" sz="1800" dirty="0"/>
              <a:t>making the same mistake more than once</a:t>
            </a:r>
          </a:p>
        </p:txBody>
      </p:sp>
    </p:spTree>
    <p:extLst>
      <p:ext uri="{BB962C8B-B14F-4D97-AF65-F5344CB8AC3E}">
        <p14:creationId xmlns:p14="http://schemas.microsoft.com/office/powerpoint/2010/main" val="362895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What is an After-Action Review (AAR)?</a:t>
            </a:r>
          </a:p>
          <a:p>
            <a:pPr marL="0" indent="0">
              <a:buNone/>
            </a:pPr>
            <a:endParaRPr lang="en-US" dirty="0"/>
          </a:p>
          <a:p>
            <a:pPr>
              <a:lnSpc>
                <a:spcPct val="150000"/>
              </a:lnSpc>
            </a:pPr>
            <a:r>
              <a:rPr lang="en-US" sz="1800" b="0" dirty="0"/>
              <a:t>A dynamic, professional, and candid discussion of an event</a:t>
            </a:r>
            <a:endParaRPr lang="en-US" sz="1800" dirty="0"/>
          </a:p>
          <a:p>
            <a:pPr>
              <a:lnSpc>
                <a:spcPct val="150000"/>
              </a:lnSpc>
            </a:pPr>
            <a:r>
              <a:rPr lang="en-US" sz="1800" b="0" dirty="0"/>
              <a:t>NOT a critique or complaint setting or a full-scale evaluation report</a:t>
            </a:r>
          </a:p>
          <a:p>
            <a:pPr>
              <a:lnSpc>
                <a:spcPct val="150000"/>
              </a:lnSpc>
            </a:pPr>
            <a:endParaRPr lang="en-US" sz="1800" dirty="0"/>
          </a:p>
          <a:p>
            <a:pPr>
              <a:lnSpc>
                <a:spcPct val="150000"/>
              </a:lnSpc>
            </a:pPr>
            <a:r>
              <a:rPr lang="en-US" sz="1800" b="0" dirty="0"/>
              <a:t>Answers 4 major questions:</a:t>
            </a:r>
          </a:p>
          <a:p>
            <a:pPr lvl="1"/>
            <a:r>
              <a:rPr lang="en-US" dirty="0"/>
              <a:t>1. What was </a:t>
            </a:r>
            <a:r>
              <a:rPr lang="en-US" b="1" dirty="0"/>
              <a:t>supposed</a:t>
            </a:r>
            <a:r>
              <a:rPr lang="en-US" dirty="0"/>
              <a:t> to happen?</a:t>
            </a:r>
          </a:p>
          <a:p>
            <a:pPr lvl="1"/>
            <a:r>
              <a:rPr lang="en-US" dirty="0"/>
              <a:t>2. What </a:t>
            </a:r>
            <a:r>
              <a:rPr lang="en-US" b="1" dirty="0"/>
              <a:t>actually</a:t>
            </a:r>
            <a:r>
              <a:rPr lang="en-US" dirty="0"/>
              <a:t> occurred?</a:t>
            </a:r>
          </a:p>
          <a:p>
            <a:pPr lvl="1"/>
            <a:r>
              <a:rPr lang="en-US" dirty="0"/>
              <a:t>3. What </a:t>
            </a:r>
            <a:r>
              <a:rPr lang="en-US" b="1" dirty="0"/>
              <a:t>went well</a:t>
            </a:r>
            <a:r>
              <a:rPr lang="en-US" dirty="0"/>
              <a:t>, and why?</a:t>
            </a:r>
          </a:p>
          <a:p>
            <a:pPr lvl="1"/>
            <a:r>
              <a:rPr lang="en-US" dirty="0"/>
              <a:t>4. What </a:t>
            </a:r>
            <a:r>
              <a:rPr lang="en-US" b="1" dirty="0"/>
              <a:t>can be improved</a:t>
            </a:r>
            <a:r>
              <a:rPr lang="en-US" dirty="0"/>
              <a:t>, and how?</a:t>
            </a:r>
          </a:p>
          <a:p>
            <a:pPr lvl="1"/>
            <a:endParaRPr lang="en-US" dirty="0"/>
          </a:p>
        </p:txBody>
      </p:sp>
    </p:spTree>
    <p:extLst>
      <p:ext uri="{BB962C8B-B14F-4D97-AF65-F5344CB8AC3E}">
        <p14:creationId xmlns:p14="http://schemas.microsoft.com/office/powerpoint/2010/main" val="361548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D4294D-9232-4D4C-9748-2B29CF6DF5A5}"/>
              </a:ext>
            </a:extLst>
          </p:cNvPr>
          <p:cNvSpPr>
            <a:spLocks noGrp="1"/>
          </p:cNvSpPr>
          <p:nvPr>
            <p:ph idx="1"/>
          </p:nvPr>
        </p:nvSpPr>
        <p:spPr/>
        <p:txBody>
          <a:bodyPr/>
          <a:lstStyle/>
          <a:p>
            <a:pPr marL="0" indent="0">
              <a:buNone/>
            </a:pPr>
            <a:r>
              <a:rPr lang="en-US" sz="1800" dirty="0"/>
              <a:t>How does the AAR process differ from similar processes?</a:t>
            </a:r>
          </a:p>
          <a:p>
            <a:pPr marL="0" indent="0">
              <a:buNone/>
            </a:pPr>
            <a:endParaRPr lang="en-US" sz="1800" dirty="0"/>
          </a:p>
          <a:p>
            <a:r>
              <a:rPr lang="en-US" sz="1800" b="0" dirty="0"/>
              <a:t>Successful projects </a:t>
            </a:r>
            <a:r>
              <a:rPr lang="en-US" sz="1800" i="1" dirty="0"/>
              <a:t>begin</a:t>
            </a:r>
            <a:r>
              <a:rPr lang="en-US" sz="1800" b="0" i="1" dirty="0"/>
              <a:t> </a:t>
            </a:r>
            <a:r>
              <a:rPr lang="en-US" sz="1800" i="1" dirty="0"/>
              <a:t>and</a:t>
            </a:r>
            <a:r>
              <a:rPr lang="en-US" sz="1800" b="0" i="1" dirty="0"/>
              <a:t> </a:t>
            </a:r>
            <a:r>
              <a:rPr lang="en-US" sz="1800" i="1" dirty="0"/>
              <a:t>end</a:t>
            </a:r>
            <a:r>
              <a:rPr lang="en-US" sz="1800" b="0" i="1" dirty="0"/>
              <a:t> </a:t>
            </a:r>
            <a:r>
              <a:rPr lang="en-US" sz="1800" b="0" dirty="0"/>
              <a:t>with the AAR</a:t>
            </a:r>
          </a:p>
          <a:p>
            <a:pPr lvl="1"/>
            <a:r>
              <a:rPr lang="en-US" dirty="0"/>
              <a:t>“What did we learn last time?”</a:t>
            </a:r>
          </a:p>
          <a:p>
            <a:pPr lvl="1"/>
            <a:r>
              <a:rPr lang="en-US" b="0" dirty="0"/>
              <a:t>“What did we learn this time that we want to remember?”</a:t>
            </a:r>
          </a:p>
          <a:p>
            <a:pPr marL="457200" lvl="1" indent="0">
              <a:buNone/>
            </a:pPr>
            <a:endParaRPr lang="en-US" b="0" dirty="0"/>
          </a:p>
          <a:p>
            <a:pPr>
              <a:buFont typeface="Arial" panose="020B0604020202020204" pitchFamily="34" charset="0"/>
              <a:buChar char="•"/>
            </a:pPr>
            <a:r>
              <a:rPr lang="en-US" sz="1800" b="0" dirty="0"/>
              <a:t>The goal is not to find fault, but to teach our future selves how to perform better</a:t>
            </a:r>
          </a:p>
          <a:p>
            <a:endParaRPr lang="en-US" b="0" dirty="0"/>
          </a:p>
        </p:txBody>
      </p:sp>
    </p:spTree>
    <p:extLst>
      <p:ext uri="{BB962C8B-B14F-4D97-AF65-F5344CB8AC3E}">
        <p14:creationId xmlns:p14="http://schemas.microsoft.com/office/powerpoint/2010/main" val="52779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6D14F-6FBC-48A6-915E-039997F37151}"/>
              </a:ext>
            </a:extLst>
          </p:cNvPr>
          <p:cNvSpPr>
            <a:spLocks noGrp="1"/>
          </p:cNvSpPr>
          <p:nvPr>
            <p:ph idx="1"/>
          </p:nvPr>
        </p:nvSpPr>
        <p:spPr>
          <a:xfrm>
            <a:off x="495301" y="1781665"/>
            <a:ext cx="4076700" cy="4184159"/>
          </a:xfrm>
        </p:spPr>
        <p:txBody>
          <a:bodyPr/>
          <a:lstStyle/>
          <a:p>
            <a:pPr marL="0" indent="0">
              <a:buNone/>
            </a:pPr>
            <a:r>
              <a:rPr lang="en-US" dirty="0"/>
              <a:t>Critique</a:t>
            </a:r>
          </a:p>
          <a:p>
            <a:pPr marL="0" indent="0">
              <a:buNone/>
            </a:pPr>
            <a:endParaRPr lang="en-US" dirty="0"/>
          </a:p>
          <a:p>
            <a:pPr>
              <a:lnSpc>
                <a:spcPct val="150000"/>
              </a:lnSpc>
              <a:buFont typeface="Arial" panose="020B0604020202020204" pitchFamily="34" charset="0"/>
              <a:buChar char="•"/>
            </a:pPr>
            <a:r>
              <a:rPr lang="en-US" sz="1800" b="0" dirty="0"/>
              <a:t>A primarily </a:t>
            </a:r>
            <a:r>
              <a:rPr lang="en-US" sz="1800" dirty="0"/>
              <a:t>one-way flow</a:t>
            </a:r>
            <a:r>
              <a:rPr lang="en-US" sz="1800" b="0" dirty="0"/>
              <a:t> of feedback about an </a:t>
            </a:r>
            <a:r>
              <a:rPr lang="en-US" sz="1800" dirty="0"/>
              <a:t>individual or group’s performance</a:t>
            </a:r>
          </a:p>
          <a:p>
            <a:pPr>
              <a:lnSpc>
                <a:spcPct val="150000"/>
              </a:lnSpc>
              <a:buFont typeface="Arial" panose="020B0604020202020204" pitchFamily="34" charset="0"/>
              <a:buChar char="•"/>
            </a:pPr>
            <a:r>
              <a:rPr lang="en-US" sz="1800" b="0" dirty="0"/>
              <a:t>Takes less time to conduct</a:t>
            </a:r>
          </a:p>
          <a:p>
            <a:pPr>
              <a:lnSpc>
                <a:spcPct val="150000"/>
              </a:lnSpc>
              <a:buFont typeface="Arial" panose="020B0604020202020204" pitchFamily="34" charset="0"/>
              <a:buChar char="•"/>
            </a:pPr>
            <a:r>
              <a:rPr lang="en-US" sz="1800" b="0" dirty="0"/>
              <a:t>Useful when the participant’s ability to analyze their own performance is limited</a:t>
            </a:r>
          </a:p>
        </p:txBody>
      </p:sp>
      <p:grpSp>
        <p:nvGrpSpPr>
          <p:cNvPr id="7" name="Group 6">
            <a:extLst>
              <a:ext uri="{FF2B5EF4-FFF2-40B4-BE49-F238E27FC236}">
                <a16:creationId xmlns:a16="http://schemas.microsoft.com/office/drawing/2014/main" id="{744373A8-0298-4BD9-AA72-0D2C72C5D299}"/>
              </a:ext>
            </a:extLst>
          </p:cNvPr>
          <p:cNvGrpSpPr/>
          <p:nvPr/>
        </p:nvGrpSpPr>
        <p:grpSpPr>
          <a:xfrm>
            <a:off x="4572000" y="2003767"/>
            <a:ext cx="4109419" cy="2850466"/>
            <a:chOff x="4959274" y="1781665"/>
            <a:chExt cx="4109419" cy="2850466"/>
          </a:xfrm>
        </p:grpSpPr>
        <p:sp>
          <p:nvSpPr>
            <p:cNvPr id="3" name="Oval 2">
              <a:extLst>
                <a:ext uri="{FF2B5EF4-FFF2-40B4-BE49-F238E27FC236}">
                  <a16:creationId xmlns:a16="http://schemas.microsoft.com/office/drawing/2014/main" id="{50C03720-6A64-418D-9572-F170EB156FB1}"/>
                </a:ext>
              </a:extLst>
            </p:cNvPr>
            <p:cNvSpPr/>
            <p:nvPr/>
          </p:nvSpPr>
          <p:spPr bwMode="auto">
            <a:xfrm>
              <a:off x="6110343" y="1781665"/>
              <a:ext cx="2269864" cy="649188"/>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2400" b="0" i="0" u="none" strike="noStrike" cap="none" normalizeH="0" baseline="0" dirty="0">
                  <a:ln>
                    <a:noFill/>
                  </a:ln>
                  <a:solidFill>
                    <a:schemeClr val="tx1"/>
                  </a:solidFill>
                  <a:effectLst/>
                  <a:latin typeface="Arial" charset="0"/>
                </a:rPr>
                <a:t>Evaluator</a:t>
              </a:r>
            </a:p>
          </p:txBody>
        </p:sp>
        <p:sp>
          <p:nvSpPr>
            <p:cNvPr id="4" name="Oval 3">
              <a:extLst>
                <a:ext uri="{FF2B5EF4-FFF2-40B4-BE49-F238E27FC236}">
                  <a16:creationId xmlns:a16="http://schemas.microsoft.com/office/drawing/2014/main" id="{CBA11124-A835-4AE1-8327-EAD97BCDDB4B}"/>
                </a:ext>
              </a:extLst>
            </p:cNvPr>
            <p:cNvSpPr/>
            <p:nvPr/>
          </p:nvSpPr>
          <p:spPr bwMode="auto">
            <a:xfrm>
              <a:off x="4959274" y="3012141"/>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5" name="Oval 4">
              <a:extLst>
                <a:ext uri="{FF2B5EF4-FFF2-40B4-BE49-F238E27FC236}">
                  <a16:creationId xmlns:a16="http://schemas.microsoft.com/office/drawing/2014/main" id="{08C67160-E150-4B15-822A-8761B55BB805}"/>
                </a:ext>
              </a:extLst>
            </p:cNvPr>
            <p:cNvSpPr/>
            <p:nvPr/>
          </p:nvSpPr>
          <p:spPr bwMode="auto">
            <a:xfrm>
              <a:off x="6110343" y="4112780"/>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6" name="Oval 5">
              <a:extLst>
                <a:ext uri="{FF2B5EF4-FFF2-40B4-BE49-F238E27FC236}">
                  <a16:creationId xmlns:a16="http://schemas.microsoft.com/office/drawing/2014/main" id="{EC5C070F-2422-467D-A6DC-ED785BF312C3}"/>
                </a:ext>
              </a:extLst>
            </p:cNvPr>
            <p:cNvSpPr/>
            <p:nvPr/>
          </p:nvSpPr>
          <p:spPr bwMode="auto">
            <a:xfrm>
              <a:off x="7207620" y="3012141"/>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cxnSp>
          <p:nvCxnSpPr>
            <p:cNvPr id="8" name="Straight Arrow Connector 7">
              <a:extLst>
                <a:ext uri="{FF2B5EF4-FFF2-40B4-BE49-F238E27FC236}">
                  <a16:creationId xmlns:a16="http://schemas.microsoft.com/office/drawing/2014/main" id="{B6A44D17-6694-4D42-8403-E4988799F4C6}"/>
                </a:ext>
              </a:extLst>
            </p:cNvPr>
            <p:cNvCxnSpPr>
              <a:cxnSpLocks/>
              <a:stCxn id="3" idx="4"/>
            </p:cNvCxnSpPr>
            <p:nvPr/>
          </p:nvCxnSpPr>
          <p:spPr bwMode="auto">
            <a:xfrm flipH="1">
              <a:off x="6030428" y="2430853"/>
              <a:ext cx="1214847" cy="516965"/>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B6F8BE5-1AAA-4D06-AA2B-C901EAE23D81}"/>
                </a:ext>
              </a:extLst>
            </p:cNvPr>
            <p:cNvCxnSpPr>
              <a:stCxn id="3" idx="4"/>
            </p:cNvCxnSpPr>
            <p:nvPr/>
          </p:nvCxnSpPr>
          <p:spPr bwMode="auto">
            <a:xfrm>
              <a:off x="7245275" y="2430853"/>
              <a:ext cx="914400" cy="914400"/>
            </a:xfrm>
            <a:prstGeom prst="straightConnector1">
              <a:avLst/>
            </a:prstGeom>
            <a:noFill/>
            <a:ln>
              <a:no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E489D14-6702-495F-A8F6-C4B8F75C4280}"/>
                </a:ext>
              </a:extLst>
            </p:cNvPr>
            <p:cNvCxnSpPr>
              <a:cxnSpLocks/>
              <a:stCxn id="3" idx="4"/>
            </p:cNvCxnSpPr>
            <p:nvPr/>
          </p:nvCxnSpPr>
          <p:spPr bwMode="auto">
            <a:xfrm flipH="1">
              <a:off x="7040623" y="2430853"/>
              <a:ext cx="204652" cy="1552091"/>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4FB61F4-BFFF-4C1B-AD70-53219E446C3F}"/>
                </a:ext>
              </a:extLst>
            </p:cNvPr>
            <p:cNvCxnSpPr>
              <a:cxnSpLocks/>
              <a:stCxn id="3" idx="4"/>
            </p:cNvCxnSpPr>
            <p:nvPr/>
          </p:nvCxnSpPr>
          <p:spPr bwMode="auto">
            <a:xfrm>
              <a:off x="7245275" y="2430853"/>
              <a:ext cx="814250" cy="516965"/>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937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6D14F-6FBC-48A6-915E-039997F37151}"/>
              </a:ext>
            </a:extLst>
          </p:cNvPr>
          <p:cNvSpPr>
            <a:spLocks noGrp="1"/>
          </p:cNvSpPr>
          <p:nvPr>
            <p:ph idx="1"/>
          </p:nvPr>
        </p:nvSpPr>
        <p:spPr>
          <a:xfrm>
            <a:off x="495301" y="1781665"/>
            <a:ext cx="4076700" cy="4184159"/>
          </a:xfrm>
        </p:spPr>
        <p:txBody>
          <a:bodyPr/>
          <a:lstStyle/>
          <a:p>
            <a:pPr marL="0" indent="0">
              <a:buNone/>
            </a:pPr>
            <a:r>
              <a:rPr lang="en-US" dirty="0"/>
              <a:t>Debrief</a:t>
            </a:r>
          </a:p>
          <a:p>
            <a:pPr marL="0" indent="0">
              <a:buNone/>
            </a:pPr>
            <a:endParaRPr lang="en-US" dirty="0"/>
          </a:p>
          <a:p>
            <a:pPr>
              <a:lnSpc>
                <a:spcPct val="150000"/>
              </a:lnSpc>
              <a:buFont typeface="Arial" panose="020B0604020202020204" pitchFamily="34" charset="0"/>
              <a:buChar char="•"/>
            </a:pPr>
            <a:r>
              <a:rPr lang="en-US" sz="1800" b="0" dirty="0"/>
              <a:t>The process of retrieving information from participants</a:t>
            </a:r>
          </a:p>
          <a:p>
            <a:pPr>
              <a:lnSpc>
                <a:spcPct val="150000"/>
              </a:lnSpc>
              <a:buFont typeface="Arial" panose="020B0604020202020204" pitchFamily="34" charset="0"/>
              <a:buChar char="•"/>
            </a:pPr>
            <a:r>
              <a:rPr lang="en-US" sz="1800" b="0" dirty="0"/>
              <a:t>Usually, a </a:t>
            </a:r>
            <a:r>
              <a:rPr lang="en-US" sz="1800" dirty="0"/>
              <a:t>one-way upstream flow </a:t>
            </a:r>
            <a:r>
              <a:rPr lang="en-US" sz="1800" b="0" dirty="0"/>
              <a:t>of information</a:t>
            </a:r>
          </a:p>
          <a:p>
            <a:pPr>
              <a:lnSpc>
                <a:spcPct val="150000"/>
              </a:lnSpc>
              <a:buFont typeface="Arial" panose="020B0604020202020204" pitchFamily="34" charset="0"/>
              <a:buChar char="•"/>
            </a:pPr>
            <a:r>
              <a:rPr lang="en-US" sz="1800" b="0" dirty="0"/>
              <a:t>Structured and quick method of information capture</a:t>
            </a:r>
          </a:p>
          <a:p>
            <a:pPr>
              <a:buFontTx/>
              <a:buChar char="-"/>
            </a:pPr>
            <a:endParaRPr lang="en-US" b="0" dirty="0"/>
          </a:p>
        </p:txBody>
      </p:sp>
      <p:cxnSp>
        <p:nvCxnSpPr>
          <p:cNvPr id="8" name="Straight Arrow Connector 7">
            <a:extLst>
              <a:ext uri="{FF2B5EF4-FFF2-40B4-BE49-F238E27FC236}">
                <a16:creationId xmlns:a16="http://schemas.microsoft.com/office/drawing/2014/main" id="{B6A44D17-6694-4D42-8403-E4988799F4C6}"/>
              </a:ext>
            </a:extLst>
          </p:cNvPr>
          <p:cNvCxnSpPr>
            <a:cxnSpLocks/>
            <a:stCxn id="4" idx="0"/>
          </p:cNvCxnSpPr>
          <p:nvPr/>
        </p:nvCxnSpPr>
        <p:spPr bwMode="auto">
          <a:xfrm flipV="1">
            <a:off x="5469817" y="2734491"/>
            <a:ext cx="1151068" cy="499752"/>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CAFC7808-EDC4-4768-89EA-150729F3C165}"/>
              </a:ext>
            </a:extLst>
          </p:cNvPr>
          <p:cNvGrpSpPr/>
          <p:nvPr/>
        </p:nvGrpSpPr>
        <p:grpSpPr>
          <a:xfrm>
            <a:off x="4539280" y="2003767"/>
            <a:ext cx="4109419" cy="2850466"/>
            <a:chOff x="4959274" y="1781665"/>
            <a:chExt cx="4109419" cy="2850466"/>
          </a:xfrm>
        </p:grpSpPr>
        <p:sp>
          <p:nvSpPr>
            <p:cNvPr id="3" name="Oval 2">
              <a:extLst>
                <a:ext uri="{FF2B5EF4-FFF2-40B4-BE49-F238E27FC236}">
                  <a16:creationId xmlns:a16="http://schemas.microsoft.com/office/drawing/2014/main" id="{50C03720-6A64-418D-9572-F170EB156FB1}"/>
                </a:ext>
              </a:extLst>
            </p:cNvPr>
            <p:cNvSpPr/>
            <p:nvPr/>
          </p:nvSpPr>
          <p:spPr bwMode="auto">
            <a:xfrm>
              <a:off x="6110343" y="1781665"/>
              <a:ext cx="2269864" cy="649188"/>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2400" b="0" i="0" u="none" strike="noStrike" cap="none" normalizeH="0" baseline="0" dirty="0">
                  <a:ln>
                    <a:noFill/>
                  </a:ln>
                  <a:solidFill>
                    <a:schemeClr val="tx1"/>
                  </a:solidFill>
                  <a:effectLst/>
                  <a:latin typeface="Arial" charset="0"/>
                </a:rPr>
                <a:t>Evaluator</a:t>
              </a:r>
            </a:p>
          </p:txBody>
        </p:sp>
        <p:sp>
          <p:nvSpPr>
            <p:cNvPr id="4" name="Oval 3">
              <a:extLst>
                <a:ext uri="{FF2B5EF4-FFF2-40B4-BE49-F238E27FC236}">
                  <a16:creationId xmlns:a16="http://schemas.microsoft.com/office/drawing/2014/main" id="{CBA11124-A835-4AE1-8327-EAD97BCDDB4B}"/>
                </a:ext>
              </a:extLst>
            </p:cNvPr>
            <p:cNvSpPr/>
            <p:nvPr/>
          </p:nvSpPr>
          <p:spPr bwMode="auto">
            <a:xfrm>
              <a:off x="4959274" y="3012141"/>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5" name="Oval 4">
              <a:extLst>
                <a:ext uri="{FF2B5EF4-FFF2-40B4-BE49-F238E27FC236}">
                  <a16:creationId xmlns:a16="http://schemas.microsoft.com/office/drawing/2014/main" id="{08C67160-E150-4B15-822A-8761B55BB805}"/>
                </a:ext>
              </a:extLst>
            </p:cNvPr>
            <p:cNvSpPr/>
            <p:nvPr/>
          </p:nvSpPr>
          <p:spPr bwMode="auto">
            <a:xfrm>
              <a:off x="6110343" y="4112780"/>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sp>
          <p:nvSpPr>
            <p:cNvPr id="6" name="Oval 5">
              <a:extLst>
                <a:ext uri="{FF2B5EF4-FFF2-40B4-BE49-F238E27FC236}">
                  <a16:creationId xmlns:a16="http://schemas.microsoft.com/office/drawing/2014/main" id="{EC5C070F-2422-467D-A6DC-ED785BF312C3}"/>
                </a:ext>
              </a:extLst>
            </p:cNvPr>
            <p:cNvSpPr/>
            <p:nvPr/>
          </p:nvSpPr>
          <p:spPr bwMode="auto">
            <a:xfrm>
              <a:off x="7207620" y="3012141"/>
              <a:ext cx="1861073" cy="519351"/>
            </a:xfrm>
            <a:prstGeom prst="ellipse">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None/>
                <a:tabLst/>
              </a:pPr>
              <a:r>
                <a:rPr kumimoji="0" lang="en-US" sz="1800" b="0" i="0" u="none" strike="noStrike" cap="none" normalizeH="0" baseline="0" dirty="0">
                  <a:ln>
                    <a:noFill/>
                  </a:ln>
                  <a:solidFill>
                    <a:schemeClr val="tx1"/>
                  </a:solidFill>
                  <a:effectLst/>
                  <a:latin typeface="Arial" charset="0"/>
                </a:rPr>
                <a:t>Participant</a:t>
              </a:r>
            </a:p>
          </p:txBody>
        </p:sp>
        <p:cxnSp>
          <p:nvCxnSpPr>
            <p:cNvPr id="10" name="Straight Arrow Connector 9">
              <a:extLst>
                <a:ext uri="{FF2B5EF4-FFF2-40B4-BE49-F238E27FC236}">
                  <a16:creationId xmlns:a16="http://schemas.microsoft.com/office/drawing/2014/main" id="{CB6F8BE5-1AAA-4D06-AA2B-C901EAE23D81}"/>
                </a:ext>
              </a:extLst>
            </p:cNvPr>
            <p:cNvCxnSpPr>
              <a:stCxn id="3" idx="4"/>
            </p:cNvCxnSpPr>
            <p:nvPr/>
          </p:nvCxnSpPr>
          <p:spPr bwMode="auto">
            <a:xfrm>
              <a:off x="7245275" y="2430853"/>
              <a:ext cx="914400" cy="914400"/>
            </a:xfrm>
            <a:prstGeom prst="straightConnector1">
              <a:avLst/>
            </a:prstGeom>
            <a:noFill/>
            <a:ln>
              <a:noFill/>
              <a:tailEnd type="triangle"/>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E489D14-6702-495F-A8F6-C4B8F75C4280}"/>
                </a:ext>
              </a:extLst>
            </p:cNvPr>
            <p:cNvCxnSpPr>
              <a:cxnSpLocks/>
              <a:stCxn id="5" idx="0"/>
            </p:cNvCxnSpPr>
            <p:nvPr/>
          </p:nvCxnSpPr>
          <p:spPr bwMode="auto">
            <a:xfrm flipV="1">
              <a:off x="7040880" y="2512389"/>
              <a:ext cx="204395" cy="1600391"/>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4FB61F4-BFFF-4C1B-AD70-53219E446C3F}"/>
                </a:ext>
              </a:extLst>
            </p:cNvPr>
            <p:cNvCxnSpPr>
              <a:cxnSpLocks/>
              <a:stCxn id="6" idx="0"/>
            </p:cNvCxnSpPr>
            <p:nvPr/>
          </p:nvCxnSpPr>
          <p:spPr bwMode="auto">
            <a:xfrm flipH="1" flipV="1">
              <a:off x="7412015" y="2512389"/>
              <a:ext cx="726142" cy="499752"/>
            </a:xfrm>
            <a:prstGeom prst="straightConnector1">
              <a:avLst/>
            </a:prstGeom>
            <a:ln>
              <a:tailEnd type="triangle"/>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966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300" y="1781665"/>
            <a:ext cx="8050213" cy="4184159"/>
          </a:xfrm>
        </p:spPr>
        <p:txBody>
          <a:bodyPr/>
          <a:lstStyle/>
          <a:p>
            <a:pPr marL="0" indent="0">
              <a:buNone/>
            </a:pPr>
            <a:r>
              <a:rPr lang="en-US" dirty="0"/>
              <a:t>Is the AAR a ‘post-mortem’ evaluation?</a:t>
            </a:r>
          </a:p>
          <a:p>
            <a:pPr marL="0" indent="0">
              <a:buNone/>
            </a:pPr>
            <a:endParaRPr lang="en-US" b="0" dirty="0"/>
          </a:p>
        </p:txBody>
      </p:sp>
      <p:graphicFrame>
        <p:nvGraphicFramePr>
          <p:cNvPr id="3" name="Table 3">
            <a:extLst>
              <a:ext uri="{FF2B5EF4-FFF2-40B4-BE49-F238E27FC236}">
                <a16:creationId xmlns:a16="http://schemas.microsoft.com/office/drawing/2014/main" id="{13542F2F-7C18-4B4E-BE48-F6BA4E0A479E}"/>
              </a:ext>
            </a:extLst>
          </p:cNvPr>
          <p:cNvGraphicFramePr>
            <a:graphicFrameLocks noGrp="1"/>
          </p:cNvGraphicFramePr>
          <p:nvPr>
            <p:extLst>
              <p:ext uri="{D42A27DB-BD31-4B8C-83A1-F6EECF244321}">
                <p14:modId xmlns:p14="http://schemas.microsoft.com/office/powerpoint/2010/main" val="1926950538"/>
              </p:ext>
            </p:extLst>
          </p:nvPr>
        </p:nvGraphicFramePr>
        <p:xfrm>
          <a:off x="1524000" y="2241732"/>
          <a:ext cx="6096000" cy="3841598"/>
        </p:xfrm>
        <a:graphic>
          <a:graphicData uri="http://schemas.openxmlformats.org/drawingml/2006/table">
            <a:tbl>
              <a:tblPr firstRow="1" bandRow="1">
                <a:tableStyleId>{9DCAF9ED-07DC-4A11-8D7F-57B35C25682E}</a:tableStyleId>
              </a:tblPr>
              <a:tblGrid>
                <a:gridCol w="3048000">
                  <a:extLst>
                    <a:ext uri="{9D8B030D-6E8A-4147-A177-3AD203B41FA5}">
                      <a16:colId xmlns:a16="http://schemas.microsoft.com/office/drawing/2014/main" val="488262102"/>
                    </a:ext>
                  </a:extLst>
                </a:gridCol>
                <a:gridCol w="3048000">
                  <a:extLst>
                    <a:ext uri="{9D8B030D-6E8A-4147-A177-3AD203B41FA5}">
                      <a16:colId xmlns:a16="http://schemas.microsoft.com/office/drawing/2014/main" val="2900631870"/>
                    </a:ext>
                  </a:extLst>
                </a:gridCol>
              </a:tblGrid>
              <a:tr h="405674">
                <a:tc>
                  <a:txBody>
                    <a:bodyPr/>
                    <a:lstStyle/>
                    <a:p>
                      <a:r>
                        <a:rPr lang="en-US" dirty="0"/>
                        <a:t>Typical Post-mortem</a:t>
                      </a:r>
                    </a:p>
                  </a:txBody>
                  <a:tcPr/>
                </a:tc>
                <a:tc>
                  <a:txBody>
                    <a:bodyPr/>
                    <a:lstStyle/>
                    <a:p>
                      <a:r>
                        <a:rPr lang="en-US" dirty="0"/>
                        <a:t>Typical AAR</a:t>
                      </a:r>
                    </a:p>
                  </a:txBody>
                  <a:tcPr/>
                </a:tc>
                <a:extLst>
                  <a:ext uri="{0D108BD9-81ED-4DB2-BD59-A6C34878D82A}">
                    <a16:rowId xmlns:a16="http://schemas.microsoft.com/office/drawing/2014/main" val="2269163583"/>
                  </a:ext>
                </a:extLst>
              </a:tr>
              <a:tr h="620682">
                <a:tc>
                  <a:txBody>
                    <a:bodyPr/>
                    <a:lstStyle/>
                    <a:p>
                      <a:r>
                        <a:rPr lang="en-US" sz="1400" dirty="0"/>
                        <a:t>Purpose: to dissect past events to document and explain what happened</a:t>
                      </a:r>
                    </a:p>
                  </a:txBody>
                  <a:tcPr/>
                </a:tc>
                <a:tc>
                  <a:txBody>
                    <a:bodyPr/>
                    <a:lstStyle/>
                    <a:p>
                      <a:r>
                        <a:rPr lang="en-US" sz="1400" dirty="0"/>
                        <a:t>Purpose: to prepare for a tangible challenge in the near future</a:t>
                      </a:r>
                    </a:p>
                  </a:txBody>
                  <a:tcPr/>
                </a:tc>
                <a:extLst>
                  <a:ext uri="{0D108BD9-81ED-4DB2-BD59-A6C34878D82A}">
                    <a16:rowId xmlns:a16="http://schemas.microsoft.com/office/drawing/2014/main" val="555631844"/>
                  </a:ext>
                </a:extLst>
              </a:tr>
              <a:tr h="620682">
                <a:tc>
                  <a:txBody>
                    <a:bodyPr/>
                    <a:lstStyle/>
                    <a:p>
                      <a:r>
                        <a:rPr lang="en-US" sz="1400" dirty="0"/>
                        <a:t>Planned after the project</a:t>
                      </a:r>
                    </a:p>
                  </a:txBody>
                  <a:tcPr/>
                </a:tc>
                <a:tc>
                  <a:txBody>
                    <a:bodyPr/>
                    <a:lstStyle/>
                    <a:p>
                      <a:r>
                        <a:rPr lang="en-US" sz="1400" dirty="0"/>
                        <a:t>Planned </a:t>
                      </a:r>
                      <a:r>
                        <a:rPr lang="en-US" sz="1400" b="0" dirty="0"/>
                        <a:t>before the project</a:t>
                      </a:r>
                      <a:endParaRPr lang="en-US" sz="1400" dirty="0"/>
                    </a:p>
                  </a:txBody>
                  <a:tcPr/>
                </a:tc>
                <a:extLst>
                  <a:ext uri="{0D108BD9-81ED-4DB2-BD59-A6C34878D82A}">
                    <a16:rowId xmlns:a16="http://schemas.microsoft.com/office/drawing/2014/main" val="226122255"/>
                  </a:ext>
                </a:extLst>
              </a:tr>
              <a:tr h="620682">
                <a:tc>
                  <a:txBody>
                    <a:bodyPr/>
                    <a:lstStyle/>
                    <a:p>
                      <a:r>
                        <a:rPr lang="en-US" sz="1400" dirty="0"/>
                        <a:t>Takes place as a meeting of all involved followed by a presentation to others</a:t>
                      </a:r>
                    </a:p>
                  </a:txBody>
                  <a:tcPr/>
                </a:tc>
                <a:tc>
                  <a:txBody>
                    <a:bodyPr/>
                    <a:lstStyle/>
                    <a:p>
                      <a:r>
                        <a:rPr lang="en-US" sz="1400" dirty="0"/>
                        <a:t>Takes place in small, task-focused groups followed by action by the same people</a:t>
                      </a:r>
                    </a:p>
                  </a:txBody>
                  <a:tcPr/>
                </a:tc>
                <a:extLst>
                  <a:ext uri="{0D108BD9-81ED-4DB2-BD59-A6C34878D82A}">
                    <a16:rowId xmlns:a16="http://schemas.microsoft.com/office/drawing/2014/main" val="980152793"/>
                  </a:ext>
                </a:extLst>
              </a:tr>
              <a:tr h="620682">
                <a:tc>
                  <a:txBody>
                    <a:bodyPr/>
                    <a:lstStyle/>
                    <a:p>
                      <a:r>
                        <a:rPr lang="en-US" sz="1400" dirty="0"/>
                        <a:t>Reviews entire process, aiming to be thorough</a:t>
                      </a:r>
                    </a:p>
                  </a:txBody>
                  <a:tcPr/>
                </a:tc>
                <a:tc>
                  <a:txBody>
                    <a:bodyPr/>
                    <a:lstStyle/>
                    <a:p>
                      <a:r>
                        <a:rPr lang="en-US" sz="1400" dirty="0"/>
                        <a:t>Reviews moments, issues, or measures seen as relevant going forward</a:t>
                      </a:r>
                    </a:p>
                  </a:txBody>
                  <a:tcPr/>
                </a:tc>
                <a:extLst>
                  <a:ext uri="{0D108BD9-81ED-4DB2-BD59-A6C34878D82A}">
                    <a16:rowId xmlns:a16="http://schemas.microsoft.com/office/drawing/2014/main" val="191109052"/>
                  </a:ext>
                </a:extLst>
              </a:tr>
              <a:tr h="620682">
                <a:tc>
                  <a:txBody>
                    <a:bodyPr/>
                    <a:lstStyle/>
                    <a:p>
                      <a:r>
                        <a:rPr lang="en-US" sz="1400" dirty="0"/>
                        <a:t>Produces a detailed report of a past project/event</a:t>
                      </a:r>
                    </a:p>
                  </a:txBody>
                  <a:tcPr/>
                </a:tc>
                <a:tc>
                  <a:txBody>
                    <a:bodyPr/>
                    <a:lstStyle/>
                    <a:p>
                      <a:r>
                        <a:rPr lang="en-US" sz="1400" dirty="0"/>
                        <a:t>Produces an action plan for future projects/events</a:t>
                      </a:r>
                    </a:p>
                  </a:txBody>
                  <a:tcPr/>
                </a:tc>
                <a:extLst>
                  <a:ext uri="{0D108BD9-81ED-4DB2-BD59-A6C34878D82A}">
                    <a16:rowId xmlns:a16="http://schemas.microsoft.com/office/drawing/2014/main" val="3406800202"/>
                  </a:ext>
                </a:extLst>
              </a:tr>
            </a:tbl>
          </a:graphicData>
        </a:graphic>
      </p:graphicFrame>
    </p:spTree>
    <p:extLst>
      <p:ext uri="{BB962C8B-B14F-4D97-AF65-F5344CB8AC3E}">
        <p14:creationId xmlns:p14="http://schemas.microsoft.com/office/powerpoint/2010/main" val="315839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964529-9CB0-4E3D-881F-39D6AD37B666}"/>
              </a:ext>
            </a:extLst>
          </p:cNvPr>
          <p:cNvSpPr>
            <a:spLocks noGrp="1"/>
          </p:cNvSpPr>
          <p:nvPr>
            <p:ph idx="1"/>
          </p:nvPr>
        </p:nvSpPr>
        <p:spPr/>
        <p:txBody>
          <a:bodyPr/>
          <a:lstStyle/>
          <a:p>
            <a:pPr marL="0" indent="0">
              <a:buNone/>
            </a:pPr>
            <a:r>
              <a:rPr lang="en-US" dirty="0"/>
              <a:t>Conducting an AAR – Planning</a:t>
            </a:r>
          </a:p>
          <a:p>
            <a:endParaRPr lang="en-US" sz="1800" b="0" dirty="0"/>
          </a:p>
          <a:p>
            <a:pPr>
              <a:lnSpc>
                <a:spcPct val="150000"/>
              </a:lnSpc>
            </a:pPr>
            <a:r>
              <a:rPr lang="en-US" sz="1800" b="0" dirty="0"/>
              <a:t>Timing: Sooner = Better</a:t>
            </a:r>
          </a:p>
          <a:p>
            <a:pPr lvl="1"/>
            <a:r>
              <a:rPr lang="en-US" sz="1600" b="0" dirty="0"/>
              <a:t>Recent memory is better than older memory</a:t>
            </a:r>
            <a:endParaRPr lang="en-US" sz="1600" dirty="0"/>
          </a:p>
          <a:p>
            <a:pPr lvl="1"/>
            <a:r>
              <a:rPr lang="en-US" sz="1600" b="0" dirty="0"/>
              <a:t>Plan t</a:t>
            </a:r>
            <a:r>
              <a:rPr lang="en-US" sz="1600" dirty="0"/>
              <a:t>o conduct the AAR as soon as possible after the key event or project</a:t>
            </a:r>
          </a:p>
          <a:p>
            <a:pPr>
              <a:lnSpc>
                <a:spcPct val="150000"/>
              </a:lnSpc>
            </a:pPr>
            <a:r>
              <a:rPr lang="en-US" sz="1800" b="0" dirty="0"/>
              <a:t>Frequency: Often</a:t>
            </a:r>
          </a:p>
          <a:p>
            <a:pPr lvl="1"/>
            <a:r>
              <a:rPr lang="en-US" sz="1600" dirty="0"/>
              <a:t>NASA uses AARs </a:t>
            </a:r>
            <a:r>
              <a:rPr lang="en-US" sz="1600" i="1" dirty="0"/>
              <a:t>during</a:t>
            </a:r>
            <a:r>
              <a:rPr lang="en-US" sz="1600" dirty="0"/>
              <a:t> their projects, and links them to milestones</a:t>
            </a:r>
          </a:p>
          <a:p>
            <a:pPr lvl="1"/>
            <a:r>
              <a:rPr lang="en-US" sz="1600" b="0" dirty="0"/>
              <a:t>The benefits of AARs come with iteration</a:t>
            </a:r>
            <a:endParaRPr lang="en-US" sz="1600" dirty="0"/>
          </a:p>
          <a:p>
            <a:pPr>
              <a:lnSpc>
                <a:spcPct val="150000"/>
              </a:lnSpc>
            </a:pPr>
            <a:r>
              <a:rPr lang="en-US" sz="1800" b="0" dirty="0"/>
              <a:t>Formalize the process: require AARs</a:t>
            </a:r>
          </a:p>
          <a:p>
            <a:pPr lvl="1"/>
            <a:r>
              <a:rPr lang="en-US" sz="1600" dirty="0"/>
              <a:t>Plans for projects without an after-action review should be revised to include AARs</a:t>
            </a:r>
          </a:p>
          <a:p>
            <a:pPr lvl="1"/>
            <a:r>
              <a:rPr lang="en-US" sz="1600" b="0" dirty="0"/>
              <a:t>Provide time and </a:t>
            </a:r>
            <a:r>
              <a:rPr lang="en-US" sz="1600" dirty="0"/>
              <a:t>space (virtual or otherwise) for AARs as part of project resource allocation</a:t>
            </a:r>
            <a:endParaRPr lang="en-US" sz="1600" b="0" dirty="0"/>
          </a:p>
        </p:txBody>
      </p:sp>
    </p:spTree>
    <p:extLst>
      <p:ext uri="{BB962C8B-B14F-4D97-AF65-F5344CB8AC3E}">
        <p14:creationId xmlns:p14="http://schemas.microsoft.com/office/powerpoint/2010/main" val="274835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Conducting an AAR – Personnel</a:t>
            </a:r>
          </a:p>
          <a:p>
            <a:pPr>
              <a:lnSpc>
                <a:spcPct val="150000"/>
              </a:lnSpc>
            </a:pPr>
            <a:r>
              <a:rPr lang="en-US" sz="1800" b="0" dirty="0"/>
              <a:t>Limit the size, </a:t>
            </a:r>
            <a:r>
              <a:rPr lang="en-US" sz="1800" dirty="0"/>
              <a:t>smaller groups are better</a:t>
            </a:r>
          </a:p>
          <a:p>
            <a:pPr lvl="1"/>
            <a:r>
              <a:rPr lang="en-US" sz="1600" b="0" dirty="0"/>
              <a:t>Try to limit grou</a:t>
            </a:r>
            <a:r>
              <a:rPr lang="en-US" sz="1600" dirty="0"/>
              <a:t>p size to </a:t>
            </a:r>
            <a:r>
              <a:rPr lang="en-US" sz="1600" b="1" dirty="0"/>
              <a:t>12 or fewer</a:t>
            </a:r>
          </a:p>
          <a:p>
            <a:pPr lvl="1"/>
            <a:r>
              <a:rPr lang="en-US" sz="1600" dirty="0"/>
              <a:t>Larger groups should </a:t>
            </a:r>
            <a:r>
              <a:rPr lang="en-US" sz="1600" b="1" dirty="0"/>
              <a:t>break into smaller task-focused groups</a:t>
            </a:r>
            <a:r>
              <a:rPr lang="en-US" sz="1600" dirty="0"/>
              <a:t> with leaders from those groups conducting their own AAR at the next higher level</a:t>
            </a:r>
          </a:p>
          <a:p>
            <a:pPr>
              <a:lnSpc>
                <a:spcPct val="150000"/>
              </a:lnSpc>
            </a:pPr>
            <a:r>
              <a:rPr lang="en-US" sz="1800" b="0" dirty="0"/>
              <a:t>Key players</a:t>
            </a:r>
          </a:p>
          <a:p>
            <a:pPr lvl="1"/>
            <a:r>
              <a:rPr lang="en-US" sz="1600" dirty="0"/>
              <a:t>Critical decision makers should be in the room to discuss how things went from their perspective</a:t>
            </a:r>
          </a:p>
          <a:p>
            <a:pPr>
              <a:lnSpc>
                <a:spcPct val="150000"/>
              </a:lnSpc>
            </a:pPr>
            <a:r>
              <a:rPr lang="en-US" sz="1800" b="0" dirty="0"/>
              <a:t>Customers</a:t>
            </a:r>
          </a:p>
          <a:p>
            <a:pPr lvl="1"/>
            <a:r>
              <a:rPr lang="en-US" sz="1600" dirty="0"/>
              <a:t>Depending on the situation, a customer representative may be a valuable AAR participant</a:t>
            </a:r>
          </a:p>
          <a:p>
            <a:pPr>
              <a:lnSpc>
                <a:spcPct val="150000"/>
              </a:lnSpc>
            </a:pPr>
            <a:r>
              <a:rPr lang="en-US" sz="1800" b="0" dirty="0"/>
              <a:t>Moderator</a:t>
            </a:r>
          </a:p>
          <a:p>
            <a:pPr lvl="1"/>
            <a:r>
              <a:rPr lang="en-US" sz="1600" dirty="0"/>
              <a:t>For larger teams, an impartial moderator may be useful</a:t>
            </a:r>
            <a:endParaRPr lang="en-US" sz="1600" b="0" dirty="0"/>
          </a:p>
        </p:txBody>
      </p:sp>
    </p:spTree>
    <p:extLst>
      <p:ext uri="{BB962C8B-B14F-4D97-AF65-F5344CB8AC3E}">
        <p14:creationId xmlns:p14="http://schemas.microsoft.com/office/powerpoint/2010/main" val="4133247306"/>
      </p:ext>
    </p:extLst>
  </p:cSld>
  <p:clrMapOvr>
    <a:masterClrMapping/>
  </p:clrMapOvr>
</p:sld>
</file>

<file path=ppt/theme/theme1.xml><?xml version="1.0" encoding="utf-8"?>
<a:theme xmlns:a="http://schemas.openxmlformats.org/drawingml/2006/main" name="2_Custom Design">
  <a:themeElements>
    <a:clrScheme name="Custom 4">
      <a:dk1>
        <a:sysClr val="windowText" lastClr="000000"/>
      </a:dk1>
      <a:lt1>
        <a:sysClr val="window" lastClr="FFFFFF"/>
      </a:lt1>
      <a:dk2>
        <a:srgbClr val="17406D"/>
      </a:dk2>
      <a:lt2>
        <a:srgbClr val="DBEFF9"/>
      </a:lt2>
      <a:accent1>
        <a:srgbClr val="FFFFFF"/>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Char char="•"/>
          <a:tabLst/>
          <a:defRPr kumimoji="0" lang="en-US" sz="2400" b="0"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spAutoFit/>
      </a:bodyPr>
      <a:lstStyle>
        <a:defPPr>
          <a:buFontTx/>
          <a:buNone/>
          <a:defRPr sz="1200" b="1" dirty="0">
            <a:solidFill>
              <a:srgbClr val="C0C0C0"/>
            </a:solidFill>
          </a:defRPr>
        </a:defPPr>
      </a:lstStyle>
    </a:tx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LT AAR Template.potx" id="{77C8A0DF-3BCB-4783-9DD5-87249AEA9CEF}" vid="{B141ED74-A276-4FE9-899C-EC3E62A9049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174D91600DF9449521A287C64A877D" ma:contentTypeVersion="0" ma:contentTypeDescription="Create a new document." ma:contentTypeScope="" ma:versionID="ba5a63767b44104b04e55852c92ce0a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B7BE5F-26F2-4362-A3B5-155F373B599C}">
  <ds:schemaRefs>
    <ds:schemaRef ds:uri="http://schemas.microsoft.com/sharepoint/v3/contenttype/forms"/>
  </ds:schemaRefs>
</ds:datastoreItem>
</file>

<file path=customXml/itemProps2.xml><?xml version="1.0" encoding="utf-8"?>
<ds:datastoreItem xmlns:ds="http://schemas.openxmlformats.org/officeDocument/2006/customXml" ds:itemID="{1E389399-0599-4673-9A42-10EC0A4F664A}">
  <ds:schemaRefs>
    <ds:schemaRef ds:uri="http://purl.org/dc/terms/"/>
    <ds:schemaRef ds:uri="http://schemas.microsoft.com/office/2006/metadata/propertie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D16E063-F44A-47B9-8A71-17C375307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GLT AAR</Template>
  <TotalTime>125</TotalTime>
  <Words>1356</Words>
  <Application>Microsoft Office PowerPoint</Application>
  <PresentationFormat>On-screen Show (4:3)</PresentationFormat>
  <Paragraphs>187</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Helvetica Neue Medium</vt:lpstr>
      <vt:lpstr>Times New Roman</vt:lpstr>
      <vt:lpstr>2_Custom Design</vt:lpstr>
      <vt:lpstr>GLT Managers’ Offsite  After-Action Review (AAR)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Annual Personal Property Education Workshop  After-Action Review (AAR)</dc:title>
  <dc:creator>Christopher Burch</dc:creator>
  <cp:lastModifiedBy>Christopher Burch</cp:lastModifiedBy>
  <cp:revision>3</cp:revision>
  <dcterms:created xsi:type="dcterms:W3CDTF">2021-09-27T17:13:15Z</dcterms:created>
  <dcterms:modified xsi:type="dcterms:W3CDTF">2021-11-29T19:04:24Z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0x010100E1174D91600DF9449521A287C64A877D</vt:lpwstr>
  </property>
</Properties>
</file>