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68" r:id="rId7"/>
    <p:sldId id="269" r:id="rId8"/>
    <p:sldId id="270" r:id="rId9"/>
    <p:sldId id="257" r:id="rId10"/>
    <p:sldId id="258" r:id="rId11"/>
    <p:sldId id="261" r:id="rId12"/>
    <p:sldId id="262" r:id="rId13"/>
    <p:sldId id="265" r:id="rId14"/>
    <p:sldId id="266" r:id="rId15"/>
    <p:sldId id="267" r:id="rId1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A4A3A4"/>
          </p15:clr>
        </p15:guide>
        <p15:guide id="2" pos="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Doner, Kim CTR (FAA)" initials="D( [2]" lastIdx="43" clrIdx="8">
    <p:extLst>
      <p:ext uri="{19B8F6BF-5375-455C-9EA6-DF929625EA0E}">
        <p15:presenceInfo xmlns:p15="http://schemas.microsoft.com/office/powerpoint/2012/main" userId="S-1-5-21-3215564045-1863808890-1157122868-2373359" providerId="AD"/>
      </p:ext>
    </p:extLst>
  </p:cmAuthor>
  <p:cmAuthor id="8" name="Randolph, Angela CTR (FAA)" initials="RAC(" lastIdx="22" clrIdx="0">
    <p:extLst>
      <p:ext uri="{19B8F6BF-5375-455C-9EA6-DF929625EA0E}">
        <p15:presenceInfo xmlns:p15="http://schemas.microsoft.com/office/powerpoint/2012/main" userId="S-1-5-21-3215564045-1863808890-1157122868-20257" providerId="AD"/>
      </p:ext>
    </p:extLst>
  </p:cmAuthor>
  <p:cmAuthor id="1" name="Horton, Kendal (FAA)" initials="HK(" lastIdx="65" clrIdx="5">
    <p:extLst>
      <p:ext uri="{19B8F6BF-5375-455C-9EA6-DF929625EA0E}">
        <p15:presenceInfo xmlns:p15="http://schemas.microsoft.com/office/powerpoint/2012/main" userId="S-1-5-21-3215564045-1863808890-1157122868-180843" providerId="AD"/>
      </p:ext>
    </p:extLst>
  </p:cmAuthor>
  <p:cmAuthor id="9" name="Doner, Kim CTR (FAA)" initials="D(" lastIdx="32" clrIdx="2">
    <p:extLst>
      <p:ext uri="{19B8F6BF-5375-455C-9EA6-DF929625EA0E}">
        <p15:presenceInfo xmlns:p15="http://schemas.microsoft.com/office/powerpoint/2012/main" userId="S::kim.ctr.doner@faa.gov::3229e8ab-9324-4f10-ac0d-73fd0f67dd8a" providerId="AD"/>
      </p:ext>
    </p:extLst>
  </p:cmAuthor>
  <p:cmAuthor id="10" name="Olivia  Forry" initials="OF" lastIdx="1" clrIdx="3">
    <p:extLst>
      <p:ext uri="{19B8F6BF-5375-455C-9EA6-DF929625EA0E}">
        <p15:presenceInfo xmlns:p15="http://schemas.microsoft.com/office/powerpoint/2012/main" userId="S::olivia.forry@grantleadingtechnology.com::15171de7-9b95-49b0-ae5a-2ce557635c94" providerId="AD"/>
      </p:ext>
    </p:extLst>
  </p:cmAuthor>
  <p:cmAuthor id="11" name="Sundstrom, Adrienne (FAA)" initials="SA(" lastIdx="44" clrIdx="4">
    <p:extLst>
      <p:ext uri="{19B8F6BF-5375-455C-9EA6-DF929625EA0E}">
        <p15:presenceInfo xmlns:p15="http://schemas.microsoft.com/office/powerpoint/2012/main" userId="S-1-5-21-3215564045-1863808890-1157122868-2689409" providerId="AD"/>
      </p:ext>
    </p:extLst>
  </p:cmAuthor>
  <p:cmAuthor id="12" name="Williams, Marla CTR (FAA)" initials="WMC(" lastIdx="43" clrIdx="6">
    <p:extLst>
      <p:ext uri="{19B8F6BF-5375-455C-9EA6-DF929625EA0E}">
        <p15:presenceInfo xmlns:p15="http://schemas.microsoft.com/office/powerpoint/2012/main" userId="S-1-5-21-3215564045-1863808890-1157122868-2743118" providerId="AD"/>
      </p:ext>
    </p:extLst>
  </p:cmAuthor>
  <p:cmAuthor id="13" name="Forry, Olivia CTR (FAA)" initials="FOC(" lastIdx="2" clrIdx="7">
    <p:extLst>
      <p:ext uri="{19B8F6BF-5375-455C-9EA6-DF929625EA0E}">
        <p15:presenceInfo xmlns:p15="http://schemas.microsoft.com/office/powerpoint/2012/main" userId="S-1-5-21-3215564045-1863808890-1157122868-34381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FF99"/>
    <a:srgbClr val="DDDDDD"/>
    <a:srgbClr val="C0C0C0"/>
    <a:srgbClr val="1D2F6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0713" autoAdjust="0"/>
  </p:normalViewPr>
  <p:slideViewPr>
    <p:cSldViewPr snapToGrid="0">
      <p:cViewPr varScale="1">
        <p:scale>
          <a:sx n="110" d="100"/>
          <a:sy n="110" d="100"/>
        </p:scale>
        <p:origin x="1566" y="114"/>
      </p:cViewPr>
      <p:guideLst>
        <p:guide orient="horz" pos="536"/>
        <p:guide pos="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95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87C48A99-3596-4E58-ABE8-9D998A938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55D68406-F15C-4303-97CE-0E3EE5988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is for After-Action Reviews. Please use this to collect feedback during reviews by typing comments directly into an instance of this template or collect AAR comments in another document for dissemination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a listing of:</a:t>
            </a:r>
          </a:p>
          <a:p>
            <a:pPr marL="228600" indent="-228600">
              <a:buAutoNum type="arabicPeriod"/>
            </a:pPr>
            <a:r>
              <a:rPr lang="en-US" dirty="0"/>
              <a:t>Items to </a:t>
            </a:r>
            <a:r>
              <a:rPr lang="en-US" b="1" dirty="0"/>
              <a:t>sustain</a:t>
            </a:r>
            <a:r>
              <a:rPr lang="en-US" b="0" dirty="0"/>
              <a:t> – things that went well and should be encouraged going forward. Include ideas on how to institutionalize these items if possible.</a:t>
            </a:r>
          </a:p>
          <a:p>
            <a:pPr marL="228600" indent="-228600">
              <a:buAutoNum type="arabicPeriod"/>
            </a:pPr>
            <a:r>
              <a:rPr lang="en-US" dirty="0"/>
              <a:t>Items to </a:t>
            </a:r>
            <a:r>
              <a:rPr lang="en-US" b="1" dirty="0"/>
              <a:t>improve </a:t>
            </a:r>
            <a:r>
              <a:rPr lang="en-US" b="0" dirty="0"/>
              <a:t>or </a:t>
            </a:r>
            <a:r>
              <a:rPr lang="en-US" b="1" dirty="0"/>
              <a:t>avoid</a:t>
            </a:r>
            <a:r>
              <a:rPr lang="en-US" b="0" dirty="0"/>
              <a:t> – specific issues to watch out for next time, and ways to test for, anticipate, and reduce the impact of these negative events</a:t>
            </a:r>
          </a:p>
          <a:p>
            <a:pPr marL="228600" indent="-228600">
              <a:buAutoNum type="arabicPeriod"/>
            </a:pPr>
            <a:r>
              <a:rPr lang="en-US" b="0" dirty="0"/>
              <a:t>Anything else the group wants to note (praise is OK, blame is not; try to think in terms of the next team to do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additional comments?</a:t>
            </a:r>
          </a:p>
          <a:p>
            <a:endParaRPr lang="en-US" dirty="0"/>
          </a:p>
          <a:p>
            <a:r>
              <a:rPr lang="en-US" dirty="0"/>
              <a:t>Now is also the time to make sure </a:t>
            </a:r>
            <a:r>
              <a:rPr lang="en-US" b="1" dirty="0"/>
              <a:t>attendance</a:t>
            </a:r>
            <a:r>
              <a:rPr lang="en-US" b="0" dirty="0"/>
              <a:t> is accurate – collect emails and send out notes afterwards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relevant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0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AAR process – skip if not needed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critique</a:t>
            </a:r>
            <a:r>
              <a:rPr lang="en-US" dirty="0"/>
              <a:t> is usually a </a:t>
            </a:r>
            <a:r>
              <a:rPr lang="en-US" b="1" dirty="0"/>
              <a:t>one-way</a:t>
            </a:r>
            <a:r>
              <a:rPr lang="en-US" b="0" dirty="0"/>
              <a:t> exchange of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 to AAR process – skip if not needed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debrief</a:t>
            </a:r>
            <a:r>
              <a:rPr lang="en-US" b="0" dirty="0"/>
              <a:t> is also a </a:t>
            </a:r>
            <a:r>
              <a:rPr lang="en-US" b="1" dirty="0"/>
              <a:t>one-way</a:t>
            </a:r>
            <a:r>
              <a:rPr lang="en-US" b="0" dirty="0"/>
              <a:t> exchange of information, from the participants to an evaluator /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 to AAR process – skip if not needed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AAR</a:t>
            </a:r>
            <a:r>
              <a:rPr lang="en-US" b="0" dirty="0"/>
              <a:t> is a </a:t>
            </a:r>
            <a:r>
              <a:rPr lang="en-US" b="1" dirty="0"/>
              <a:t>multi-layer</a:t>
            </a:r>
            <a:r>
              <a:rPr lang="en-US" b="0" dirty="0"/>
              <a:t> feedback and knowledge discovery process and is significantly distinct in tone and purpose from a critique and debrief. It focuses more on the difference between expectations and reality than blame for outcomes, and seeks to find </a:t>
            </a:r>
            <a:r>
              <a:rPr lang="en-US" b="1" dirty="0"/>
              <a:t>root causes</a:t>
            </a:r>
            <a:r>
              <a:rPr lang="en-US" b="0" dirty="0"/>
              <a:t> for issues or successes.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participants to describe the intent or goal of the activity </a:t>
            </a:r>
            <a:r>
              <a:rPr lang="en-US" b="1" dirty="0"/>
              <a:t>from their point of view</a:t>
            </a:r>
            <a:r>
              <a:rPr lang="en-US" b="0" dirty="0"/>
              <a:t> and </a:t>
            </a:r>
            <a:r>
              <a:rPr lang="en-US" b="1" dirty="0"/>
              <a:t>in their own words</a:t>
            </a:r>
            <a:r>
              <a:rPr lang="en-US" b="0" dirty="0"/>
              <a:t>.</a:t>
            </a:r>
          </a:p>
          <a:p>
            <a:r>
              <a:rPr lang="en-US" b="0" dirty="0"/>
              <a:t>Sometimes different participants will have different views of the task and will emphasize different aspects. Discovering how participants think about the task will she light on the connections between how a task is perceived by </a:t>
            </a:r>
            <a:r>
              <a:rPr lang="en-US" b="0" dirty="0" err="1"/>
              <a:t>diffetent</a:t>
            </a:r>
            <a:r>
              <a:rPr lang="en-US" b="0" dirty="0"/>
              <a:t> participants and may lead to understanding of root causes of successes or failures.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participants to describe what transpired during the activity </a:t>
            </a:r>
            <a:r>
              <a:rPr lang="en-US" b="1" dirty="0"/>
              <a:t>from their point of view</a:t>
            </a:r>
            <a:r>
              <a:rPr lang="en-US" b="0" dirty="0"/>
              <a:t> and </a:t>
            </a:r>
            <a:r>
              <a:rPr lang="en-US" b="1" dirty="0"/>
              <a:t>in their own words</a:t>
            </a:r>
            <a:r>
              <a:rPr lang="en-US" b="0" dirty="0"/>
              <a:t>.</a:t>
            </a:r>
          </a:p>
          <a:p>
            <a:r>
              <a:rPr lang="en-US" b="0" dirty="0"/>
              <a:t>Sometimes different participants will have different views of the task and will emphasize different aspects.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5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If possible, </a:t>
            </a:r>
            <a:r>
              <a:rPr lang="en-US" b="1" dirty="0"/>
              <a:t>dig deeper to find root causes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can we institutionalize or </a:t>
            </a:r>
            <a:r>
              <a:rPr lang="en-US" b="1" dirty="0"/>
              <a:t>sustain that effort</a:t>
            </a:r>
            <a:r>
              <a:rPr lang="en-US" dirty="0"/>
              <a:t> going forward?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didn’t go well, or could have gone better?</a:t>
            </a:r>
          </a:p>
          <a:p>
            <a:endParaRPr lang="en-US" dirty="0"/>
          </a:p>
          <a:p>
            <a:r>
              <a:rPr lang="en-US" dirty="0"/>
              <a:t>If possible, </a:t>
            </a:r>
            <a:r>
              <a:rPr lang="en-US" b="1" dirty="0"/>
              <a:t>dig to find root causes of potential improvements</a:t>
            </a:r>
            <a:r>
              <a:rPr lang="en-US" dirty="0"/>
              <a:t>. Suggest steps to address these root causes.</a:t>
            </a:r>
          </a:p>
          <a:p>
            <a:r>
              <a:rPr lang="en-US" dirty="0"/>
              <a:t>Each improvement should include a suggestion for how to mitigate or alleviate the issue in the future. Sometimes simply being aware of an issue is a good first step in remediation.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19472" y="2966931"/>
            <a:ext cx="4103140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32643" y="4591273"/>
            <a:ext cx="4089969" cy="944948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1027"/>
          <p:cNvSpPr txBox="1">
            <a:spLocks noChangeArrowheads="1"/>
          </p:cNvSpPr>
          <p:nvPr userDrawn="1"/>
        </p:nvSpPr>
        <p:spPr bwMode="auto">
          <a:xfrm>
            <a:off x="227477" y="3401665"/>
            <a:ext cx="4089969" cy="106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/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42" y="791612"/>
            <a:ext cx="3517203" cy="17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 txBox="1">
            <a:spLocks noChangeArrowheads="1"/>
          </p:cNvSpPr>
          <p:nvPr userDrawn="1"/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400" b="0" i="0" kern="1200">
                <a:solidFill>
                  <a:schemeClr val="bg1"/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2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72239"/>
            <a:ext cx="3948113" cy="41269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5813" y="1772239"/>
            <a:ext cx="3949700" cy="4126911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/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7/30/21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66C2-23C9-4679-9EA6-D74DA6C8C2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15" y="2838306"/>
            <a:ext cx="8472488" cy="609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9463" y="6248400"/>
            <a:ext cx="57855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0066" y="6248400"/>
            <a:ext cx="395989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62" y="1376074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301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8055"/>
            <a:ext cx="5486400" cy="4442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69100" y="6281738"/>
            <a:ext cx="1338191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751" y="6291950"/>
            <a:ext cx="3328167" cy="457200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515" y="6248400"/>
            <a:ext cx="637649" cy="457200"/>
          </a:xfrm>
        </p:spPr>
        <p:txBody>
          <a:bodyPr/>
          <a:lstStyle>
            <a:lvl1pPr>
              <a:defRPr/>
            </a:lvl1pPr>
          </a:lstStyle>
          <a:p>
            <a:fld id="{9187D554-CBC1-41AB-90CF-337CEC897EA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8" y="94029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20451" y="6352569"/>
            <a:ext cx="999910" cy="456728"/>
          </a:xfrm>
        </p:spPr>
        <p:txBody>
          <a:bodyPr/>
          <a:lstStyle/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87520" y="983530"/>
            <a:ext cx="593213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781665"/>
            <a:ext cx="8050213" cy="41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36709" y="6343140"/>
            <a:ext cx="1329848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/>
              <a:t>7/30/21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72" y="6352569"/>
            <a:ext cx="2499637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b="1">
                <a:solidFill>
                  <a:srgbClr val="C0C0C0"/>
                </a:solidFill>
              </a:rPr>
              <a:t>&lt;Presentation Title – Change on Master Slide&gt;</a:t>
            </a:r>
            <a:endParaRPr lang="en-US" sz="120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</p:spTree>
    <p:extLst>
      <p:ext uri="{BB962C8B-B14F-4D97-AF65-F5344CB8AC3E}">
        <p14:creationId xmlns:p14="http://schemas.microsoft.com/office/powerpoint/2010/main" val="243999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3" r:id="rId3"/>
    <p:sldLayoutId id="2147483669" r:id="rId4"/>
    <p:sldLayoutId id="2147483671" r:id="rId5"/>
    <p:sldLayoutId id="2147483672" r:id="rId6"/>
    <p:sldLayoutId id="2147483674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10490" y="2966931"/>
            <a:ext cx="6862355" cy="1395412"/>
          </a:xfrm>
        </p:spPr>
        <p:txBody>
          <a:bodyPr/>
          <a:lstStyle/>
          <a:p>
            <a:pPr algn="ctr"/>
            <a:r>
              <a:rPr lang="en-US" sz="2000" dirty="0"/>
              <a:t>2021 Annual Personal Property Education Workshop</a:t>
            </a:r>
            <a:br>
              <a:rPr lang="en-US" sz="2000" dirty="0"/>
            </a:br>
            <a:br>
              <a:rPr lang="en-US" dirty="0"/>
            </a:br>
            <a:r>
              <a:rPr lang="en-US" dirty="0"/>
              <a:t>After-Action Review (AAR)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519472" y="4591272"/>
            <a:ext cx="4742371" cy="14373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2021/09/27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Microsoft Teams Meeting</a:t>
            </a:r>
          </a:p>
          <a:p>
            <a:pPr>
              <a:spcBef>
                <a:spcPct val="0"/>
              </a:spcBef>
            </a:pPr>
            <a:endParaRPr lang="en-US" sz="1800" dirty="0">
              <a:solidFill>
                <a:srgbClr val="1D2F68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Facilitator: Christopher Burch</a:t>
            </a:r>
          </a:p>
          <a:p>
            <a:pPr>
              <a:spcBef>
                <a:spcPct val="0"/>
              </a:spcBef>
            </a:pPr>
            <a:endParaRPr lang="en-US" sz="1800" dirty="0">
              <a:solidFill>
                <a:srgbClr val="1D2F68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11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could be </a:t>
            </a:r>
            <a:r>
              <a:rPr lang="en-US" dirty="0"/>
              <a:t>improved</a:t>
            </a:r>
            <a:r>
              <a:rPr lang="en-US" b="0" dirty="0"/>
              <a:t>, and </a:t>
            </a:r>
            <a:r>
              <a:rPr lang="en-US" dirty="0"/>
              <a:t>how</a:t>
            </a:r>
            <a:r>
              <a:rPr lang="en-US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96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Conclusions / Recommendations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Activities / actions to </a:t>
            </a:r>
            <a:r>
              <a:rPr lang="en-US" dirty="0"/>
              <a:t>sustain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r>
              <a:rPr lang="en-US" b="0" dirty="0"/>
              <a:t>Activities / actions to </a:t>
            </a:r>
            <a:r>
              <a:rPr lang="en-US" dirty="0"/>
              <a:t>improve </a:t>
            </a:r>
            <a:r>
              <a:rPr lang="en-US" b="0" dirty="0"/>
              <a:t>or </a:t>
            </a:r>
            <a:r>
              <a:rPr lang="en-US" dirty="0"/>
              <a:t>avoid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505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/ Comments</a:t>
            </a:r>
          </a:p>
        </p:txBody>
      </p:sp>
    </p:spTree>
    <p:extLst>
      <p:ext uri="{BB962C8B-B14F-4D97-AF65-F5344CB8AC3E}">
        <p14:creationId xmlns:p14="http://schemas.microsoft.com/office/powerpoint/2010/main" val="5431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FE1C6-1DC6-463E-9E9D-D99A8CCD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/ Event Details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Date of event: [date]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Location: [location of event]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Participants: [list participants]</a:t>
            </a:r>
          </a:p>
        </p:txBody>
      </p:sp>
    </p:spTree>
    <p:extLst>
      <p:ext uri="{BB962C8B-B14F-4D97-AF65-F5344CB8AC3E}">
        <p14:creationId xmlns:p14="http://schemas.microsoft.com/office/powerpoint/2010/main" val="401496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6D14F-6FBC-48A6-915E-039997F3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781665"/>
            <a:ext cx="4076700" cy="4184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Critique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0" dirty="0"/>
              <a:t>A primarily one-way flow of feedback about an individual or group’s performance</a:t>
            </a:r>
          </a:p>
          <a:p>
            <a:pPr>
              <a:buFontTx/>
              <a:buChar char="-"/>
            </a:pPr>
            <a:r>
              <a:rPr lang="en-US" b="0" dirty="0"/>
              <a:t>Takes less time to conduct</a:t>
            </a:r>
          </a:p>
          <a:p>
            <a:pPr>
              <a:buFontTx/>
              <a:buChar char="-"/>
            </a:pPr>
            <a:r>
              <a:rPr lang="en-US" b="0" dirty="0"/>
              <a:t>Useful when the participant’s ability to analyze their own performance is limited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C03720-6A64-418D-9572-F170EB156FB1}"/>
              </a:ext>
            </a:extLst>
          </p:cNvPr>
          <p:cNvSpPr/>
          <p:nvPr/>
        </p:nvSpPr>
        <p:spPr bwMode="auto">
          <a:xfrm>
            <a:off x="6110343" y="1781665"/>
            <a:ext cx="2269864" cy="649188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11124-A835-4AE1-8327-EAD97BCDDB4B}"/>
              </a:ext>
            </a:extLst>
          </p:cNvPr>
          <p:cNvSpPr/>
          <p:nvPr/>
        </p:nvSpPr>
        <p:spPr bwMode="auto">
          <a:xfrm>
            <a:off x="4959274" y="3012141"/>
            <a:ext cx="1861073" cy="519351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Participant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C67160-E150-4B15-822A-8761B55BB805}"/>
              </a:ext>
            </a:extLst>
          </p:cNvPr>
          <p:cNvSpPr/>
          <p:nvPr/>
        </p:nvSpPr>
        <p:spPr bwMode="auto">
          <a:xfrm>
            <a:off x="6110343" y="4112780"/>
            <a:ext cx="1861073" cy="519351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Participant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5C070F-2422-467D-A6DC-ED785BF312C3}"/>
              </a:ext>
            </a:extLst>
          </p:cNvPr>
          <p:cNvSpPr/>
          <p:nvPr/>
        </p:nvSpPr>
        <p:spPr bwMode="auto">
          <a:xfrm>
            <a:off x="7207620" y="3012141"/>
            <a:ext cx="1861073" cy="519351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Participant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A44D17-6694-4D42-8403-E4988799F4C6}"/>
              </a:ext>
            </a:extLst>
          </p:cNvPr>
          <p:cNvCxnSpPr>
            <a:stCxn id="3" idx="4"/>
            <a:endCxn id="4" idx="0"/>
          </p:cNvCxnSpPr>
          <p:nvPr/>
        </p:nvCxnSpPr>
        <p:spPr bwMode="auto">
          <a:xfrm flipH="1">
            <a:off x="5889811" y="2430853"/>
            <a:ext cx="1355464" cy="58128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F8BE5-1AAA-4D06-AA2B-C901EAE23D81}"/>
              </a:ext>
            </a:extLst>
          </p:cNvPr>
          <p:cNvCxnSpPr>
            <a:stCxn id="3" idx="4"/>
          </p:cNvCxnSpPr>
          <p:nvPr/>
        </p:nvCxnSpPr>
        <p:spPr bwMode="auto">
          <a:xfrm>
            <a:off x="7245275" y="2430853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489D14-6702-495F-A8F6-C4B8F75C4280}"/>
              </a:ext>
            </a:extLst>
          </p:cNvPr>
          <p:cNvCxnSpPr>
            <a:stCxn id="3" idx="4"/>
            <a:endCxn id="5" idx="0"/>
          </p:cNvCxnSpPr>
          <p:nvPr/>
        </p:nvCxnSpPr>
        <p:spPr bwMode="auto">
          <a:xfrm flipH="1">
            <a:off x="7040880" y="2430853"/>
            <a:ext cx="204395" cy="168192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FB61F4-BFFF-4C1B-AD70-53219E446C3F}"/>
              </a:ext>
            </a:extLst>
          </p:cNvPr>
          <p:cNvCxnSpPr>
            <a:stCxn id="3" idx="4"/>
            <a:endCxn id="6" idx="0"/>
          </p:cNvCxnSpPr>
          <p:nvPr/>
        </p:nvCxnSpPr>
        <p:spPr bwMode="auto">
          <a:xfrm>
            <a:off x="7245275" y="2430853"/>
            <a:ext cx="892882" cy="58128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6D14F-6FBC-48A6-915E-039997F3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781665"/>
            <a:ext cx="4076700" cy="4184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Debrief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0" dirty="0"/>
              <a:t>The process of retrieving information from participants</a:t>
            </a:r>
          </a:p>
          <a:p>
            <a:pPr>
              <a:buFontTx/>
              <a:buChar char="-"/>
            </a:pPr>
            <a:r>
              <a:rPr lang="en-US" b="0" dirty="0"/>
              <a:t>Usually, a one-way upstream flow of information</a:t>
            </a:r>
          </a:p>
          <a:p>
            <a:pPr>
              <a:buFontTx/>
              <a:buChar char="-"/>
            </a:pPr>
            <a:r>
              <a:rPr lang="en-US" b="0" dirty="0"/>
              <a:t>Structured and quick method of information capture</a:t>
            </a:r>
          </a:p>
          <a:p>
            <a:pPr>
              <a:buFontTx/>
              <a:buChar char="-"/>
            </a:pPr>
            <a:endParaRPr lang="en-US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C03720-6A64-418D-9572-F170EB156FB1}"/>
              </a:ext>
            </a:extLst>
          </p:cNvPr>
          <p:cNvSpPr/>
          <p:nvPr/>
        </p:nvSpPr>
        <p:spPr bwMode="auto">
          <a:xfrm>
            <a:off x="6110343" y="1781665"/>
            <a:ext cx="2269864" cy="649188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11124-A835-4AE1-8327-EAD97BCDDB4B}"/>
              </a:ext>
            </a:extLst>
          </p:cNvPr>
          <p:cNvSpPr/>
          <p:nvPr/>
        </p:nvSpPr>
        <p:spPr bwMode="auto">
          <a:xfrm>
            <a:off x="4959274" y="3012141"/>
            <a:ext cx="1861073" cy="519351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Participant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C67160-E150-4B15-822A-8761B55BB805}"/>
              </a:ext>
            </a:extLst>
          </p:cNvPr>
          <p:cNvSpPr/>
          <p:nvPr/>
        </p:nvSpPr>
        <p:spPr bwMode="auto">
          <a:xfrm>
            <a:off x="6110343" y="4112780"/>
            <a:ext cx="1861073" cy="519351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Participant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5C070F-2422-467D-A6DC-ED785BF312C3}"/>
              </a:ext>
            </a:extLst>
          </p:cNvPr>
          <p:cNvSpPr/>
          <p:nvPr/>
        </p:nvSpPr>
        <p:spPr bwMode="auto">
          <a:xfrm>
            <a:off x="7207620" y="3012141"/>
            <a:ext cx="1861073" cy="519351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Participant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A44D17-6694-4D42-8403-E4988799F4C6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 bwMode="auto">
          <a:xfrm flipV="1">
            <a:off x="5889811" y="2335782"/>
            <a:ext cx="552946" cy="67635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F8BE5-1AAA-4D06-AA2B-C901EAE23D81}"/>
              </a:ext>
            </a:extLst>
          </p:cNvPr>
          <p:cNvCxnSpPr>
            <a:stCxn id="3" idx="4"/>
          </p:cNvCxnSpPr>
          <p:nvPr/>
        </p:nvCxnSpPr>
        <p:spPr bwMode="auto">
          <a:xfrm>
            <a:off x="7245275" y="2430853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489D14-6702-495F-A8F6-C4B8F75C4280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V="1">
            <a:off x="7040880" y="2430853"/>
            <a:ext cx="0" cy="168192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FB61F4-BFFF-4C1B-AD70-53219E446C3F}"/>
              </a:ext>
            </a:extLst>
          </p:cNvPr>
          <p:cNvCxnSpPr>
            <a:cxnSpLocks/>
            <a:stCxn id="6" idx="0"/>
          </p:cNvCxnSpPr>
          <p:nvPr/>
        </p:nvCxnSpPr>
        <p:spPr bwMode="auto">
          <a:xfrm flipH="1" flipV="1">
            <a:off x="7616414" y="2430853"/>
            <a:ext cx="521743" cy="58128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3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6D14F-6FBC-48A6-915E-039997F3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781665"/>
            <a:ext cx="4076700" cy="4184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After-Action Review (AAR)</a:t>
            </a:r>
          </a:p>
          <a:p>
            <a:pPr marL="0" indent="0">
              <a:buNone/>
            </a:pPr>
            <a:endParaRPr lang="en-US" b="0" dirty="0"/>
          </a:p>
          <a:p>
            <a:pPr>
              <a:buFontTx/>
              <a:buChar char="-"/>
            </a:pPr>
            <a:r>
              <a:rPr lang="en-US" b="0" dirty="0"/>
              <a:t>A process to collect and evaluate lessons learned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C03720-6A64-418D-9572-F170EB156FB1}"/>
              </a:ext>
            </a:extLst>
          </p:cNvPr>
          <p:cNvSpPr/>
          <p:nvPr/>
        </p:nvSpPr>
        <p:spPr bwMode="auto">
          <a:xfrm>
            <a:off x="5685415" y="2863560"/>
            <a:ext cx="2269864" cy="649188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Facilitator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11124-A835-4AE1-8327-EAD97BCDDB4B}"/>
              </a:ext>
            </a:extLst>
          </p:cNvPr>
          <p:cNvSpPr/>
          <p:nvPr/>
        </p:nvSpPr>
        <p:spPr bwMode="auto">
          <a:xfrm>
            <a:off x="4572000" y="1618806"/>
            <a:ext cx="1861073" cy="519351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Participant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C67160-E150-4B15-822A-8761B55BB805}"/>
              </a:ext>
            </a:extLst>
          </p:cNvPr>
          <p:cNvSpPr/>
          <p:nvPr/>
        </p:nvSpPr>
        <p:spPr bwMode="auto">
          <a:xfrm>
            <a:off x="5889810" y="4437087"/>
            <a:ext cx="1861073" cy="519351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Participant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5C070F-2422-467D-A6DC-ED785BF312C3}"/>
              </a:ext>
            </a:extLst>
          </p:cNvPr>
          <p:cNvSpPr/>
          <p:nvPr/>
        </p:nvSpPr>
        <p:spPr bwMode="auto">
          <a:xfrm>
            <a:off x="7282927" y="1679545"/>
            <a:ext cx="1861073" cy="519351"/>
          </a:xfrm>
          <a:prstGeom prst="ellips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Participant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A44D17-6694-4D42-8403-E4988799F4C6}"/>
              </a:ext>
            </a:extLst>
          </p:cNvPr>
          <p:cNvCxnSpPr>
            <a:cxnSpLocks/>
            <a:endCxn id="4" idx="4"/>
          </p:cNvCxnSpPr>
          <p:nvPr/>
        </p:nvCxnSpPr>
        <p:spPr bwMode="auto">
          <a:xfrm flipH="1" flipV="1">
            <a:off x="5502537" y="2138157"/>
            <a:ext cx="871371" cy="7464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F8BE5-1AAA-4D06-AA2B-C901EAE23D81}"/>
              </a:ext>
            </a:extLst>
          </p:cNvPr>
          <p:cNvCxnSpPr>
            <a:stCxn id="3" idx="4"/>
          </p:cNvCxnSpPr>
          <p:nvPr/>
        </p:nvCxnSpPr>
        <p:spPr bwMode="auto">
          <a:xfrm>
            <a:off x="6820347" y="3512748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489D14-6702-495F-A8F6-C4B8F75C4280}"/>
              </a:ext>
            </a:extLst>
          </p:cNvPr>
          <p:cNvCxnSpPr>
            <a:stCxn id="3" idx="4"/>
            <a:endCxn id="5" idx="0"/>
          </p:cNvCxnSpPr>
          <p:nvPr/>
        </p:nvCxnSpPr>
        <p:spPr bwMode="auto">
          <a:xfrm>
            <a:off x="6820347" y="3512748"/>
            <a:ext cx="0" cy="9243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FB61F4-BFFF-4C1B-AD70-53219E446C3F}"/>
              </a:ext>
            </a:extLst>
          </p:cNvPr>
          <p:cNvCxnSpPr>
            <a:cxnSpLocks/>
            <a:endCxn id="6" idx="4"/>
          </p:cNvCxnSpPr>
          <p:nvPr/>
        </p:nvCxnSpPr>
        <p:spPr bwMode="auto">
          <a:xfrm flipV="1">
            <a:off x="7546492" y="2198896"/>
            <a:ext cx="666972" cy="7522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3C4D04-392A-42DB-9F3E-C04DA5CEB84F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4844548" y="2062100"/>
            <a:ext cx="1317810" cy="24510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7FDA13-A45F-48B9-B158-615290E0C2D6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>
            <a:off x="6433073" y="1878482"/>
            <a:ext cx="849854" cy="6073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2D56DE-FF4C-4797-A834-4BA94257D5E6}"/>
              </a:ext>
            </a:extLst>
          </p:cNvPr>
          <p:cNvCxnSpPr>
            <a:stCxn id="6" idx="5"/>
            <a:endCxn id="5" idx="7"/>
          </p:cNvCxnSpPr>
          <p:nvPr/>
        </p:nvCxnSpPr>
        <p:spPr bwMode="auto">
          <a:xfrm flipH="1">
            <a:off x="7478335" y="2122839"/>
            <a:ext cx="1393117" cy="2390305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an After-Action Review (AAR)?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/>
              <a:t>A tool to capture lessons learned</a:t>
            </a:r>
          </a:p>
          <a:p>
            <a:r>
              <a:rPr lang="en-US" b="0" dirty="0"/>
              <a:t>A dynamic, professional, and candid discussion of an event</a:t>
            </a:r>
            <a:endParaRPr lang="en-US" dirty="0"/>
          </a:p>
          <a:p>
            <a:r>
              <a:rPr lang="en-US" b="0" dirty="0"/>
              <a:t>NOT a critique or complaint setting or a full-scale evaluation report</a:t>
            </a:r>
          </a:p>
          <a:p>
            <a:endParaRPr lang="en-US" dirty="0"/>
          </a:p>
          <a:p>
            <a:r>
              <a:rPr lang="en-US" b="0" dirty="0"/>
              <a:t>Answers 4 major questions:</a:t>
            </a:r>
          </a:p>
          <a:p>
            <a:pPr lvl="1"/>
            <a:r>
              <a:rPr lang="en-US" dirty="0"/>
              <a:t>1. What was </a:t>
            </a:r>
            <a:r>
              <a:rPr lang="en-US" b="1" dirty="0"/>
              <a:t>supposed</a:t>
            </a:r>
            <a:r>
              <a:rPr lang="en-US" dirty="0"/>
              <a:t> to happen?</a:t>
            </a:r>
          </a:p>
          <a:p>
            <a:pPr lvl="1"/>
            <a:r>
              <a:rPr lang="en-US" dirty="0"/>
              <a:t>2. What </a:t>
            </a:r>
            <a:r>
              <a:rPr lang="en-US" b="1" dirty="0"/>
              <a:t>actually</a:t>
            </a:r>
            <a:r>
              <a:rPr lang="en-US" dirty="0"/>
              <a:t> occurred?</a:t>
            </a:r>
          </a:p>
          <a:p>
            <a:pPr lvl="1"/>
            <a:r>
              <a:rPr lang="en-US" dirty="0"/>
              <a:t>3. What </a:t>
            </a:r>
            <a:r>
              <a:rPr lang="en-US" b="1" dirty="0"/>
              <a:t>went well</a:t>
            </a:r>
            <a:r>
              <a:rPr lang="en-US" dirty="0"/>
              <a:t>, and why?</a:t>
            </a:r>
          </a:p>
          <a:p>
            <a:pPr lvl="1"/>
            <a:r>
              <a:rPr lang="en-US" dirty="0"/>
              <a:t>4. What </a:t>
            </a:r>
            <a:r>
              <a:rPr lang="en-US" b="1" dirty="0"/>
              <a:t>can be improved</a:t>
            </a:r>
            <a:r>
              <a:rPr lang="en-US" dirty="0"/>
              <a:t>, and how?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did we </a:t>
            </a:r>
            <a:r>
              <a:rPr lang="en-US" dirty="0"/>
              <a:t>intend</a:t>
            </a:r>
            <a:r>
              <a:rPr lang="en-US" b="0" dirty="0"/>
              <a:t> to do / what was </a:t>
            </a:r>
            <a:r>
              <a:rPr lang="en-US" dirty="0"/>
              <a:t>supposed</a:t>
            </a:r>
            <a:r>
              <a:rPr lang="en-US" b="0" dirty="0"/>
              <a:t> to happen?</a:t>
            </a:r>
          </a:p>
        </p:txBody>
      </p:sp>
    </p:spTree>
    <p:extLst>
      <p:ext uri="{BB962C8B-B14F-4D97-AF65-F5344CB8AC3E}">
        <p14:creationId xmlns:p14="http://schemas.microsoft.com/office/powerpoint/2010/main" val="315839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actually occurred?</a:t>
            </a:r>
          </a:p>
        </p:txBody>
      </p:sp>
    </p:spTree>
    <p:extLst>
      <p:ext uri="{BB962C8B-B14F-4D97-AF65-F5344CB8AC3E}">
        <p14:creationId xmlns:p14="http://schemas.microsoft.com/office/powerpoint/2010/main" val="413324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</a:t>
            </a:r>
            <a:r>
              <a:rPr lang="en-US" dirty="0"/>
              <a:t>went well</a:t>
            </a:r>
            <a:r>
              <a:rPr lang="en-US" b="0" dirty="0"/>
              <a:t>, and </a:t>
            </a:r>
            <a:r>
              <a:rPr lang="en-US" dirty="0"/>
              <a:t>why</a:t>
            </a:r>
            <a:r>
              <a:rPr lang="en-US" b="0" dirty="0"/>
              <a:t>?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4063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FFFF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LT AAR Template.potx" id="{77C8A0DF-3BCB-4783-9DD5-87249AEA9CEF}" vid="{B141ED74-A276-4FE9-899C-EC3E62A9049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74D91600DF9449521A287C64A877D" ma:contentTypeVersion="0" ma:contentTypeDescription="Create a new document." ma:contentTypeScope="" ma:versionID="ba5a63767b44104b04e55852c92ce0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B7BE5F-26F2-4362-A3B5-155F373B59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16E063-F44A-47B9-8A71-17C375307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389399-0599-4673-9A42-10EC0A4F664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GLT AAR</Template>
  <TotalTime>7</TotalTime>
  <Words>715</Words>
  <Application>Microsoft Office PowerPoint</Application>
  <PresentationFormat>On-screen Show (4:3)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Helvetica Neue Medium</vt:lpstr>
      <vt:lpstr>Times New Roman</vt:lpstr>
      <vt:lpstr>2_Custom Design</vt:lpstr>
      <vt:lpstr>2021 Annual Personal Property Education Workshop  After-Action Review (AAR)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Annual Personal Property Education Workshop  After-Action Review (AAR)</dc:title>
  <dc:creator>Christopher Burch</dc:creator>
  <cp:lastModifiedBy>Christopher Burch</cp:lastModifiedBy>
  <cp:revision>1</cp:revision>
  <dcterms:created xsi:type="dcterms:W3CDTF">2021-09-27T17:13:15Z</dcterms:created>
  <dcterms:modified xsi:type="dcterms:W3CDTF">2021-09-27T17:21:10Z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0x010100E1174D91600DF9449521A287C64A877D</vt:lpwstr>
  </property>
</Properties>
</file>