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8" r:id="rId7"/>
    <p:sldId id="269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6">
          <p15:clr>
            <a:srgbClr val="A4A3A4"/>
          </p15:clr>
        </p15:guide>
        <p15:guide id="2" pos="3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4" name="Doner, Kim CTR (FAA)" initials="D( [2]" lastIdx="43" clrIdx="8">
    <p:extLst>
      <p:ext uri="{19B8F6BF-5375-455C-9EA6-DF929625EA0E}">
        <p15:presenceInfo xmlns:p15="http://schemas.microsoft.com/office/powerpoint/2012/main" userId="S-1-5-21-3215564045-1863808890-1157122868-2373359" providerId="AD"/>
      </p:ext>
    </p:extLst>
  </p:cmAuthor>
  <p:cmAuthor id="8" name="Randolph, Angela CTR (FAA)" initials="RAC(" lastIdx="22" clrIdx="0">
    <p:extLst>
      <p:ext uri="{19B8F6BF-5375-455C-9EA6-DF929625EA0E}">
        <p15:presenceInfo xmlns:p15="http://schemas.microsoft.com/office/powerpoint/2012/main" userId="S-1-5-21-3215564045-1863808890-1157122868-20257" providerId="AD"/>
      </p:ext>
    </p:extLst>
  </p:cmAuthor>
  <p:cmAuthor id="1" name="Horton, Kendal (FAA)" initials="HK(" lastIdx="65" clrIdx="5">
    <p:extLst>
      <p:ext uri="{19B8F6BF-5375-455C-9EA6-DF929625EA0E}">
        <p15:presenceInfo xmlns:p15="http://schemas.microsoft.com/office/powerpoint/2012/main" userId="S-1-5-21-3215564045-1863808890-1157122868-180843" providerId="AD"/>
      </p:ext>
    </p:extLst>
  </p:cmAuthor>
  <p:cmAuthor id="9" name="Doner, Kim CTR (FAA)" initials="D(" lastIdx="32" clrIdx="2">
    <p:extLst>
      <p:ext uri="{19B8F6BF-5375-455C-9EA6-DF929625EA0E}">
        <p15:presenceInfo xmlns:p15="http://schemas.microsoft.com/office/powerpoint/2012/main" userId="S::kim.ctr.doner@faa.gov::3229e8ab-9324-4f10-ac0d-73fd0f67dd8a" providerId="AD"/>
      </p:ext>
    </p:extLst>
  </p:cmAuthor>
  <p:cmAuthor id="10" name="Olivia  Forry" initials="OF" lastIdx="1" clrIdx="3">
    <p:extLst>
      <p:ext uri="{19B8F6BF-5375-455C-9EA6-DF929625EA0E}">
        <p15:presenceInfo xmlns:p15="http://schemas.microsoft.com/office/powerpoint/2012/main" userId="S::olivia.forry@grantleadingtechnology.com::15171de7-9b95-49b0-ae5a-2ce557635c94" providerId="AD"/>
      </p:ext>
    </p:extLst>
  </p:cmAuthor>
  <p:cmAuthor id="11" name="Sundstrom, Adrienne (FAA)" initials="SA(" lastIdx="44" clrIdx="4">
    <p:extLst>
      <p:ext uri="{19B8F6BF-5375-455C-9EA6-DF929625EA0E}">
        <p15:presenceInfo xmlns:p15="http://schemas.microsoft.com/office/powerpoint/2012/main" userId="S-1-5-21-3215564045-1863808890-1157122868-2689409" providerId="AD"/>
      </p:ext>
    </p:extLst>
  </p:cmAuthor>
  <p:cmAuthor id="12" name="Williams, Marla CTR (FAA)" initials="WMC(" lastIdx="43" clrIdx="6">
    <p:extLst>
      <p:ext uri="{19B8F6BF-5375-455C-9EA6-DF929625EA0E}">
        <p15:presenceInfo xmlns:p15="http://schemas.microsoft.com/office/powerpoint/2012/main" userId="S-1-5-21-3215564045-1863808890-1157122868-2743118" providerId="AD"/>
      </p:ext>
    </p:extLst>
  </p:cmAuthor>
  <p:cmAuthor id="13" name="Forry, Olivia CTR (FAA)" initials="FOC(" lastIdx="2" clrIdx="7">
    <p:extLst>
      <p:ext uri="{19B8F6BF-5375-455C-9EA6-DF929625EA0E}">
        <p15:presenceInfo xmlns:p15="http://schemas.microsoft.com/office/powerpoint/2012/main" userId="S-1-5-21-3215564045-1863808890-1157122868-34381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00"/>
    <a:srgbClr val="FFFF99"/>
    <a:srgbClr val="DDDDDD"/>
    <a:srgbClr val="C0C0C0"/>
    <a:srgbClr val="1D2F68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13" autoAdjust="0"/>
  </p:normalViewPr>
  <p:slideViewPr>
    <p:cSldViewPr snapToGrid="0">
      <p:cViewPr varScale="1">
        <p:scale>
          <a:sx n="89" d="100"/>
          <a:sy n="89" d="100"/>
        </p:scale>
        <p:origin x="2244" y="84"/>
      </p:cViewPr>
      <p:guideLst>
        <p:guide orient="horz" pos="536"/>
        <p:guide pos="3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195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87C48A99-3596-4E58-ABE8-9D998A9384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60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55D68406-F15C-4303-97CE-0E3EE5988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6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9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Participation was a good thing and participation in future contests / one-offs should be encouraged as part of business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AAR process should be implemented where possible as GLT grows</a:t>
            </a:r>
          </a:p>
          <a:p>
            <a:pPr marL="171450" indent="-171450">
              <a:buFontTx/>
              <a:buChar char="-"/>
            </a:pPr>
            <a:r>
              <a:rPr lang="en-US" dirty="0"/>
              <a:t>Focus on audience and consider the story behind a visualization or chart – is this the best way to convey this piece of information?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Diverse teams are important to success and should be intentionally constructed to provide an array of backgrounds, approaches, and familiarity with the subject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Open communication which solicits and considers multiple viewpoints is critical to success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Potential new lines of business / products to be developed from GLT personnel expertise and interests – encourage and develop a formalized process to identify and train interests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24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0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for GLT participation: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Develop internal best practices (Kim)</a:t>
            </a:r>
          </a:p>
          <a:p>
            <a:pPr marL="171450" indent="-171450">
              <a:buFontTx/>
              <a:buChar char="-"/>
            </a:pPr>
            <a:r>
              <a:rPr lang="en-US" dirty="0"/>
              <a:t>Determine interests for GLT personnel (Marla)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Internal growth / challenges (Sulvia &amp; Hrishikesh, Sahil)</a:t>
            </a:r>
          </a:p>
          <a:p>
            <a:pPr marL="171450" indent="-171450">
              <a:buFontTx/>
              <a:buChar char="-"/>
            </a:pPr>
            <a:r>
              <a:rPr lang="en-US" dirty="0"/>
              <a:t>Brainstorming (Marla)</a:t>
            </a:r>
          </a:p>
          <a:p>
            <a:pPr marL="171450" indent="-171450">
              <a:buFontTx/>
              <a:buChar char="-"/>
            </a:pPr>
            <a:r>
              <a:rPr lang="en-US" dirty="0"/>
              <a:t>Learn new things (Kim &amp; Marla)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16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Team built the products according to the instructions, but did not consider who the judges were or what they might be expecting; need to fully understand the audience better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Marla: product was built to look cool but was not intuitive for her</a:t>
            </a:r>
          </a:p>
          <a:p>
            <a:pPr marL="171450" indent="-171450">
              <a:buFontTx/>
              <a:buChar char="-"/>
            </a:pPr>
            <a:r>
              <a:rPr lang="en-US" dirty="0"/>
              <a:t>Sulvia: product was intuitive for her, but she’s been working on this data for 5+ years and 3+ years with Chris (who built the dashboard) – familiarity/domain needs to be considered</a:t>
            </a:r>
          </a:p>
          <a:p>
            <a:pPr marL="171450" indent="-171450">
              <a:buFontTx/>
              <a:buChar char="-"/>
            </a:pPr>
            <a:r>
              <a:rPr lang="en-US" dirty="0"/>
              <a:t>Chris: good that Sulvia and Marla are both on team b/c their different backgrounds help them see the same thing with different contexts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24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Nick: Team submitted 2 entries – was this a good idea or not?</a:t>
            </a:r>
          </a:p>
          <a:p>
            <a:pPr marL="0" indent="0">
              <a:buFontTx/>
              <a:buNone/>
            </a:pPr>
            <a:r>
              <a:rPr lang="en-US" dirty="0"/>
              <a:t>Marla: might have been better to spend more time on one presentation</a:t>
            </a:r>
          </a:p>
          <a:p>
            <a:pPr marL="0" indent="0">
              <a:buFontTx/>
              <a:buNone/>
            </a:pPr>
            <a:r>
              <a:rPr lang="en-US" dirty="0"/>
              <a:t>Sahil: building two presentations shows GLT’s range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collaboration: team reached outside of the APM-400 property team; team members were focused on solutions and not egos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Made more difficult b/c we don’t know who has what interests/skills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Sahil: GLT has discussed evaluation matrix for skills, would be helpful with cross-team projects</a:t>
            </a:r>
          </a:p>
          <a:p>
            <a:pPr marL="171450" indent="-171450">
              <a:buFontTx/>
              <a:buChar char="-"/>
            </a:pPr>
            <a:r>
              <a:rPr lang="en-US" dirty="0"/>
              <a:t>Good communication in team meetings; all were encouraged to contribute; atmosphere was kept constructive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80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Kim: we need to keep leadership more informed of progress and allow for more feedback </a:t>
            </a:r>
            <a:r>
              <a:rPr lang="en-US" dirty="0">
                <a:sym typeface="Wingdings" panose="05000000000000000000" pitchFamily="2" charset="2"/>
              </a:rPr>
              <a:t> insert planned feedback/exec briefing sessions in future projects</a:t>
            </a:r>
          </a:p>
          <a:p>
            <a:r>
              <a:rPr lang="en-US" dirty="0">
                <a:sym typeface="Wingdings" panose="05000000000000000000" pitchFamily="2" charset="2"/>
              </a:rPr>
              <a:t>Marcus: need to define SME and should look at how SMEs are defined in industry</a:t>
            </a:r>
          </a:p>
          <a:p>
            <a:r>
              <a:rPr lang="en-US" dirty="0">
                <a:sym typeface="Wingdings" panose="05000000000000000000" pitchFamily="2" charset="2"/>
              </a:rPr>
              <a:t>Kim: use performance evals to collect information about skills, interests for future training/groups</a:t>
            </a:r>
          </a:p>
          <a:p>
            <a:r>
              <a:rPr lang="en-US" dirty="0">
                <a:sym typeface="Wingdings" panose="05000000000000000000" pitchFamily="2" charset="2"/>
              </a:rPr>
              <a:t>	- list top 3 skills you think you have</a:t>
            </a:r>
          </a:p>
          <a:p>
            <a:r>
              <a:rPr lang="en-US" dirty="0">
                <a:sym typeface="Wingdings" panose="05000000000000000000" pitchFamily="2" charset="2"/>
              </a:rPr>
              <a:t>	- list top 3 skills you want to learn/improve</a:t>
            </a:r>
          </a:p>
          <a:p>
            <a:r>
              <a:rPr lang="en-US" dirty="0">
                <a:sym typeface="Wingdings" panose="05000000000000000000" pitchFamily="2" charset="2"/>
              </a:rPr>
              <a:t>Marcus: who reviews / confirms SME status?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0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Focused on technology, and didn’t focus as much on the story for the interactive dashboard </a:t>
            </a:r>
            <a:r>
              <a:rPr lang="en-US" dirty="0">
                <a:sym typeface="Wingdings" panose="05000000000000000000" pitchFamily="2" charset="2"/>
              </a:rPr>
              <a:t> include non-technical reviews in the formal review / internal eval process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Sahil: if time allows, show product to all GLT members and ask for feedback</a:t>
            </a:r>
          </a:p>
          <a:p>
            <a:pPr marL="628650" lvl="1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Potential A/B testing</a:t>
            </a:r>
          </a:p>
          <a:p>
            <a:pPr marL="628650" lvl="1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Marla: internal focus groups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72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Sahil: interest in topics might encourage after-hours work on projects, but we should figure out how we want to allocate time for </a:t>
            </a:r>
            <a:r>
              <a:rPr lang="en-US" dirty="0" err="1"/>
              <a:t>bizdev</a:t>
            </a:r>
            <a:r>
              <a:rPr lang="en-US" dirty="0"/>
              <a:t>/projects like this in the future </a:t>
            </a:r>
            <a:r>
              <a:rPr lang="en-US" dirty="0">
                <a:sym typeface="Wingdings" panose="05000000000000000000" pitchFamily="2" charset="2"/>
              </a:rPr>
              <a:t> need formal policy regarding time spent working on external projects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-   AAR process should be explored for wider use at GLT/FAA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Collect responses for AAR in real-time, perhaps in PPT comments or directly on page so participants can see the data being collected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Formal v informal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19472" y="2966931"/>
            <a:ext cx="4103140" cy="1395412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/>
              <a:t>Select to edit master title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32643" y="4591273"/>
            <a:ext cx="4089969" cy="944948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Select to edit master subtitle</a:t>
            </a:r>
          </a:p>
        </p:txBody>
      </p:sp>
      <p:sp>
        <p:nvSpPr>
          <p:cNvPr id="9" name="Rectangle 1027"/>
          <p:cNvSpPr txBox="1">
            <a:spLocks noChangeArrowheads="1"/>
          </p:cNvSpPr>
          <p:nvPr userDrawn="1"/>
        </p:nvSpPr>
        <p:spPr bwMode="auto">
          <a:xfrm>
            <a:off x="227477" y="3401665"/>
            <a:ext cx="4089969" cy="106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0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/>
          </a:p>
        </p:txBody>
      </p:sp>
      <p:pic>
        <p:nvPicPr>
          <p:cNvPr id="10" name="Picture 9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42" y="791612"/>
            <a:ext cx="3517203" cy="17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5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30" y="169443"/>
            <a:ext cx="2432593" cy="1216297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1" y="6260548"/>
            <a:ext cx="9125145" cy="616305"/>
          </a:xfrm>
          <a:prstGeom prst="rect">
            <a:avLst/>
          </a:prstGeom>
          <a:solidFill>
            <a:srgbClr val="0070C0"/>
          </a:solidFill>
          <a:ln w="9525">
            <a:solidFill>
              <a:srgbClr val="1D2F6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 txBox="1">
            <a:spLocks noChangeArrowheads="1"/>
          </p:cNvSpPr>
          <p:nvPr userDrawn="1"/>
        </p:nvSpPr>
        <p:spPr bwMode="auto">
          <a:xfrm>
            <a:off x="7539739" y="6333243"/>
            <a:ext cx="11012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sz="1400" b="0" i="0" kern="1200">
                <a:solidFill>
                  <a:schemeClr val="bg1"/>
                </a:solidFill>
                <a:latin typeface="Helvetica Neue Medium"/>
                <a:ea typeface="+mn-ea"/>
                <a:cs typeface="Helvetica Neue Medium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82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5300" y="1781665"/>
            <a:ext cx="8050213" cy="418415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30" y="169443"/>
            <a:ext cx="2432593" cy="12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8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772239"/>
            <a:ext cx="3948113" cy="412691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5813" y="1772239"/>
            <a:ext cx="3949700" cy="4126911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800"/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2400"/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000"/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800"/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7/30/21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266C2-23C9-4679-9EA6-D74DA6C8C2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30" y="169443"/>
            <a:ext cx="2432593" cy="12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1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15" y="2838306"/>
            <a:ext cx="8472488" cy="6096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9463" y="6248400"/>
            <a:ext cx="578557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7/30/21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0066" y="6248400"/>
            <a:ext cx="395989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6FF14-FC6A-41B6-B2DC-884C6B7C3F2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62" y="1376074"/>
            <a:ext cx="2432593" cy="12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0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30143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88055"/>
            <a:ext cx="5486400" cy="4442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69100" y="6281738"/>
            <a:ext cx="1338191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7/30/21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9751" y="6291950"/>
            <a:ext cx="3328167" cy="457200"/>
          </a:xfrm>
          <a:solidFill>
            <a:srgbClr val="0070C0"/>
          </a:solidFill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515" y="6248400"/>
            <a:ext cx="637649" cy="457200"/>
          </a:xfrm>
        </p:spPr>
        <p:txBody>
          <a:bodyPr/>
          <a:lstStyle>
            <a:lvl1pPr>
              <a:defRPr/>
            </a:lvl1pPr>
          </a:lstStyle>
          <a:p>
            <a:fld id="{9187D554-CBC1-41AB-90CF-337CEC897EA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18" y="94029"/>
            <a:ext cx="2432593" cy="12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8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020451" y="6352569"/>
            <a:ext cx="999910" cy="456728"/>
          </a:xfrm>
        </p:spPr>
        <p:txBody>
          <a:bodyPr/>
          <a:lstStyle/>
          <a:p>
            <a:r>
              <a:rPr lang="en-US"/>
              <a:t>7/30/21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5300" y="1781665"/>
            <a:ext cx="8050213" cy="418415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346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1" y="6260548"/>
            <a:ext cx="9125145" cy="616305"/>
          </a:xfrm>
          <a:prstGeom prst="rect">
            <a:avLst/>
          </a:prstGeom>
          <a:solidFill>
            <a:srgbClr val="0070C0"/>
          </a:solidFill>
          <a:ln w="9525">
            <a:solidFill>
              <a:srgbClr val="1D2F6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87520" y="983530"/>
            <a:ext cx="593213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Select to edit master title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781665"/>
            <a:ext cx="8050213" cy="41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Select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36709" y="6343140"/>
            <a:ext cx="1329848" cy="45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i="0">
                <a:solidFill>
                  <a:schemeClr val="bg1"/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/>
              <a:t>7/30/21</a:t>
            </a:r>
            <a:endParaRPr lang="en-US" dirty="0"/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672" y="6352569"/>
            <a:ext cx="2499637" cy="45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 i="0">
                <a:solidFill>
                  <a:schemeClr val="bg1"/>
                </a:solidFill>
                <a:latin typeface="Helvetica Neue Medium"/>
                <a:cs typeface="Helvetica Neue Medium"/>
              </a:defRPr>
            </a:lvl1pPr>
          </a:lstStyle>
          <a:p>
            <a:endParaRPr lang="en-US" dirty="0"/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39739" y="6333243"/>
            <a:ext cx="11012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 i="0">
                <a:solidFill>
                  <a:schemeClr val="bg1"/>
                </a:solidFill>
                <a:latin typeface="Helvetica Neue Medium"/>
                <a:cs typeface="Helvetica Neue Medium"/>
              </a:defRPr>
            </a:lvl1pPr>
          </a:lstStyle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349" name="Text Box 29" hidden="1"/>
          <p:cNvSpPr txBox="1">
            <a:spLocks noChangeArrowheads="1"/>
          </p:cNvSpPr>
          <p:nvPr userDrawn="1"/>
        </p:nvSpPr>
        <p:spPr bwMode="auto">
          <a:xfrm>
            <a:off x="449263" y="6205538"/>
            <a:ext cx="4784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200" b="1">
                <a:solidFill>
                  <a:srgbClr val="C0C0C0"/>
                </a:solidFill>
              </a:rPr>
              <a:t>&lt;Presentation Title – Change on Master Slide&gt;</a:t>
            </a:r>
            <a:endParaRPr lang="en-US" sz="1200">
              <a:solidFill>
                <a:srgbClr val="C0C0C0"/>
              </a:solidFill>
            </a:endParaRPr>
          </a:p>
        </p:txBody>
      </p:sp>
      <p:sp>
        <p:nvSpPr>
          <p:cNvPr id="56350" name="Text Box 30" hidden="1"/>
          <p:cNvSpPr txBox="1">
            <a:spLocks noChangeArrowheads="1"/>
          </p:cNvSpPr>
          <p:nvPr userDrawn="1"/>
        </p:nvSpPr>
        <p:spPr bwMode="auto">
          <a:xfrm>
            <a:off x="441325" y="6384925"/>
            <a:ext cx="3740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200">
                <a:solidFill>
                  <a:srgbClr val="C0C0C0"/>
                </a:solidFill>
              </a:rPr>
              <a:t>&lt;Date of Presentation – Change on Master Slide&gt;</a:t>
            </a:r>
          </a:p>
        </p:txBody>
      </p:sp>
    </p:spTree>
    <p:extLst>
      <p:ext uri="{BB962C8B-B14F-4D97-AF65-F5344CB8AC3E}">
        <p14:creationId xmlns:p14="http://schemas.microsoft.com/office/powerpoint/2010/main" val="243999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3" r:id="rId3"/>
    <p:sldLayoutId id="2147483669" r:id="rId4"/>
    <p:sldLayoutId id="2147483671" r:id="rId5"/>
    <p:sldLayoutId id="2147483672" r:id="rId6"/>
    <p:sldLayoutId id="2147483674" r:id="rId7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1D2F6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FAA DataViz Challenge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After-Action Review (AAR)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519472" y="4591272"/>
            <a:ext cx="4742371" cy="14373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1D2F68"/>
                </a:solidFill>
                <a:latin typeface="+mj-lt"/>
                <a:ea typeface="+mj-ea"/>
                <a:cs typeface="+mj-cs"/>
              </a:rPr>
              <a:t>September 21, 2021</a:t>
            </a:r>
          </a:p>
          <a:p>
            <a:pPr>
              <a:spcBef>
                <a:spcPct val="0"/>
              </a:spcBef>
            </a:pPr>
            <a:endParaRPr lang="en-US" sz="1800" dirty="0">
              <a:solidFill>
                <a:srgbClr val="1D2F68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sz="1800" dirty="0">
              <a:solidFill>
                <a:srgbClr val="1D2F68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1D2F68"/>
                </a:solidFill>
                <a:latin typeface="+mj-lt"/>
                <a:ea typeface="+mj-ea"/>
                <a:cs typeface="+mj-cs"/>
              </a:rPr>
              <a:t>Christopher Burch, MBA, CPPS</a:t>
            </a:r>
          </a:p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1D2F68"/>
                </a:solidFill>
                <a:latin typeface="+mj-lt"/>
                <a:ea typeface="+mj-ea"/>
                <a:cs typeface="+mj-cs"/>
              </a:rPr>
              <a:t>Consultant</a:t>
            </a:r>
          </a:p>
        </p:txBody>
      </p:sp>
    </p:spTree>
    <p:extLst>
      <p:ext uri="{BB962C8B-B14F-4D97-AF65-F5344CB8AC3E}">
        <p14:creationId xmlns:p14="http://schemas.microsoft.com/office/powerpoint/2010/main" val="58110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could be improved, and how?</a:t>
            </a:r>
          </a:p>
          <a:p>
            <a:endParaRPr lang="en-US" b="0" dirty="0"/>
          </a:p>
          <a:p>
            <a:r>
              <a:rPr lang="en-US" dirty="0"/>
              <a:t>Admin considerations </a:t>
            </a:r>
            <a:r>
              <a:rPr lang="en-US" b="0" dirty="0"/>
              <a:t>– regulations, paperwork, etc.</a:t>
            </a:r>
          </a:p>
          <a:p>
            <a:pPr lvl="1"/>
            <a:r>
              <a:rPr lang="en-US" dirty="0"/>
              <a:t>Rushed / last minute</a:t>
            </a:r>
          </a:p>
          <a:p>
            <a:pPr lvl="1"/>
            <a:r>
              <a:rPr lang="en-US" dirty="0"/>
              <a:t>Almost missed admin deadlines for CO notification</a:t>
            </a:r>
          </a:p>
          <a:p>
            <a:endParaRPr lang="en-US" dirty="0"/>
          </a:p>
          <a:p>
            <a:r>
              <a:rPr lang="en-US" b="0" dirty="0"/>
              <a:t>Improvements</a:t>
            </a:r>
          </a:p>
          <a:p>
            <a:pPr lvl="1"/>
            <a:r>
              <a:rPr lang="en-US" dirty="0"/>
              <a:t>Can improve with advance planning</a:t>
            </a:r>
          </a:p>
          <a:p>
            <a:pPr lvl="1"/>
            <a:r>
              <a:rPr lang="en-US" dirty="0"/>
              <a:t>Currently implementing advanced planning with the latest competition (Bot Challenge) </a:t>
            </a:r>
          </a:p>
        </p:txBody>
      </p:sp>
    </p:spTree>
    <p:extLst>
      <p:ext uri="{BB962C8B-B14F-4D97-AF65-F5344CB8AC3E}">
        <p14:creationId xmlns:p14="http://schemas.microsoft.com/office/powerpoint/2010/main" val="188150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could be improved, and how?</a:t>
            </a:r>
          </a:p>
          <a:p>
            <a:endParaRPr lang="en-US" b="0" dirty="0"/>
          </a:p>
          <a:p>
            <a:r>
              <a:rPr lang="en-US" dirty="0"/>
              <a:t>Design / Participation </a:t>
            </a:r>
            <a:r>
              <a:rPr lang="en-US" b="0" dirty="0"/>
              <a:t>– more voices / perspectives, especially for creative or new ideas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Viz</a:t>
            </a:r>
            <a:r>
              <a:rPr lang="en-US" dirty="0"/>
              <a:t> team was relatively small</a:t>
            </a:r>
          </a:p>
          <a:p>
            <a:pPr lvl="1"/>
            <a:r>
              <a:rPr lang="en-US" dirty="0"/>
              <a:t>Relatively few meetings</a:t>
            </a:r>
          </a:p>
          <a:p>
            <a:pPr lvl="1"/>
            <a:r>
              <a:rPr lang="en-US" dirty="0"/>
              <a:t>Not a lot of delegation</a:t>
            </a:r>
          </a:p>
          <a:p>
            <a:endParaRPr lang="en-US" b="0" dirty="0"/>
          </a:p>
          <a:p>
            <a:r>
              <a:rPr lang="en-US" b="0" dirty="0"/>
              <a:t>Improvements</a:t>
            </a:r>
          </a:p>
          <a:p>
            <a:pPr lvl="1"/>
            <a:r>
              <a:rPr lang="en-US" dirty="0"/>
              <a:t>Larger / more diverse team</a:t>
            </a:r>
          </a:p>
          <a:p>
            <a:pPr lvl="1"/>
            <a:r>
              <a:rPr lang="en-US" b="0" dirty="0"/>
              <a:t>Reach across GLT to find subject matter experts</a:t>
            </a:r>
          </a:p>
          <a:p>
            <a:pPr lvl="1"/>
            <a:r>
              <a:rPr lang="en-US" dirty="0"/>
              <a:t>Involve GLT team to </a:t>
            </a:r>
            <a:r>
              <a:rPr lang="en-US" b="1" dirty="0"/>
              <a:t>create </a:t>
            </a:r>
            <a:r>
              <a:rPr lang="en-US" dirty="0"/>
              <a:t>subject matter experts</a:t>
            </a:r>
            <a:r>
              <a:rPr 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67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could be improved, and how?</a:t>
            </a:r>
          </a:p>
        </p:txBody>
      </p:sp>
    </p:spTree>
    <p:extLst>
      <p:ext uri="{BB962C8B-B14F-4D97-AF65-F5344CB8AC3E}">
        <p14:creationId xmlns:p14="http://schemas.microsoft.com/office/powerpoint/2010/main" val="25896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Conclusions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dirty="0"/>
              <a:t>Participation in this challenge was beneficial to GLT, even if we don’t win</a:t>
            </a:r>
          </a:p>
          <a:p>
            <a:r>
              <a:rPr lang="en-US" b="0" dirty="0"/>
              <a:t>We need to apply a project management approach to any future challenges of this nature</a:t>
            </a:r>
          </a:p>
          <a:p>
            <a:r>
              <a:rPr lang="en-US" b="0" dirty="0"/>
              <a:t>We need to identify and encourage individual areas of expertise and interest (graphic design, coding, pitching, etc.)</a:t>
            </a:r>
          </a:p>
          <a:p>
            <a:r>
              <a:rPr lang="en-US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05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 / Comments</a:t>
            </a:r>
          </a:p>
        </p:txBody>
      </p:sp>
    </p:spTree>
    <p:extLst>
      <p:ext uri="{BB962C8B-B14F-4D97-AF65-F5344CB8AC3E}">
        <p14:creationId xmlns:p14="http://schemas.microsoft.com/office/powerpoint/2010/main" val="54310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an After Action Review (AAR)?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dirty="0"/>
              <a:t>A tool to capture lessons learned</a:t>
            </a:r>
          </a:p>
          <a:p>
            <a:r>
              <a:rPr lang="en-US" b="0" dirty="0"/>
              <a:t>A dynamic, professional, and candid discussion of an event</a:t>
            </a:r>
            <a:endParaRPr lang="en-US" dirty="0"/>
          </a:p>
          <a:p>
            <a:r>
              <a:rPr lang="en-US" b="0" dirty="0"/>
              <a:t>NOT a critique or complaint setting or a full-scale evaluation report</a:t>
            </a:r>
          </a:p>
          <a:p>
            <a:endParaRPr lang="en-US" dirty="0"/>
          </a:p>
          <a:p>
            <a:r>
              <a:rPr lang="en-US" b="0" dirty="0"/>
              <a:t>Answers 4 major questions:</a:t>
            </a:r>
          </a:p>
          <a:p>
            <a:pPr lvl="1"/>
            <a:r>
              <a:rPr lang="en-US" dirty="0"/>
              <a:t>1. What was </a:t>
            </a:r>
            <a:r>
              <a:rPr lang="en-US" b="1" dirty="0"/>
              <a:t>supposed</a:t>
            </a:r>
            <a:r>
              <a:rPr lang="en-US" dirty="0"/>
              <a:t> to happen?</a:t>
            </a:r>
          </a:p>
          <a:p>
            <a:pPr lvl="1"/>
            <a:r>
              <a:rPr lang="en-US" dirty="0"/>
              <a:t>2. What </a:t>
            </a:r>
            <a:r>
              <a:rPr lang="en-US" b="1" dirty="0"/>
              <a:t>actually</a:t>
            </a:r>
            <a:r>
              <a:rPr lang="en-US" dirty="0"/>
              <a:t> occurred?</a:t>
            </a:r>
          </a:p>
          <a:p>
            <a:pPr lvl="1"/>
            <a:r>
              <a:rPr lang="en-US" dirty="0"/>
              <a:t>3. What </a:t>
            </a:r>
            <a:r>
              <a:rPr lang="en-US" b="1" dirty="0"/>
              <a:t>went well</a:t>
            </a:r>
            <a:r>
              <a:rPr lang="en-US" dirty="0"/>
              <a:t>, and why?</a:t>
            </a:r>
          </a:p>
          <a:p>
            <a:pPr lvl="1"/>
            <a:r>
              <a:rPr lang="en-US" dirty="0"/>
              <a:t>4. What </a:t>
            </a:r>
            <a:r>
              <a:rPr lang="en-US" b="1" dirty="0"/>
              <a:t>can be improved</a:t>
            </a:r>
            <a:r>
              <a:rPr lang="en-US" dirty="0"/>
              <a:t>, and how?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8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1813564"/>
            <a:ext cx="8050213" cy="4184159"/>
          </a:xfrm>
        </p:spPr>
        <p:txBody>
          <a:bodyPr/>
          <a:lstStyle/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https://cburch.shinyapp.io/Data-Viz-Challenge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68" y="1520456"/>
            <a:ext cx="8667448" cy="40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0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51" y="291110"/>
            <a:ext cx="3976577" cy="56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3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did we intend to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 Objectives (FAA)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Develop a visualization</a:t>
            </a:r>
            <a:r>
              <a:rPr lang="en-US" b="0" dirty="0"/>
              <a:t> that leverages data from the Administrator’s Fact Book and other related data sets. 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Explore the EIM Platform, which provides access to a repository of FAA data and a suite of cloud-based tools dedicate to enabling users to </a:t>
            </a:r>
            <a:r>
              <a:rPr lang="en-US" i="1" dirty="0"/>
              <a:t>Discover, Access, Explore &amp; Transform, Analyze &amp; Model, and Visualize </a:t>
            </a:r>
            <a:r>
              <a:rPr lang="en-US" b="0" dirty="0"/>
              <a:t>data. </a:t>
            </a:r>
          </a:p>
          <a:p>
            <a:pPr marL="0" indent="0">
              <a:buNone/>
            </a:pPr>
            <a:r>
              <a:rPr lang="en-US" b="0" dirty="0"/>
              <a:t>	</a:t>
            </a:r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5839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did we intend to do? </a:t>
            </a:r>
            <a:r>
              <a:rPr lang="en-US" b="0" dirty="0"/>
              <a:t>(cont.)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dirty="0"/>
              <a:t>Additional Objectives (GLT)</a:t>
            </a:r>
          </a:p>
          <a:p>
            <a:r>
              <a:rPr lang="en-US" b="0" dirty="0"/>
              <a:t>Show GLT expertise and capabilities</a:t>
            </a:r>
            <a:endParaRPr lang="en-US" dirty="0"/>
          </a:p>
          <a:p>
            <a:r>
              <a:rPr lang="en-US" b="0" dirty="0"/>
              <a:t>Develop internal practices</a:t>
            </a:r>
          </a:p>
          <a:p>
            <a:r>
              <a:rPr lang="en-US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438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actually occurred? Did we accomplish our goals?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Products Produced:</a:t>
            </a:r>
          </a:p>
          <a:p>
            <a:r>
              <a:rPr lang="en-US" dirty="0"/>
              <a:t>Interactive dashboard</a:t>
            </a:r>
          </a:p>
          <a:p>
            <a:pPr lvl="1"/>
            <a:r>
              <a:rPr lang="en-US" dirty="0"/>
              <a:t>Shiny/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Independent of vendor (MS,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Static graphic</a:t>
            </a:r>
          </a:p>
          <a:p>
            <a:pPr lvl="1"/>
            <a:r>
              <a:rPr lang="en-US" dirty="0"/>
              <a:t>Combination of techniques used</a:t>
            </a:r>
          </a:p>
        </p:txBody>
      </p:sp>
    </p:spTree>
    <p:extLst>
      <p:ext uri="{BB962C8B-B14F-4D97-AF65-F5344CB8AC3E}">
        <p14:creationId xmlns:p14="http://schemas.microsoft.com/office/powerpoint/2010/main" val="18600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actually occurred?</a:t>
            </a:r>
          </a:p>
        </p:txBody>
      </p:sp>
    </p:spTree>
    <p:extLst>
      <p:ext uri="{BB962C8B-B14F-4D97-AF65-F5344CB8AC3E}">
        <p14:creationId xmlns:p14="http://schemas.microsoft.com/office/powerpoint/2010/main" val="413324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went well, and why?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4063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Custom 4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FFFFFF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>
        <a:spAutoFit/>
      </a:bodyPr>
      <a:lstStyle>
        <a:defPPr>
          <a:buFontTx/>
          <a:buNone/>
          <a:defRPr sz="1200" b="1" dirty="0">
            <a:solidFill>
              <a:srgbClr val="C0C0C0"/>
            </a:solidFill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174D91600DF9449521A287C64A877D" ma:contentTypeVersion="0" ma:contentTypeDescription="Create a new document." ma:contentTypeScope="" ma:versionID="ba5a63767b44104b04e55852c92ce0a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389399-0599-4673-9A42-10EC0A4F664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D16E063-F44A-47B9-8A71-17C375307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B7BE5F-26F2-4362-A3B5-155F373B59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10610</TotalTime>
  <Words>1027</Words>
  <Application>Microsoft Office PowerPoint</Application>
  <PresentationFormat>On-screen Show (4:3)</PresentationFormat>
  <Paragraphs>132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Helvetica Neue Medium</vt:lpstr>
      <vt:lpstr>Times New Roman</vt:lpstr>
      <vt:lpstr>2_Custom Design</vt:lpstr>
      <vt:lpstr>FAA DataViz Challenge  After-Action Review (AAR)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marla.ctr.williams@faa.gov;Kim.CTR.Doner@faa.gov</dc:creator>
  <cp:lastModifiedBy>Christopher Burch</cp:lastModifiedBy>
  <cp:revision>1274</cp:revision>
  <dcterms:created xsi:type="dcterms:W3CDTF">2005-01-28T20:32:53Z</dcterms:created>
  <dcterms:modified xsi:type="dcterms:W3CDTF">2021-09-27T16:29:43Z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0x010100E1174D91600DF9449521A287C64A877D</vt:lpwstr>
  </property>
</Properties>
</file>