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3" r:id="rId6"/>
    <p:sldId id="271" r:id="rId7"/>
    <p:sldId id="258" r:id="rId8"/>
    <p:sldId id="261" r:id="rId9"/>
    <p:sldId id="262" r:id="rId10"/>
    <p:sldId id="265" r:id="rId11"/>
    <p:sldId id="266" r:id="rId12"/>
    <p:sldId id="274" r:id="rId13"/>
    <p:sldId id="267" r:id="rId1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6">
          <p15:clr>
            <a:srgbClr val="A4A3A4"/>
          </p15:clr>
        </p15:guide>
        <p15:guide id="2" pos="3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Doner, Kim CTR (FAA)" initials="D( [2]" lastIdx="43" clrIdx="8">
    <p:extLst>
      <p:ext uri="{19B8F6BF-5375-455C-9EA6-DF929625EA0E}">
        <p15:presenceInfo xmlns:p15="http://schemas.microsoft.com/office/powerpoint/2012/main" userId="S-1-5-21-3215564045-1863808890-1157122868-2373359" providerId="AD"/>
      </p:ext>
    </p:extLst>
  </p:cmAuthor>
  <p:cmAuthor id="8" name="Randolph, Angela CTR (FAA)" initials="RAC(" lastIdx="22" clrIdx="0">
    <p:extLst>
      <p:ext uri="{19B8F6BF-5375-455C-9EA6-DF929625EA0E}">
        <p15:presenceInfo xmlns:p15="http://schemas.microsoft.com/office/powerpoint/2012/main" userId="S-1-5-21-3215564045-1863808890-1157122868-20257" providerId="AD"/>
      </p:ext>
    </p:extLst>
  </p:cmAuthor>
  <p:cmAuthor id="1" name="Horton, Kendal (FAA)" initials="HK(" lastIdx="65" clrIdx="5">
    <p:extLst>
      <p:ext uri="{19B8F6BF-5375-455C-9EA6-DF929625EA0E}">
        <p15:presenceInfo xmlns:p15="http://schemas.microsoft.com/office/powerpoint/2012/main" userId="S-1-5-21-3215564045-1863808890-1157122868-180843" providerId="AD"/>
      </p:ext>
    </p:extLst>
  </p:cmAuthor>
  <p:cmAuthor id="9" name="Doner, Kim CTR (FAA)" initials="D(" lastIdx="32" clrIdx="2">
    <p:extLst>
      <p:ext uri="{19B8F6BF-5375-455C-9EA6-DF929625EA0E}">
        <p15:presenceInfo xmlns:p15="http://schemas.microsoft.com/office/powerpoint/2012/main" userId="S::kim.ctr.doner@faa.gov::3229e8ab-9324-4f10-ac0d-73fd0f67dd8a" providerId="AD"/>
      </p:ext>
    </p:extLst>
  </p:cmAuthor>
  <p:cmAuthor id="10" name="Olivia  Forry" initials="OF" lastIdx="1" clrIdx="3">
    <p:extLst>
      <p:ext uri="{19B8F6BF-5375-455C-9EA6-DF929625EA0E}">
        <p15:presenceInfo xmlns:p15="http://schemas.microsoft.com/office/powerpoint/2012/main" userId="S::olivia.forry@grantleadingtechnology.com::15171de7-9b95-49b0-ae5a-2ce557635c94" providerId="AD"/>
      </p:ext>
    </p:extLst>
  </p:cmAuthor>
  <p:cmAuthor id="11" name="Sundstrom, Adrienne (FAA)" initials="SA(" lastIdx="44" clrIdx="4">
    <p:extLst>
      <p:ext uri="{19B8F6BF-5375-455C-9EA6-DF929625EA0E}">
        <p15:presenceInfo xmlns:p15="http://schemas.microsoft.com/office/powerpoint/2012/main" userId="S-1-5-21-3215564045-1863808890-1157122868-2689409" providerId="AD"/>
      </p:ext>
    </p:extLst>
  </p:cmAuthor>
  <p:cmAuthor id="12" name="Williams, Marla CTR (FAA)" initials="WMC(" lastIdx="43" clrIdx="6">
    <p:extLst>
      <p:ext uri="{19B8F6BF-5375-455C-9EA6-DF929625EA0E}">
        <p15:presenceInfo xmlns:p15="http://schemas.microsoft.com/office/powerpoint/2012/main" userId="S-1-5-21-3215564045-1863808890-1157122868-2743118" providerId="AD"/>
      </p:ext>
    </p:extLst>
  </p:cmAuthor>
  <p:cmAuthor id="13" name="Forry, Olivia CTR (FAA)" initials="FOC(" lastIdx="2" clrIdx="7">
    <p:extLst>
      <p:ext uri="{19B8F6BF-5375-455C-9EA6-DF929625EA0E}">
        <p15:presenceInfo xmlns:p15="http://schemas.microsoft.com/office/powerpoint/2012/main" userId="S-1-5-21-3215564045-1863808890-1157122868-34381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FFFF99"/>
    <a:srgbClr val="DDDDDD"/>
    <a:srgbClr val="C0C0C0"/>
    <a:srgbClr val="1D2F68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7" autoAdjust="0"/>
    <p:restoredTop sz="86391" autoAdjust="0"/>
  </p:normalViewPr>
  <p:slideViewPr>
    <p:cSldViewPr snapToGrid="0">
      <p:cViewPr varScale="1">
        <p:scale>
          <a:sx n="51" d="100"/>
          <a:sy n="51" d="100"/>
        </p:scale>
        <p:origin x="306" y="78"/>
      </p:cViewPr>
      <p:guideLst>
        <p:guide orient="horz" pos="536"/>
        <p:guide pos="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95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87C48A99-3596-4E58-ABE8-9D998A9384A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6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55D68406-F15C-4303-97CE-0E3EE59880C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6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is for After-Action Reviews. Please use this to collect feedback during reviews by typing comments directly into an instance of this template or collect AAR comments in another document for dissemination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relevant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4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relevant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0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participants to describe the intent or goal of the activity </a:t>
            </a:r>
            <a:r>
              <a:rPr lang="en-US" b="1" dirty="0"/>
              <a:t>from their point of view</a:t>
            </a:r>
            <a:r>
              <a:rPr lang="en-US" b="0" dirty="0"/>
              <a:t> and </a:t>
            </a:r>
            <a:r>
              <a:rPr lang="en-US" b="1" dirty="0"/>
              <a:t>in their own words</a:t>
            </a:r>
            <a:r>
              <a:rPr lang="en-US" b="0" dirty="0"/>
              <a:t>.</a:t>
            </a:r>
          </a:p>
          <a:p>
            <a:r>
              <a:rPr lang="en-US" b="0" dirty="0"/>
              <a:t>Sometimes different participants will have different views of the task and will emphasize different aspects. Discovering how participants think about the task will she light on the connections between how a task is perceived by different participants and may lead to understanding of root causes of successes or failures.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7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participants to describe what transpired during the activity </a:t>
            </a:r>
            <a:r>
              <a:rPr lang="en-US" b="1" dirty="0"/>
              <a:t>from their point of view</a:t>
            </a:r>
            <a:r>
              <a:rPr lang="en-US" b="0" dirty="0"/>
              <a:t> and </a:t>
            </a:r>
            <a:r>
              <a:rPr lang="en-US" b="1" dirty="0"/>
              <a:t>in their own words</a:t>
            </a:r>
            <a:r>
              <a:rPr lang="en-US" b="0" dirty="0"/>
              <a:t>.</a:t>
            </a:r>
          </a:p>
          <a:p>
            <a:r>
              <a:rPr lang="en-US" b="0" dirty="0"/>
              <a:t>Sometimes different participants will have different views of the task and will emphasize different aspects.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0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If possible, </a:t>
            </a:r>
            <a:r>
              <a:rPr lang="en-US" b="1" dirty="0"/>
              <a:t>dig deeper to find root causes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can we institutionalize or </a:t>
            </a:r>
            <a:r>
              <a:rPr lang="en-US" b="1" dirty="0"/>
              <a:t>sustain that effort</a:t>
            </a:r>
            <a:r>
              <a:rPr lang="en-US" dirty="0"/>
              <a:t> going forward?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8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didn’t go well, or could have gone better?</a:t>
            </a:r>
          </a:p>
          <a:p>
            <a:endParaRPr lang="en-US" dirty="0"/>
          </a:p>
          <a:p>
            <a:r>
              <a:rPr lang="en-US" dirty="0"/>
              <a:t>If possible, </a:t>
            </a:r>
            <a:r>
              <a:rPr lang="en-US" b="1" dirty="0"/>
              <a:t>dig to find root causes of potential improvements</a:t>
            </a:r>
            <a:r>
              <a:rPr lang="en-US" dirty="0"/>
              <a:t>. Suggest steps to address these root causes.</a:t>
            </a:r>
          </a:p>
          <a:p>
            <a:r>
              <a:rPr lang="en-US" dirty="0"/>
              <a:t>Each improvement should include a suggestion for how to mitigate or alleviate the issue in the future. Sometimes simply being aware of an issue is a good first step in remediation.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a listing of:</a:t>
            </a:r>
          </a:p>
          <a:p>
            <a:pPr marL="228600" indent="-228600">
              <a:buAutoNum type="arabicPeriod"/>
            </a:pPr>
            <a:r>
              <a:rPr lang="en-US" dirty="0"/>
              <a:t>Items to </a:t>
            </a:r>
            <a:r>
              <a:rPr lang="en-US" b="1" dirty="0"/>
              <a:t>sustain</a:t>
            </a:r>
            <a:r>
              <a:rPr lang="en-US" b="0" dirty="0"/>
              <a:t> – things that went well and should be encouraged going forward. Include ideas on how to institutionalize these items if possible.</a:t>
            </a:r>
          </a:p>
          <a:p>
            <a:pPr marL="228600" indent="-228600">
              <a:buAutoNum type="arabicPeriod"/>
            </a:pPr>
            <a:r>
              <a:rPr lang="en-US" dirty="0"/>
              <a:t>Items to </a:t>
            </a:r>
            <a:r>
              <a:rPr lang="en-US" b="1" dirty="0"/>
              <a:t>improve </a:t>
            </a:r>
            <a:r>
              <a:rPr lang="en-US" b="0" dirty="0"/>
              <a:t>or </a:t>
            </a:r>
            <a:r>
              <a:rPr lang="en-US" b="1" dirty="0"/>
              <a:t>avoid</a:t>
            </a:r>
            <a:r>
              <a:rPr lang="en-US" b="0" dirty="0"/>
              <a:t> – specific issues to watch out for next time, and ways to test for, anticipate, and reduce the impact of these negative events</a:t>
            </a:r>
          </a:p>
          <a:p>
            <a:pPr marL="228600" indent="-228600">
              <a:buAutoNum type="arabicPeriod"/>
            </a:pPr>
            <a:r>
              <a:rPr lang="en-US" b="0" dirty="0"/>
              <a:t>Anything else the group wants to note (praise is OK, blame is not; try to think in terms of the next team to do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6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additional comments?</a:t>
            </a:r>
          </a:p>
          <a:p>
            <a:endParaRPr lang="en-US" dirty="0"/>
          </a:p>
          <a:p>
            <a:r>
              <a:rPr lang="en-US" dirty="0"/>
              <a:t>Now is also the time to make sure </a:t>
            </a:r>
            <a:r>
              <a:rPr lang="en-US" b="1" dirty="0"/>
              <a:t>attendance</a:t>
            </a:r>
            <a:r>
              <a:rPr lang="en-US" b="0" dirty="0"/>
              <a:t> is accurate – collect emails and send out notes afterwards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3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19472" y="2966931"/>
            <a:ext cx="4103140" cy="139541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32643" y="4591273"/>
            <a:ext cx="4089969" cy="944948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1027"/>
          <p:cNvSpPr txBox="1">
            <a:spLocks noChangeArrowheads="1"/>
          </p:cNvSpPr>
          <p:nvPr userDrawn="1"/>
        </p:nvSpPr>
        <p:spPr bwMode="auto">
          <a:xfrm>
            <a:off x="227477" y="3401665"/>
            <a:ext cx="4089969" cy="106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</p:txBody>
      </p:sp>
      <p:pic>
        <p:nvPicPr>
          <p:cNvPr id="10" name="Picture 9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42" y="791612"/>
            <a:ext cx="3517203" cy="17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1" y="6260548"/>
            <a:ext cx="9125145" cy="616305"/>
          </a:xfrm>
          <a:prstGeom prst="rect">
            <a:avLst/>
          </a:prstGeom>
          <a:solidFill>
            <a:srgbClr val="0070C0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11"/>
          <p:cNvSpPr txBox="1">
            <a:spLocks noChangeArrowheads="1"/>
          </p:cNvSpPr>
          <p:nvPr userDrawn="1"/>
        </p:nvSpPr>
        <p:spPr bwMode="auto">
          <a:xfrm>
            <a:off x="7539739" y="6333243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400" b="0" i="0" kern="1200">
                <a:solidFill>
                  <a:schemeClr val="bg1"/>
                </a:solidFill>
                <a:latin typeface="Helvetica Neue Medium"/>
                <a:ea typeface="+mn-ea"/>
                <a:cs typeface="Helvetica Neue Medium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2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7/30/21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781665"/>
            <a:ext cx="8050213" cy="41841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72239"/>
            <a:ext cx="3948113" cy="412691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5813" y="1772239"/>
            <a:ext cx="3949700" cy="4126911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800"/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2400"/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7/30/21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66C2-23C9-4679-9EA6-D74DA6C8C26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15" y="2838306"/>
            <a:ext cx="8472488" cy="6096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9463" y="6248400"/>
            <a:ext cx="57855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7/30/21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0066" y="6248400"/>
            <a:ext cx="395989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6FF14-FC6A-41B6-B2DC-884C6B7C3F2E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Picture 5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62" y="1376074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301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8055"/>
            <a:ext cx="5486400" cy="4442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69100" y="6281738"/>
            <a:ext cx="1338191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7/30/21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751" y="6291950"/>
            <a:ext cx="3328167" cy="457200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515" y="6248400"/>
            <a:ext cx="637649" cy="457200"/>
          </a:xfrm>
        </p:spPr>
        <p:txBody>
          <a:bodyPr/>
          <a:lstStyle>
            <a:lvl1pPr>
              <a:defRPr/>
            </a:lvl1pPr>
          </a:lstStyle>
          <a:p>
            <a:fld id="{9187D554-CBC1-41AB-90CF-337CEC897EAA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8" y="94029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20451" y="6352569"/>
            <a:ext cx="999910" cy="456728"/>
          </a:xfrm>
        </p:spPr>
        <p:txBody>
          <a:bodyPr/>
          <a:lstStyle/>
          <a:p>
            <a:r>
              <a:rPr lang="en-US" dirty="0"/>
              <a:t>7/30/21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781665"/>
            <a:ext cx="8050213" cy="41841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" y="6260548"/>
            <a:ext cx="9125145" cy="616305"/>
          </a:xfrm>
          <a:prstGeom prst="rect">
            <a:avLst/>
          </a:prstGeom>
          <a:solidFill>
            <a:srgbClr val="0070C0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87520" y="983530"/>
            <a:ext cx="593213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title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781665"/>
            <a:ext cx="8050213" cy="41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36709" y="6343140"/>
            <a:ext cx="1329848" cy="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dirty="0"/>
              <a:t>7/30/21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72" y="6352569"/>
            <a:ext cx="2499637" cy="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39739" y="6333243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349" name="Text Box 29" hidden="1"/>
          <p:cNvSpPr txBox="1">
            <a:spLocks noChangeArrowheads="1"/>
          </p:cNvSpPr>
          <p:nvPr userDrawn="1"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b="1" dirty="0">
                <a:solidFill>
                  <a:srgbClr val="C0C0C0"/>
                </a:solidFill>
              </a:rPr>
              <a:t>&lt;Presentation Title – Change on Master Slide&gt;</a:t>
            </a:r>
            <a:endParaRPr lang="en-US" sz="1200" dirty="0">
              <a:solidFill>
                <a:srgbClr val="C0C0C0"/>
              </a:solidFill>
            </a:endParaRPr>
          </a:p>
        </p:txBody>
      </p:sp>
      <p:sp>
        <p:nvSpPr>
          <p:cNvPr id="56350" name="Text Box 30" hidden="1"/>
          <p:cNvSpPr txBox="1">
            <a:spLocks noChangeArrowheads="1"/>
          </p:cNvSpPr>
          <p:nvPr userDrawn="1"/>
        </p:nvSpPr>
        <p:spPr bwMode="auto">
          <a:xfrm>
            <a:off x="441325" y="6384925"/>
            <a:ext cx="3740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dirty="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</p:spTree>
    <p:extLst>
      <p:ext uri="{BB962C8B-B14F-4D97-AF65-F5344CB8AC3E}">
        <p14:creationId xmlns:p14="http://schemas.microsoft.com/office/powerpoint/2010/main" val="243999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3" r:id="rId3"/>
    <p:sldLayoutId id="2147483669" r:id="rId4"/>
    <p:sldLayoutId id="2147483671" r:id="rId5"/>
    <p:sldLayoutId id="2147483672" r:id="rId6"/>
    <p:sldLayoutId id="2147483674" r:id="rId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Involuntary Off-boarding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After-Action Review (AAR)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519472" y="4591272"/>
            <a:ext cx="4742371" cy="14373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2022-04-08</a:t>
            </a: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Remote (Microsoft Teams)</a:t>
            </a:r>
          </a:p>
        </p:txBody>
      </p:sp>
    </p:spTree>
    <p:extLst>
      <p:ext uri="{BB962C8B-B14F-4D97-AF65-F5344CB8AC3E}">
        <p14:creationId xmlns:p14="http://schemas.microsoft.com/office/powerpoint/2010/main" val="5811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/ Comments</a:t>
            </a:r>
          </a:p>
        </p:txBody>
      </p:sp>
    </p:spTree>
    <p:extLst>
      <p:ext uri="{BB962C8B-B14F-4D97-AF65-F5344CB8AC3E}">
        <p14:creationId xmlns:p14="http://schemas.microsoft.com/office/powerpoint/2010/main" val="5431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0FE1C6-1DC6-463E-9E9D-D99A8CCD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After-Action Review Details</a:t>
            </a:r>
          </a:p>
          <a:p>
            <a:pPr marL="0" indent="0">
              <a:buNone/>
            </a:pPr>
            <a:r>
              <a:rPr lang="en-US" b="0" dirty="0"/>
              <a:t>Date of AAR: 2022-04-06</a:t>
            </a:r>
          </a:p>
          <a:p>
            <a:pPr marL="0" indent="0">
              <a:buNone/>
            </a:pPr>
            <a:r>
              <a:rPr lang="en-US" b="0" dirty="0"/>
              <a:t>Location: remote (MS Teams)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Participants:</a:t>
            </a:r>
          </a:p>
          <a:p>
            <a:r>
              <a:rPr lang="en-US" b="0" dirty="0"/>
              <a:t>Brandon Fogarty</a:t>
            </a:r>
          </a:p>
          <a:p>
            <a:r>
              <a:rPr lang="en-US" b="0" dirty="0"/>
              <a:t>Kim Dorner</a:t>
            </a:r>
          </a:p>
          <a:p>
            <a:r>
              <a:rPr lang="en-US" b="0" dirty="0"/>
              <a:t>Christopher Burch (facilitator)</a:t>
            </a:r>
          </a:p>
        </p:txBody>
      </p:sp>
    </p:spTree>
    <p:extLst>
      <p:ext uri="{BB962C8B-B14F-4D97-AF65-F5344CB8AC3E}">
        <p14:creationId xmlns:p14="http://schemas.microsoft.com/office/powerpoint/2010/main" val="156441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0FE1C6-1DC6-463E-9E9D-D99A8CCD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/ Event Details</a:t>
            </a:r>
          </a:p>
          <a:p>
            <a:pPr marL="0" indent="0">
              <a:buNone/>
            </a:pPr>
            <a:r>
              <a:rPr lang="en-US" b="0" dirty="0"/>
              <a:t>Date of event: [date]</a:t>
            </a:r>
          </a:p>
          <a:p>
            <a:pPr marL="0" indent="0">
              <a:buNone/>
            </a:pPr>
            <a:r>
              <a:rPr lang="en-US" b="0" dirty="0"/>
              <a:t>Location: [location of event]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Participants: [list participants]</a:t>
            </a:r>
          </a:p>
        </p:txBody>
      </p:sp>
    </p:spTree>
    <p:extLst>
      <p:ext uri="{BB962C8B-B14F-4D97-AF65-F5344CB8AC3E}">
        <p14:creationId xmlns:p14="http://schemas.microsoft.com/office/powerpoint/2010/main" val="401496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What did we </a:t>
            </a:r>
            <a:r>
              <a:rPr lang="en-US" dirty="0"/>
              <a:t>intend</a:t>
            </a:r>
            <a:r>
              <a:rPr lang="en-US" b="0" dirty="0"/>
              <a:t> to do / what was </a:t>
            </a:r>
            <a:r>
              <a:rPr lang="en-US" dirty="0"/>
              <a:t>supposed</a:t>
            </a:r>
            <a:r>
              <a:rPr lang="en-US" b="0" dirty="0"/>
              <a:t> to happen?</a:t>
            </a:r>
          </a:p>
          <a:p>
            <a:pPr marL="0" indent="0">
              <a:buNone/>
            </a:pPr>
            <a:r>
              <a:rPr lang="en-US" sz="1600" b="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15839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actually occurred?</a:t>
            </a:r>
          </a:p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3324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What </a:t>
            </a:r>
            <a:r>
              <a:rPr lang="en-US" dirty="0"/>
              <a:t>went well</a:t>
            </a:r>
            <a:r>
              <a:rPr lang="en-US" b="0" dirty="0"/>
              <a:t>, and </a:t>
            </a:r>
            <a:r>
              <a:rPr lang="en-US" dirty="0"/>
              <a:t>why</a:t>
            </a:r>
            <a:r>
              <a:rPr lang="en-US" b="0" dirty="0"/>
              <a:t>?</a:t>
            </a:r>
          </a:p>
          <a:p>
            <a:pPr marL="0" indent="0">
              <a:buNone/>
            </a:pPr>
            <a:r>
              <a:rPr lang="en-US" sz="1600" b="0" dirty="0"/>
              <a:t>-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3594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What could be </a:t>
            </a:r>
            <a:r>
              <a:rPr lang="en-US" dirty="0"/>
              <a:t>improved</a:t>
            </a:r>
            <a:r>
              <a:rPr lang="en-US" b="0" dirty="0"/>
              <a:t>, and </a:t>
            </a:r>
            <a:r>
              <a:rPr lang="en-US" dirty="0"/>
              <a:t>how</a:t>
            </a:r>
            <a:r>
              <a:rPr lang="en-US" b="0" dirty="0"/>
              <a:t>?</a:t>
            </a:r>
          </a:p>
          <a:p>
            <a:pPr marL="0" indent="0">
              <a:buNone/>
            </a:pPr>
            <a:r>
              <a:rPr lang="en-US" sz="1600" b="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589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Activities / actions to </a:t>
            </a:r>
            <a:r>
              <a:rPr lang="en-US" dirty="0"/>
              <a:t>sustain</a:t>
            </a:r>
          </a:p>
          <a:p>
            <a:pPr marL="0" indent="0">
              <a:buNone/>
            </a:pPr>
            <a:r>
              <a:rPr lang="en-US" sz="160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5505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D2DEBC-0D09-4598-A0F4-CC5F8DA2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Activities / actions to </a:t>
            </a:r>
            <a:r>
              <a:rPr lang="en-US" dirty="0"/>
              <a:t>improve </a:t>
            </a:r>
            <a:r>
              <a:rPr lang="en-US" b="0" dirty="0"/>
              <a:t>or </a:t>
            </a:r>
            <a:r>
              <a:rPr lang="en-US" dirty="0"/>
              <a:t>avoid</a:t>
            </a:r>
          </a:p>
          <a:p>
            <a:pPr marL="0" indent="0">
              <a:buNone/>
            </a:pPr>
            <a:r>
              <a:rPr lang="en-US" sz="160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61752199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4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FFFF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buFontTx/>
          <a:buNone/>
          <a:defRPr sz="1200" b="1" dirty="0">
            <a:solidFill>
              <a:srgbClr val="C0C0C0"/>
            </a:solidFill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57CF6A-71DF-418D-8502-A171ED00789A}" vid="{BCE46E32-0A5D-4B21-916A-142EAE139CD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74D91600DF9449521A287C64A877D" ma:contentTypeVersion="0" ma:contentTypeDescription="Create a new document." ma:contentTypeScope="" ma:versionID="ba5a63767b44104b04e55852c92ce0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B7BE5F-26F2-4362-A3B5-155F373B59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16E063-F44A-47B9-8A71-17C375307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389399-0599-4673-9A42-10EC0A4F664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483</Words>
  <Application>Microsoft Office PowerPoint</Application>
  <PresentationFormat>On-screen Show (4:3)</PresentationFormat>
  <Paragraphs>62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 Neue Medium</vt:lpstr>
      <vt:lpstr>Times New Roman</vt:lpstr>
      <vt:lpstr>2_Custom Design</vt:lpstr>
      <vt:lpstr>Involuntary Off-boarding  After-Action Review (AAR)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of project / event]  After-Action Review (AAR)</dc:title>
  <dc:creator>Christopher Burch</dc:creator>
  <cp:lastModifiedBy>Christopher Burch</cp:lastModifiedBy>
  <cp:revision>3</cp:revision>
  <dcterms:created xsi:type="dcterms:W3CDTF">2022-04-06T14:41:49Z</dcterms:created>
  <dcterms:modified xsi:type="dcterms:W3CDTF">2022-04-06T16:58:57Z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0x010100E1174D91600DF9449521A287C64A877D</vt:lpwstr>
  </property>
</Properties>
</file>