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67" r:id="rId3"/>
    <p:sldId id="268" r:id="rId4"/>
    <p:sldId id="271" r:id="rId5"/>
    <p:sldId id="277" r:id="rId6"/>
    <p:sldId id="276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8B1-DBA4-462D-AF78-5EF9A056FBDC}" type="datetimeFigureOut">
              <a:rPr lang="en-GB" smtClean="0"/>
              <a:pPr/>
              <a:t>29/03/2016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2BF07-5018-4829-BCDB-3778A5A697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584" y="5924872"/>
            <a:ext cx="5752728" cy="5284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GB" dirty="0"/>
          </a:p>
        </p:txBody>
      </p:sp>
      <p:pic>
        <p:nvPicPr>
          <p:cNvPr id="7" name="Picture 6" descr="FullLogoVector_Inverted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8518" y="4498112"/>
            <a:ext cx="2235290" cy="101912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8584" y="6309320"/>
            <a:ext cx="5689600" cy="647700"/>
          </a:xfrm>
        </p:spPr>
        <p:txBody>
          <a:bodyPr>
            <a:normAutofit/>
          </a:bodyPr>
          <a:lstStyle>
            <a:lvl1pPr>
              <a:buNone/>
              <a:defRPr sz="2000" b="0" baseline="0">
                <a:solidFill>
                  <a:schemeClr val="accent3"/>
                </a:solidFill>
              </a:defRPr>
            </a:lvl1pPr>
            <a:lvl5pPr algn="l">
              <a:buNone/>
              <a:defRPr/>
            </a:lvl5pPr>
          </a:lstStyle>
          <a:p>
            <a:pPr lvl="0"/>
            <a:r>
              <a:rPr lang="en-GB" dirty="0" smtClean="0"/>
              <a:t>Speaker, Month YYYY</a:t>
            </a:r>
            <a:endParaRPr lang="en-GB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6296" y="260648"/>
            <a:ext cx="1728192" cy="5865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Survivng the end of frequency scaling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77780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554244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77780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4554244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LogoVector_Inverted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8518" y="4498112"/>
            <a:ext cx="2235290" cy="1019120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Survivng the end of frequency scaling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0648"/>
            <a:ext cx="5111750" cy="5865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ve2-MaxBlue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E2A2-5F50-45A9-B0ED-7EB9A391C6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ttom-wave3-MaxBlue.png"/>
          <p:cNvPicPr>
            <a:picLocks noChangeAspect="1"/>
          </p:cNvPicPr>
          <p:nvPr/>
        </p:nvPicPr>
        <p:blipFill>
          <a:blip r:embed="rId13" cstate="print"/>
          <a:srcRect t="8984" r="28654" b="31546"/>
          <a:stretch>
            <a:fillRect/>
          </a:stretch>
        </p:blipFill>
        <p:spPr>
          <a:xfrm>
            <a:off x="0" y="6237312"/>
            <a:ext cx="9144000" cy="6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94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FullLogoVector_Inverted3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6282" y="6355746"/>
            <a:ext cx="1180214" cy="467540"/>
          </a:xfrm>
          <a:prstGeom prst="rect">
            <a:avLst/>
          </a:prstGeom>
          <a:effectLst>
            <a:outerShdw blurRad="50800" dist="38100" dir="2700000" algn="ctr" rotWithShape="0">
              <a:schemeClr val="accent5">
                <a:alpha val="70000"/>
              </a:scheme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0736" y="6552076"/>
            <a:ext cx="2895600" cy="4303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>
          <a:xfrm>
            <a:off x="0" y="6561840"/>
            <a:ext cx="971600" cy="2606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62D9C5-9C72-4C75-A1BC-B4986A40F6AC}" type="slidenum">
              <a:rPr lang="en-GB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GB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9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err="1" smtClean="0"/>
              <a:t>MaxUMC</a:t>
            </a:r>
            <a:r>
              <a:rPr lang="en-GB" smtClean="0"/>
              <a:t> - A Library For Unstructured Mesh Computation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MaxUMC</a:t>
            </a:r>
            <a:r>
              <a:rPr lang="en-US" smtClean="0"/>
              <a:t> is a domain specific language for generic physics problems on unstructured meshed.</a:t>
            </a:r>
          </a:p>
          <a:p>
            <a:r>
              <a:rPr lang="en-US" smtClean="0"/>
              <a:t>The main target is explicit time integration of PDEs, or more generally, numerical methods of explicit and iterative type.</a:t>
            </a:r>
          </a:p>
          <a:p>
            <a:r>
              <a:rPr lang="en-US" err="1" smtClean="0"/>
              <a:t>MaxUMC</a:t>
            </a:r>
            <a:r>
              <a:rPr lang="en-US" smtClean="0"/>
              <a:t> offloads the most compute intensive elements of the simulation from the CPU to the </a:t>
            </a:r>
            <a:r>
              <a:rPr lang="en-US" err="1" smtClean="0"/>
              <a:t>DataFlow</a:t>
            </a:r>
            <a:r>
              <a:rPr lang="en-US" smtClean="0"/>
              <a:t> Engine (DFE) achieving orders of magnitude speedup.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g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980728"/>
            <a:ext cx="8229600" cy="36601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Use Case - CFD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99592" y="5013176"/>
            <a:ext cx="489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Problem Features: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Complex geometry -&gt; Unstructured Mesh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Massive Scale – Millions+ of Degrees of Freedom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g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980728"/>
            <a:ext cx="8229600" cy="36601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Use Case - CFD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99592" y="5013176"/>
            <a:ext cx="489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Problem Features: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Complex geometry -&gt; Unstructured Mesh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Massive Scale – Millions+ of Degrees of Freedom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6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18800" cy="993600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mtClean="0"/>
              <a:t>MaxUMC Can Be Executed on MPC-X </a:t>
            </a:r>
            <a:r>
              <a:rPr lang="en-US"/>
              <a:t>Series</a:t>
            </a:r>
          </a:p>
        </p:txBody>
      </p:sp>
      <p:sp>
        <p:nvSpPr>
          <p:cNvPr id="10" name="Content Placeholder 17"/>
          <p:cNvSpPr txBox="1">
            <a:spLocks/>
          </p:cNvSpPr>
          <p:nvPr/>
        </p:nvSpPr>
        <p:spPr>
          <a:xfrm>
            <a:off x="241200" y="1484639"/>
            <a:ext cx="4978440" cy="504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L="432000" lvl="0" indent="-324000" algn="l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defPPr>
            <a:lvl1pPr marL="432000" lvl="0" indent="-324000" algn="l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lvl1pPr>
            <a:lvl2pPr marL="864000" lvl="1" indent="-324000" algn="l" hangingPunct="1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lvl2pPr>
            <a:lvl3pPr marL="1295999" lvl="2" indent="-288000" algn="l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lvl3pPr>
            <a:lvl4pPr marL="1728000" lvl="3" indent="-216000" algn="l" hangingPunct="1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lvl4pPr>
            <a:lvl5pPr marL="2160000" lvl="4" indent="-216000" algn="l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lvl5pPr>
            <a:lvl6pPr marL="2592000" lvl="5" indent="-216000" algn="l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lvl6pPr>
            <a:lvl7pPr marL="3024000" lvl="6" indent="-216000" algn="l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lvl7pPr>
            <a:lvl8pPr marL="3456000" lvl="7" indent="-216000" algn="l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lvl8pPr>
            <a:lvl9pPr marL="3887999" lvl="8" indent="-216000" algn="l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AR PL UMing HK" pitchFamily="2"/>
                <a:cs typeface="Lohit Devanagari" pitchFamily="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/>
                <a:ea typeface="AR PL UMing HK" pitchFamily="2"/>
                <a:cs typeface="Lohit Devanagari" pitchFamily="2"/>
              </a:rPr>
              <a:t>8 dataflow engines</a:t>
            </a:r>
            <a:b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/>
                <a:ea typeface="AR PL UMing HK" pitchFamily="2"/>
                <a:cs typeface="Lohit Devanagari" pitchFamily="2"/>
              </a:rPr>
            </a:b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/>
                <a:ea typeface="AR PL UMing HK" pitchFamily="2"/>
                <a:cs typeface="Lohit Devanagari" pitchFamily="2"/>
              </a:rPr>
              <a:t>(384GB RAM)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/>
                <a:ea typeface="AR PL UMing HK" pitchFamily="2"/>
                <a:cs typeface="Lohit Devanagari" pitchFamily="2"/>
              </a:rPr>
              <a:t>High-speed MaxRing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/>
                <a:ea typeface="AR PL UMing HK" pitchFamily="2"/>
                <a:cs typeface="Lohit Devanagari" pitchFamily="2"/>
              </a:rPr>
              <a:t>Zero-copy RDMA between </a:t>
            </a:r>
            <a:b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/>
                <a:ea typeface="AR PL UMing HK" pitchFamily="2"/>
                <a:cs typeface="Lohit Devanagari" pitchFamily="2"/>
              </a:rPr>
            </a:b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/>
                <a:ea typeface="AR PL UMing HK" pitchFamily="2"/>
                <a:cs typeface="Lohit Devanagari" pitchFamily="2"/>
              </a:rPr>
              <a:t>CPUs and DFEs over Infiniband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/>
                <a:ea typeface="AR PL UMing HK" pitchFamily="2"/>
                <a:cs typeface="Lohit Devanagari" pitchFamily="2"/>
              </a:rPr>
              <a:t>Dynamic CPU/DFE balancing</a:t>
            </a: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18"/>
              <a:ea typeface="AR PL UMing HK" pitchFamily="2"/>
              <a:cs typeface="Lohit Devanagari" pitchFamily="2"/>
            </a:endParaRP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0" y="655740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5F9524-773B-4B29-A007-7DCD00C747FA}" type="slidenum"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18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18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73680" y="4821120"/>
            <a:ext cx="4341960" cy="155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50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252040" y="1556639"/>
            <a:ext cx="3711960" cy="386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reamlinesBanner_HorizLegend_DivergentColo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980728"/>
            <a:ext cx="5728636" cy="32223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38138"/>
          </a:xfrm>
        </p:spPr>
        <p:txBody>
          <a:bodyPr>
            <a:normAutofit fontScale="90000"/>
          </a:bodyPr>
          <a:lstStyle/>
          <a:p>
            <a:r>
              <a:rPr lang="en-GB" smtClean="0"/>
              <a:t>Prior Unstructured Mesh Performance on Maxeler Hardware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55576" y="4437112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mtClean="0"/>
              <a:t> Developed in collaboration with Imperial College London.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Finite Element CFD solver.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6.4M Degrees Of Freedom.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13.8x speedup vs 1x CPU.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3x speedup vs 12x CPU.</a:t>
            </a:r>
          </a:p>
          <a:p>
            <a:pPr>
              <a:buFont typeface="Arial" pitchFamily="34" charset="0"/>
              <a:buChar char="•"/>
            </a:pPr>
            <a:r>
              <a:rPr lang="en-GB" smtClean="0"/>
              <a:t> Single DFE implementation only.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xUMCSlides">
  <a:themeElements>
    <a:clrScheme name="Maxeler">
      <a:dk1>
        <a:srgbClr val="000000"/>
      </a:dk1>
      <a:lt1>
        <a:srgbClr val="FFFFFF"/>
      </a:lt1>
      <a:dk2>
        <a:srgbClr val="535353"/>
      </a:dk2>
      <a:lt2>
        <a:srgbClr val="FFFFFF"/>
      </a:lt2>
      <a:accent1>
        <a:srgbClr val="005089"/>
      </a:accent1>
      <a:accent2>
        <a:srgbClr val="FFFFFF"/>
      </a:accent2>
      <a:accent3>
        <a:srgbClr val="A6A6A6"/>
      </a:accent3>
      <a:accent4>
        <a:srgbClr val="333333"/>
      </a:accent4>
      <a:accent5>
        <a:srgbClr val="000000"/>
      </a:accent5>
      <a:accent6>
        <a:srgbClr val="535353"/>
      </a:accent6>
      <a:hlink>
        <a:srgbClr val="0000FF"/>
      </a:hlink>
      <a:folHlink>
        <a:srgbClr val="800080"/>
      </a:folHlink>
    </a:clrScheme>
    <a:fontScheme name="Maxeler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xBlue slides - wave footer">
  <a:themeElements>
    <a:clrScheme name="Maxeler">
      <a:dk1>
        <a:srgbClr val="003760"/>
      </a:dk1>
      <a:lt1>
        <a:sysClr val="window" lastClr="FFFFFF"/>
      </a:lt1>
      <a:dk2>
        <a:srgbClr val="595959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00"/>
      </a:accent5>
      <a:accent6>
        <a:srgbClr val="97D2FF"/>
      </a:accent6>
      <a:hlink>
        <a:srgbClr val="0000FF"/>
      </a:hlink>
      <a:folHlink>
        <a:srgbClr val="800080"/>
      </a:folHlink>
    </a:clrScheme>
    <a:fontScheme name="Maxeler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maxUMCSlides</Template>
  <TotalTime>235</TotalTime>
  <Words>178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maxUMCSlides</vt:lpstr>
      <vt:lpstr>MaxBlue slides - wave footer</vt:lpstr>
      <vt:lpstr>Slide 1</vt:lpstr>
      <vt:lpstr>Overview</vt:lpstr>
      <vt:lpstr>Example Use Case - CFD</vt:lpstr>
      <vt:lpstr>Example Use Case - CFD</vt:lpstr>
      <vt:lpstr>MaxUMC Can Be Executed on MPC-X Series</vt:lpstr>
      <vt:lpstr>Prior Unstructured Mesh Performance on Maxeler Hardware</vt:lpstr>
    </vt:vector>
  </TitlesOfParts>
  <Company>Maxeler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dpackwood</dc:creator>
  <cp:lastModifiedBy>dpackwood</cp:lastModifiedBy>
  <cp:revision>36</cp:revision>
  <dcterms:created xsi:type="dcterms:W3CDTF">2015-10-20T10:04:40Z</dcterms:created>
  <dcterms:modified xsi:type="dcterms:W3CDTF">2016-03-29T11:39:07Z</dcterms:modified>
</cp:coreProperties>
</file>