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67" r:id="rId3"/>
    <p:sldId id="268" r:id="rId4"/>
    <p:sldId id="274" r:id="rId5"/>
    <p:sldId id="275" r:id="rId6"/>
    <p:sldId id="276" r:id="rId7"/>
    <p:sldId id="277" r:id="rId8"/>
    <p:sldId id="278" r:id="rId9"/>
    <p:sldId id="280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8B1-DBA4-462D-AF78-5EF9A056FBDC}" type="datetimeFigureOut">
              <a:rPr lang="en-GB" smtClean="0"/>
              <a:pPr/>
              <a:t>24/03/2016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2BF07-5018-4829-BCDB-3778A5A6970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x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584" y="5924872"/>
            <a:ext cx="5752728" cy="5284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GB" dirty="0"/>
          </a:p>
        </p:txBody>
      </p:sp>
      <p:pic>
        <p:nvPicPr>
          <p:cNvPr id="7" name="Picture 6" descr="FullLogoVector_Inverted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8518" y="4498112"/>
            <a:ext cx="2235290" cy="101912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8584" y="6309320"/>
            <a:ext cx="5689600" cy="647700"/>
          </a:xfrm>
        </p:spPr>
        <p:txBody>
          <a:bodyPr>
            <a:normAutofit/>
          </a:bodyPr>
          <a:lstStyle>
            <a:lvl1pPr>
              <a:buNone/>
              <a:defRPr sz="2000" b="0" baseline="0">
                <a:solidFill>
                  <a:schemeClr val="accent3"/>
                </a:solidFill>
              </a:defRPr>
            </a:lvl1pPr>
            <a:lvl5pPr algn="l">
              <a:buNone/>
              <a:defRPr/>
            </a:lvl5pPr>
          </a:lstStyle>
          <a:p>
            <a:pPr lvl="0"/>
            <a:r>
              <a:rPr lang="en-GB" dirty="0" smtClean="0"/>
              <a:t>Speaker, Month YYYY</a:t>
            </a:r>
            <a:endParaRPr lang="en-GB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1628800"/>
            <a:ext cx="7524328" cy="208823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6296" y="260648"/>
            <a:ext cx="1728192" cy="5865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7909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Survivng the end of frequency scaling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77780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554244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77780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4554244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ax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LogoVector_Inverted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8518" y="4498112"/>
            <a:ext cx="2235290" cy="1019120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1628800"/>
            <a:ext cx="7524328" cy="208823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Survivng the end of frequency scaling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0648"/>
            <a:ext cx="5111750" cy="5865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ve2-MaxBlue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Survivng the end of frequency scaling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E2A2-5F50-45A9-B0ED-7EB9A391C6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ttom-wave3-MaxBlue.png"/>
          <p:cNvPicPr>
            <a:picLocks noChangeAspect="1"/>
          </p:cNvPicPr>
          <p:nvPr/>
        </p:nvPicPr>
        <p:blipFill>
          <a:blip r:embed="rId13" cstate="print"/>
          <a:srcRect t="8984" r="28654" b="31546"/>
          <a:stretch>
            <a:fillRect/>
          </a:stretch>
        </p:blipFill>
        <p:spPr>
          <a:xfrm>
            <a:off x="0" y="6237312"/>
            <a:ext cx="9144000" cy="6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94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FullLogoVector_Inverted3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56282" y="6355746"/>
            <a:ext cx="1180214" cy="467540"/>
          </a:xfrm>
          <a:prstGeom prst="rect">
            <a:avLst/>
          </a:prstGeom>
          <a:effectLst>
            <a:outerShdw blurRad="50800" dist="38100" dir="2700000" algn="ctr" rotWithShape="0">
              <a:schemeClr val="accent5">
                <a:alpha val="70000"/>
              </a:schemeClr>
            </a:outerShdw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0736" y="6552076"/>
            <a:ext cx="2895600" cy="4303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Survivng the end of frequency scaling</a:t>
            </a:r>
          </a:p>
        </p:txBody>
      </p:sp>
      <p:sp>
        <p:nvSpPr>
          <p:cNvPr id="17" name="Slide Number Placeholder 5"/>
          <p:cNvSpPr>
            <a:spLocks noGrp="1"/>
          </p:cNvSpPr>
          <p:nvPr/>
        </p:nvSpPr>
        <p:spPr>
          <a:xfrm>
            <a:off x="0" y="6561840"/>
            <a:ext cx="971600" cy="2606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62D9C5-9C72-4C75-A1BC-B4986A40F6AC}" type="slidenum">
              <a:rPr lang="en-GB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GB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9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err="1" smtClean="0"/>
              <a:t>MaxUMC</a:t>
            </a:r>
            <a:r>
              <a:rPr lang="en-GB" smtClean="0"/>
              <a:t> - A Library For Unstructured Mesh </a:t>
            </a:r>
            <a:r>
              <a:rPr lang="en-GB" smtClean="0"/>
              <a:t>Computation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MaxUMC</a:t>
            </a:r>
            <a:r>
              <a:rPr lang="en-US" smtClean="0"/>
              <a:t> is a </a:t>
            </a:r>
            <a:r>
              <a:rPr lang="en-US" smtClean="0"/>
              <a:t>library for </a:t>
            </a:r>
            <a:r>
              <a:rPr lang="en-US" smtClean="0"/>
              <a:t>generic physics problems on unstructured </a:t>
            </a:r>
            <a:r>
              <a:rPr lang="en-US" smtClean="0"/>
              <a:t>meshes.</a:t>
            </a:r>
            <a:endParaRPr lang="en-US" smtClean="0"/>
          </a:p>
          <a:p>
            <a:r>
              <a:rPr lang="en-US" smtClean="0"/>
              <a:t>The main target is explicit time integration of PDEs, or more generally, numerical methods of explicit and iterative type.</a:t>
            </a:r>
          </a:p>
          <a:p>
            <a:r>
              <a:rPr lang="en-US" err="1" smtClean="0"/>
              <a:t>MaxUMC</a:t>
            </a:r>
            <a:r>
              <a:rPr lang="en-US" smtClean="0"/>
              <a:t> offloads the most compute intensive elements of the simulation from the CPU to the </a:t>
            </a:r>
            <a:r>
              <a:rPr lang="en-US" err="1" smtClean="0"/>
              <a:t>DataFlow</a:t>
            </a:r>
            <a:r>
              <a:rPr lang="en-US" smtClean="0"/>
              <a:t> Engine (DFE) achieving orders of magnitude speedup.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ecomptechnicolou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124744"/>
            <a:ext cx="8424936" cy="356125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MaxUMC CPU Libraries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9552" y="4869160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mtClean="0"/>
              <a:t> Automatic domain decomposition and colouring based on the mesh structure.</a:t>
            </a:r>
          </a:p>
          <a:p>
            <a:pPr>
              <a:buFont typeface="Arial" pitchFamily="34" charset="0"/>
              <a:buChar char="•"/>
            </a:pPr>
            <a:r>
              <a:rPr lang="en-GB" smtClean="0"/>
              <a:t> Run only once per mesh, reuse for different computational tasks.</a:t>
            </a:r>
          </a:p>
          <a:p>
            <a:pPr>
              <a:buFont typeface="Arial" pitchFamily="34" charset="0"/>
              <a:buChar char="•"/>
            </a:pPr>
            <a:r>
              <a:rPr lang="en-GB" smtClean="0"/>
              <a:t> Domain decomposition automatically scales over available hardware at runtime.</a:t>
            </a:r>
          </a:p>
          <a:p>
            <a:pPr>
              <a:buFont typeface="Arial" pitchFamily="34" charset="0"/>
              <a:buChar char="•"/>
            </a:pPr>
            <a:endParaRPr lang="en-GB" smtClean="0"/>
          </a:p>
          <a:p>
            <a:pPr>
              <a:buFont typeface="Arial" pitchFamily="34" charset="0"/>
              <a:buChar char="•"/>
            </a:pP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sh-part.d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340768"/>
            <a:ext cx="2297473" cy="50006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CPU/DFE Load Sharing</a:t>
            </a:r>
            <a:endParaRPr lang="en-GB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373016" y="1124744"/>
            <a:ext cx="5519464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noProof="0" smtClean="0">
                <a:solidFill>
                  <a:schemeClr val="accent5"/>
                </a:solidFill>
              </a:rPr>
              <a:t>DFE handles bulk compute which dominates runtime.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 handles boundary compute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communication.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MaxGenUMC  software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libraries decompose the domain and re-order the compute automatically for maximum efficiency.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9792" y="1124744"/>
            <a:ext cx="3384376" cy="24482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43808" y="2420888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04048" y="1988840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23928" y="1340768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43808" y="1340768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CPU -&gt; DFE Communication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843808" y="2564904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Variable</a:t>
            </a:r>
          </a:p>
          <a:p>
            <a:r>
              <a:rPr lang="en-GB" smtClean="0">
                <a:solidFill>
                  <a:schemeClr val="accent5"/>
                </a:solidFill>
              </a:rPr>
              <a:t>Input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148478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Input </a:t>
            </a:r>
          </a:p>
          <a:p>
            <a:r>
              <a:rPr lang="en-GB" smtClean="0">
                <a:solidFill>
                  <a:schemeClr val="accent5"/>
                </a:solidFill>
              </a:rPr>
              <a:t>Buffer</a:t>
            </a:r>
            <a:endParaRPr lang="en-GB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227687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M</a:t>
            </a:r>
            <a:r>
              <a:rPr lang="en-GB" smtClean="0">
                <a:solidFill>
                  <a:schemeClr val="accent5"/>
                </a:solidFill>
              </a:rPr>
              <a:t>ux</a:t>
            </a:r>
            <a:endParaRPr lang="en-GB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808" y="1484784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Variable</a:t>
            </a:r>
          </a:p>
          <a:p>
            <a:r>
              <a:rPr lang="en-GB" smtClean="0">
                <a:solidFill>
                  <a:schemeClr val="accent5"/>
                </a:solidFill>
              </a:rPr>
              <a:t>Input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9592" y="1412776"/>
            <a:ext cx="1368152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99592" y="2492896"/>
            <a:ext cx="1368152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588224" y="2060848"/>
            <a:ext cx="1368152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2339752" y="170080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084168" y="234888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2339752" y="278092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3779912" y="1700808"/>
            <a:ext cx="14401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4860032" y="2060848"/>
            <a:ext cx="14401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3779912" y="2420888"/>
            <a:ext cx="122413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187624" y="1484784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DRAM</a:t>
            </a:r>
          </a:p>
          <a:p>
            <a:r>
              <a:rPr lang="en-GB" smtClean="0">
                <a:solidFill>
                  <a:schemeClr val="accent5"/>
                </a:solidFill>
              </a:rPr>
              <a:t>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59632" y="2564904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PCIE</a:t>
            </a:r>
          </a:p>
          <a:p>
            <a:r>
              <a:rPr lang="en-GB" smtClean="0">
                <a:solidFill>
                  <a:schemeClr val="accent5"/>
                </a:solidFill>
              </a:rPr>
              <a:t>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04248" y="2132856"/>
            <a:ext cx="1047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Compute</a:t>
            </a:r>
          </a:p>
          <a:p>
            <a:r>
              <a:rPr lang="en-GB" smtClean="0">
                <a:solidFill>
                  <a:schemeClr val="accent5"/>
                </a:solidFill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2" y="3933056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smtClean="0"/>
              <a:t> MaxGenUMC libraries manage unstructured communication.</a:t>
            </a:r>
            <a:endParaRPr lang="en-GB" sz="2400" smtClean="0"/>
          </a:p>
          <a:p>
            <a:pPr>
              <a:buFont typeface="Arial" pitchFamily="34" charset="0"/>
              <a:buChar char="•"/>
            </a:pPr>
            <a:r>
              <a:rPr lang="en-GB" sz="2400" smtClean="0"/>
              <a:t> </a:t>
            </a:r>
            <a:r>
              <a:rPr lang="en-GB" sz="2400" smtClean="0"/>
              <a:t>Bulk data from DRAM may be combined with boundary data from the host.</a:t>
            </a:r>
            <a:endParaRPr lang="en-GB" sz="2400" smtClean="0"/>
          </a:p>
          <a:p>
            <a:pPr>
              <a:buFont typeface="Arial" pitchFamily="34" charset="0"/>
              <a:buChar char="•"/>
            </a:pPr>
            <a:r>
              <a:rPr lang="en-GB" sz="2400" smtClean="0"/>
              <a:t> </a:t>
            </a:r>
            <a:r>
              <a:rPr lang="en-GB" sz="2400" smtClean="0"/>
              <a:t>The choreography of this data is precomputed by MaxGenUMC software libraries.</a:t>
            </a:r>
            <a:endParaRPr lang="en-GB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23728" y="1052736"/>
            <a:ext cx="4608512" cy="24482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580112" y="2348880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39752" y="1916832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19872" y="1268760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99992" y="1268760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19256" cy="994122"/>
          </a:xfrm>
        </p:spPr>
        <p:txBody>
          <a:bodyPr/>
          <a:lstStyle/>
          <a:p>
            <a:r>
              <a:rPr lang="en-GB" smtClean="0"/>
              <a:t>DFE -&gt; CPU Communication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80112" y="2492896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Variable</a:t>
            </a:r>
          </a:p>
          <a:p>
            <a:r>
              <a:rPr lang="en-GB" smtClean="0">
                <a:solidFill>
                  <a:schemeClr val="accent5"/>
                </a:solidFill>
              </a:rPr>
              <a:t>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1880" y="134076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Accum.</a:t>
            </a:r>
          </a:p>
          <a:p>
            <a:r>
              <a:rPr lang="en-GB" smtClean="0">
                <a:solidFill>
                  <a:schemeClr val="accent5"/>
                </a:solidFill>
              </a:rPr>
              <a:t>Buffer</a:t>
            </a:r>
            <a:endParaRPr lang="en-GB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9752" y="220486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DeMux</a:t>
            </a:r>
            <a:endParaRPr lang="en-GB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9992" y="1412776"/>
            <a:ext cx="93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Reorder</a:t>
            </a:r>
          </a:p>
          <a:p>
            <a:r>
              <a:rPr lang="en-GB" smtClean="0">
                <a:solidFill>
                  <a:schemeClr val="accent5"/>
                </a:solidFill>
              </a:rPr>
              <a:t>Buffer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4288" y="1340768"/>
            <a:ext cx="1368152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164288" y="2420888"/>
            <a:ext cx="1368152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23528" y="1988840"/>
            <a:ext cx="1368152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1835696" y="227687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588224" y="270892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6588224" y="162880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3275856" y="1988840"/>
            <a:ext cx="14401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4355976" y="1628800"/>
            <a:ext cx="14401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3275856" y="2492896"/>
            <a:ext cx="23042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7452320" y="1412776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DRAM</a:t>
            </a:r>
          </a:p>
          <a:p>
            <a:r>
              <a:rPr lang="en-GB" smtClean="0">
                <a:solidFill>
                  <a:schemeClr val="accent5"/>
                </a:solidFill>
              </a:rPr>
              <a:t>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24328" y="2492896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PCIE</a:t>
            </a:r>
          </a:p>
          <a:p>
            <a:r>
              <a:rPr lang="en-GB" smtClean="0">
                <a:solidFill>
                  <a:schemeClr val="accent5"/>
                </a:solidFill>
              </a:rPr>
              <a:t>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5536" y="2060848"/>
            <a:ext cx="1169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Computed</a:t>
            </a:r>
          </a:p>
          <a:p>
            <a:r>
              <a:rPr lang="en-GB" smtClean="0">
                <a:solidFill>
                  <a:schemeClr val="accent5"/>
                </a:solidFill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2" y="3933056"/>
            <a:ext cx="8856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smtClean="0"/>
              <a:t> </a:t>
            </a:r>
            <a:r>
              <a:rPr lang="en-GB" sz="2400" smtClean="0"/>
              <a:t>MaxGenUMC libraries manage unstructured communication.</a:t>
            </a:r>
            <a:endParaRPr lang="en-GB" sz="2400" smtClean="0"/>
          </a:p>
          <a:p>
            <a:pPr>
              <a:buFont typeface="Arial" pitchFamily="34" charset="0"/>
              <a:buChar char="•"/>
            </a:pPr>
            <a:r>
              <a:rPr lang="en-GB" sz="2400" smtClean="0"/>
              <a:t> </a:t>
            </a:r>
            <a:r>
              <a:rPr lang="en-GB" sz="2400" smtClean="0"/>
              <a:t>The host merges data from different DFE domains</a:t>
            </a:r>
            <a:r>
              <a:rPr lang="en-GB" sz="2400" smtClean="0"/>
              <a:t>.</a:t>
            </a:r>
            <a:endParaRPr lang="en-GB" sz="2400" smtClean="0"/>
          </a:p>
          <a:p>
            <a:pPr>
              <a:buFont typeface="Arial" pitchFamily="34" charset="0"/>
              <a:buChar char="•"/>
            </a:pPr>
            <a:r>
              <a:rPr lang="en-GB" sz="2400" smtClean="0"/>
              <a:t> </a:t>
            </a:r>
            <a:r>
              <a:rPr lang="en-GB" sz="2400" smtClean="0"/>
              <a:t>MaxGenUMC libraries performs unstructured reduction and reordering operations.</a:t>
            </a:r>
            <a:r>
              <a:rPr lang="en-GB" sz="2400" smtClean="0"/>
              <a:t> </a:t>
            </a:r>
            <a:endParaRPr lang="en-GB" sz="2400" smtClean="0"/>
          </a:p>
          <a:p>
            <a:pPr>
              <a:buFont typeface="Arial" pitchFamily="34" charset="0"/>
              <a:buChar char="•"/>
            </a:pPr>
            <a:r>
              <a:rPr lang="en-GB" sz="2400" smtClean="0"/>
              <a:t>The </a:t>
            </a:r>
            <a:r>
              <a:rPr lang="en-GB" sz="2400" smtClean="0"/>
              <a:t>choreography of this data is precomputed by MaxGenUMC software libraries.</a:t>
            </a:r>
            <a:endParaRPr lang="en-GB" sz="2400"/>
          </a:p>
        </p:txBody>
      </p:sp>
      <p:sp>
        <p:nvSpPr>
          <p:cNvPr id="25" name="Rectangle 24"/>
          <p:cNvSpPr/>
          <p:nvPr/>
        </p:nvSpPr>
        <p:spPr>
          <a:xfrm>
            <a:off x="5580112" y="1268760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580112" y="1412776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accent5"/>
                </a:solidFill>
              </a:rPr>
              <a:t>Variable</a:t>
            </a:r>
          </a:p>
          <a:p>
            <a:r>
              <a:rPr lang="en-GB" smtClean="0">
                <a:solidFill>
                  <a:schemeClr val="accent5"/>
                </a:solidFill>
              </a:rPr>
              <a:t>Output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5436096" y="1628800"/>
            <a:ext cx="14401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Airfoil example is a Finite Volume CFD example.</a:t>
            </a:r>
          </a:p>
          <a:p>
            <a:r>
              <a:rPr lang="en-GB" smtClean="0"/>
              <a:t>It performs flux reconstruction to find a steady state flow using a predictor/corrector method.</a:t>
            </a:r>
          </a:p>
          <a:p>
            <a:r>
              <a:rPr lang="en-GB" smtClean="0"/>
              <a:t>The example is very heavily adapted from an example from the OP2 package, an open-source framework for the execution of unstructured grid applications, developed at Oxford University.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– Airfoil (Finite Volume)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MAIA Performance</a:t>
            </a:r>
            <a:endParaRPr lang="en-GB"/>
          </a:p>
        </p:txBody>
      </p:sp>
      <p:pic>
        <p:nvPicPr>
          <p:cNvPr id="6" name="Content Placeholder 5" descr="chi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700808"/>
            <a:ext cx="3096344" cy="3576916"/>
          </a:xfrm>
        </p:spPr>
      </p:pic>
      <p:sp>
        <p:nvSpPr>
          <p:cNvPr id="9" name="TextBox 8"/>
          <p:cNvSpPr txBox="1"/>
          <p:nvPr/>
        </p:nvSpPr>
        <p:spPr>
          <a:xfrm>
            <a:off x="4139952" y="1772816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smtClean="0"/>
              <a:t> </a:t>
            </a:r>
            <a:r>
              <a:rPr lang="en-GB" sz="2400" smtClean="0"/>
              <a:t>Double Precision</a:t>
            </a:r>
            <a:endParaRPr lang="en-GB" sz="2400" smtClean="0"/>
          </a:p>
          <a:p>
            <a:pPr>
              <a:buFont typeface="Arial" pitchFamily="34" charset="0"/>
              <a:buChar char="•"/>
            </a:pPr>
            <a:r>
              <a:rPr lang="en-GB" sz="2400" smtClean="0"/>
              <a:t> </a:t>
            </a:r>
            <a:r>
              <a:rPr lang="en-GB" sz="2400" smtClean="0"/>
              <a:t>1.5*10^8 Mesh Nodes Per Second Per DFE</a:t>
            </a:r>
            <a:endParaRPr lang="en-GB" sz="2400" smtClean="0"/>
          </a:p>
          <a:p>
            <a:pPr>
              <a:buFont typeface="Arial" pitchFamily="34" charset="0"/>
              <a:buChar char="•"/>
            </a:pPr>
            <a:endParaRPr lang="en-GB" sz="2400"/>
          </a:p>
        </p:txBody>
      </p:sp>
      <p:sp>
        <p:nvSpPr>
          <p:cNvPr id="10" name="TextBox 9"/>
          <p:cNvSpPr txBox="1"/>
          <p:nvPr/>
        </p:nvSpPr>
        <p:spPr>
          <a:xfrm>
            <a:off x="4139952" y="3645024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smtClean="0"/>
              <a:t> </a:t>
            </a:r>
            <a:r>
              <a:rPr lang="en-GB" sz="2400" smtClean="0"/>
              <a:t>Logic Utilization = 94.81%</a:t>
            </a:r>
          </a:p>
          <a:p>
            <a:pPr>
              <a:buFont typeface="Arial" pitchFamily="34" charset="0"/>
              <a:buChar char="•"/>
            </a:pPr>
            <a:r>
              <a:rPr lang="en-GB" sz="2400" smtClean="0"/>
              <a:t> </a:t>
            </a:r>
            <a:r>
              <a:rPr lang="en-GB" sz="2400" smtClean="0"/>
              <a:t>Multiplier Utilization = 18%</a:t>
            </a:r>
          </a:p>
          <a:p>
            <a:pPr>
              <a:buFont typeface="Arial" pitchFamily="34" charset="0"/>
              <a:buChar char="•"/>
            </a:pPr>
            <a:r>
              <a:rPr lang="en-GB" sz="2400" smtClean="0"/>
              <a:t> FMEM Utilization = 89%</a:t>
            </a:r>
            <a:endParaRPr lang="en-GB" sz="2400" smtClean="0"/>
          </a:p>
          <a:p>
            <a:pPr>
              <a:buFont typeface="Arial" pitchFamily="34" charset="0"/>
              <a:buChar char="•"/>
            </a:pPr>
            <a:endParaRPr lang="en-GB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irfoi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8229600" cy="3037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Airfoil Results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1520" y="436510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smtClean="0"/>
              <a:t> </a:t>
            </a:r>
            <a:r>
              <a:rPr lang="en-GB" sz="2400" smtClean="0"/>
              <a:t>Unstructured Mesh,  Computational Fluid Dynamics on Maxeler DFE Hardware.</a:t>
            </a:r>
            <a:endParaRPr lang="en-GB" sz="2400" smtClean="0"/>
          </a:p>
          <a:p>
            <a:pPr>
              <a:buFont typeface="Arial" pitchFamily="34" charset="0"/>
              <a:buChar char="•"/>
            </a:pPr>
            <a:r>
              <a:rPr lang="en-GB" sz="2400" smtClean="0"/>
              <a:t> </a:t>
            </a:r>
            <a:r>
              <a:rPr lang="en-GB" sz="2400" smtClean="0"/>
              <a:t>Libraries adaptable to other unstructured problems (e.g. Spectral Element Method).</a:t>
            </a:r>
            <a:endParaRPr lang="en-GB" sz="2400" smtClean="0"/>
          </a:p>
          <a:p>
            <a:pPr>
              <a:buFont typeface="Arial" pitchFamily="34" charset="0"/>
              <a:buChar char="•"/>
            </a:pPr>
            <a:endParaRPr lang="en-GB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xUMCSlides">
  <a:themeElements>
    <a:clrScheme name="Maxeler">
      <a:dk1>
        <a:srgbClr val="000000"/>
      </a:dk1>
      <a:lt1>
        <a:srgbClr val="FFFFFF"/>
      </a:lt1>
      <a:dk2>
        <a:srgbClr val="535353"/>
      </a:dk2>
      <a:lt2>
        <a:srgbClr val="FFFFFF"/>
      </a:lt2>
      <a:accent1>
        <a:srgbClr val="005089"/>
      </a:accent1>
      <a:accent2>
        <a:srgbClr val="FFFFFF"/>
      </a:accent2>
      <a:accent3>
        <a:srgbClr val="A6A6A6"/>
      </a:accent3>
      <a:accent4>
        <a:srgbClr val="333333"/>
      </a:accent4>
      <a:accent5>
        <a:srgbClr val="000000"/>
      </a:accent5>
      <a:accent6>
        <a:srgbClr val="535353"/>
      </a:accent6>
      <a:hlink>
        <a:srgbClr val="0000FF"/>
      </a:hlink>
      <a:folHlink>
        <a:srgbClr val="800080"/>
      </a:folHlink>
    </a:clrScheme>
    <a:fontScheme name="Maxeler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xBlue slides - wave footer">
  <a:themeElements>
    <a:clrScheme name="Maxeler">
      <a:dk1>
        <a:srgbClr val="003760"/>
      </a:dk1>
      <a:lt1>
        <a:sysClr val="window" lastClr="FFFFFF"/>
      </a:lt1>
      <a:dk2>
        <a:srgbClr val="595959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00"/>
      </a:accent5>
      <a:accent6>
        <a:srgbClr val="97D2FF"/>
      </a:accent6>
      <a:hlink>
        <a:srgbClr val="0000FF"/>
      </a:hlink>
      <a:folHlink>
        <a:srgbClr val="800080"/>
      </a:folHlink>
    </a:clrScheme>
    <a:fontScheme name="Maxeler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maxUMCSlides</Template>
  <TotalTime>7333</TotalTime>
  <Words>373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maxUMCSlides</vt:lpstr>
      <vt:lpstr>MaxBlue slides - wave footer</vt:lpstr>
      <vt:lpstr>Slide 1</vt:lpstr>
      <vt:lpstr>Overview</vt:lpstr>
      <vt:lpstr>MaxUMC CPU Libraries</vt:lpstr>
      <vt:lpstr>CPU/DFE Load Sharing</vt:lpstr>
      <vt:lpstr>CPU -&gt; DFE Communication</vt:lpstr>
      <vt:lpstr>DFE -&gt; CPU Communication</vt:lpstr>
      <vt:lpstr>Example – Airfoil (Finite Volume)</vt:lpstr>
      <vt:lpstr>MAIA Performance</vt:lpstr>
      <vt:lpstr>Airfoil Results</vt:lpstr>
    </vt:vector>
  </TitlesOfParts>
  <Company>Maxeler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dpackwood</dc:creator>
  <cp:lastModifiedBy>dpackwood</cp:lastModifiedBy>
  <cp:revision>733</cp:revision>
  <dcterms:created xsi:type="dcterms:W3CDTF">2015-10-20T10:04:40Z</dcterms:created>
  <dcterms:modified xsi:type="dcterms:W3CDTF">2016-03-29T11:18:27Z</dcterms:modified>
</cp:coreProperties>
</file>