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1" r:id="rId4"/>
    <p:sldId id="410" r:id="rId5"/>
    <p:sldId id="412" r:id="rId6"/>
    <p:sldId id="415" r:id="rId7"/>
    <p:sldId id="416" r:id="rId8"/>
    <p:sldId id="413" r:id="rId9"/>
    <p:sldId id="414" r:id="rId10"/>
    <p:sldId id="419" r:id="rId11"/>
    <p:sldId id="420" r:id="rId12"/>
    <p:sldId id="427" r:id="rId13"/>
    <p:sldId id="426" r:id="rId14"/>
    <p:sldId id="424" r:id="rId15"/>
    <p:sldId id="425" r:id="rId16"/>
    <p:sldId id="423" r:id="rId17"/>
    <p:sldId id="422" r:id="rId18"/>
    <p:sldId id="421" r:id="rId19"/>
    <p:sldId id="428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03C8C"/>
    <a:srgbClr val="D9D9D9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76.xml"/><Relationship Id="rId7" Type="http://schemas.openxmlformats.org/officeDocument/2006/relationships/tags" Target="../tags/tag75.x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83.xml"/><Relationship Id="rId7" Type="http://schemas.openxmlformats.org/officeDocument/2006/relationships/tags" Target="../tags/tag82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90.xml"/><Relationship Id="rId7" Type="http://schemas.openxmlformats.org/officeDocument/2006/relationships/tags" Target="../tags/tag89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0" Type="http://schemas.openxmlformats.org/officeDocument/2006/relationships/tags" Target="../tags/tag99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105.xml"/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tags" Target="../tags/tag101.xml"/><Relationship Id="rId3" Type="http://schemas.openxmlformats.org/officeDocument/2006/relationships/image" Target="../media/image8.png"/><Relationship Id="rId2" Type="http://schemas.openxmlformats.org/officeDocument/2006/relationships/tags" Target="../tags/tag100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1.xml"/><Relationship Id="rId8" Type="http://schemas.openxmlformats.org/officeDocument/2006/relationships/tags" Target="../tags/tag30.xml"/><Relationship Id="rId7" Type="http://schemas.openxmlformats.org/officeDocument/2006/relationships/tags" Target="../tags/tag29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36.xml"/><Relationship Id="rId8" Type="http://schemas.openxmlformats.org/officeDocument/2006/relationships/tags" Target="../tags/tag35.xml"/><Relationship Id="rId7" Type="http://schemas.openxmlformats.org/officeDocument/2006/relationships/tags" Target="../tags/tag34.xml"/><Relationship Id="rId6" Type="http://schemas.openxmlformats.org/officeDocument/2006/relationships/image" Target="../media/image5.png"/><Relationship Id="rId5" Type="http://schemas.openxmlformats.org/officeDocument/2006/relationships/tags" Target="../tags/tag33.xml"/><Relationship Id="rId4" Type="http://schemas.openxmlformats.org/officeDocument/2006/relationships/image" Target="../media/image4.png"/><Relationship Id="rId3" Type="http://schemas.openxmlformats.org/officeDocument/2006/relationships/tags" Target="../tags/tag32.xml"/><Relationship Id="rId2" Type="http://schemas.openxmlformats.org/officeDocument/2006/relationships/image" Target="../media/image3.jpeg"/><Relationship Id="rId10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6.xml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1998000" y="2476800"/>
            <a:ext cx="8197200" cy="1278000"/>
          </a:xfrm>
        </p:spPr>
        <p:txBody>
          <a:bodyPr lIns="91440" tIns="45720" rIns="91440" bIns="45720" anchor="t" anchorCtr="0">
            <a:normAutofit/>
          </a:bodyPr>
          <a:lstStyle>
            <a:lvl1pPr algn="ctr">
              <a:defRPr sz="8000" b="0" spc="6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1998000" y="4140000"/>
            <a:ext cx="8197200" cy="460800"/>
          </a:xfrm>
        </p:spPr>
        <p:txBody>
          <a:bodyPr lIns="91440" tIns="45720" rIns="91440" bIns="4572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400" u="none" strike="noStrike" kern="1200" cap="none" spc="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8"/>
            </p:custDataLst>
          </p:nvPr>
        </p:nvSpPr>
        <p:spPr>
          <a:xfrm>
            <a:off x="1998000" y="262800"/>
            <a:ext cx="8197200" cy="403200"/>
          </a:xfrm>
        </p:spPr>
        <p:txBody>
          <a:bodyPr lIns="91440" tIns="45720" rIns="91440" bIns="45720">
            <a:norm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kern="4000" spc="1200" baseline="0">
                <a:solidFill>
                  <a:schemeClr val="bg1">
                    <a:alpha val="31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点击此处编辑文本</a:t>
            </a:r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4" hasCustomPrompt="1"/>
            <p:custDataLst>
              <p:tags r:id="rId9"/>
            </p:custDataLst>
          </p:nvPr>
        </p:nvSpPr>
        <p:spPr>
          <a:xfrm>
            <a:off x="1997075" y="6364800"/>
            <a:ext cx="8196263" cy="403200"/>
          </a:xfrm>
        </p:spPr>
        <p:txBody>
          <a:bodyPr lIns="91440" tIns="45720" rIns="91440" bIns="45720">
            <a:norm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kern="4000" spc="1200" baseline="0">
                <a:solidFill>
                  <a:schemeClr val="bg1">
                    <a:alpha val="31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点击此处编辑文本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611085" y="2615542"/>
            <a:ext cx="8969829" cy="1419429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000" b="0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3225600" y="3142800"/>
            <a:ext cx="5745600" cy="914400"/>
          </a:xfrm>
        </p:spPr>
        <p:txBody>
          <a:bodyPr lIns="91440" tIns="45720" rIns="91440" bIns="45720" anchor="t" anchorCtr="0">
            <a:normAutofit/>
          </a:bodyPr>
          <a:lstStyle>
            <a:lvl1pPr algn="ctr">
              <a:defRPr sz="6000" u="none" strike="noStrike" kern="1200" cap="none" spc="0" normalizeH="0" baseline="0">
                <a:solidFill>
                  <a:schemeClr val="bg1"/>
                </a:solidFill>
                <a:effectLst>
                  <a:outerShdw blurRad="57150" dist="38100" dir="5400000" algn="tl">
                    <a:srgbClr val="003CFF"/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3225600" y="4467600"/>
            <a:ext cx="5745600" cy="801630"/>
          </a:xfrm>
        </p:spPr>
        <p:txBody>
          <a:bodyPr lIns="91440" tIns="45720" rIns="91440" bIns="45720">
            <a:normAutofit/>
          </a:bodyPr>
          <a:lstStyle>
            <a:lvl1pPr marL="0" indent="0" algn="ctr" eaLnBrk="1" fontAlgn="auto" latinLnBrk="0" hangingPunct="1">
              <a:spcAft>
                <a:spcPts val="0"/>
              </a:spcAft>
              <a:buNone/>
              <a:defRPr kumimoji="0" lang="zh-CN" altLang="en-US" sz="1800" b="0" i="0" u="none" strike="noStrike" kern="1200" cap="none" spc="0" normalizeH="0" baseline="0" noProof="1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画板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9525" y="-15875"/>
            <a:ext cx="2783205" cy="2624455"/>
          </a:xfrm>
          <a:prstGeom prst="rect">
            <a:avLst/>
          </a:prstGeom>
        </p:spPr>
      </p:pic>
      <p:pic>
        <p:nvPicPr>
          <p:cNvPr id="7" name="图片 6" descr="画板备份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 flipH="1">
            <a:off x="9719945" y="4386580"/>
            <a:ext cx="2470150" cy="24701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tags" Target="../tags/tag111.xml"/><Relationship Id="rId24" Type="http://schemas.openxmlformats.org/officeDocument/2006/relationships/tags" Target="../tags/tag110.xml"/><Relationship Id="rId23" Type="http://schemas.openxmlformats.org/officeDocument/2006/relationships/tags" Target="../tags/tag109.xml"/><Relationship Id="rId22" Type="http://schemas.openxmlformats.org/officeDocument/2006/relationships/tags" Target="../tags/tag108.xml"/><Relationship Id="rId21" Type="http://schemas.openxmlformats.org/officeDocument/2006/relationships/tags" Target="../tags/tag107.xml"/><Relationship Id="rId20" Type="http://schemas.openxmlformats.org/officeDocument/2006/relationships/tags" Target="../tags/tag106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3.xml"/><Relationship Id="rId1" Type="http://schemas.openxmlformats.org/officeDocument/2006/relationships/tags" Target="../tags/tag1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5.xml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6.xml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37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8.xml"/><Relationship Id="rId1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9.xml"/><Relationship Id="rId1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0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2.xml"/><Relationship Id="rId2" Type="http://schemas.openxmlformats.org/officeDocument/2006/relationships/image" Target="../media/image24.png"/><Relationship Id="rId1" Type="http://schemas.openxmlformats.org/officeDocument/2006/relationships/tags" Target="../tags/tag14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tags" Target="../tags/tag121.xml"/><Relationship Id="rId7" Type="http://schemas.openxmlformats.org/officeDocument/2006/relationships/tags" Target="../tags/tag120.xml"/><Relationship Id="rId6" Type="http://schemas.openxmlformats.org/officeDocument/2006/relationships/tags" Target="../tags/tag119.xml"/><Relationship Id="rId5" Type="http://schemas.openxmlformats.org/officeDocument/2006/relationships/tags" Target="../tags/tag118.xml"/><Relationship Id="rId4" Type="http://schemas.openxmlformats.org/officeDocument/2006/relationships/tags" Target="../tags/tag117.xml"/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4" Type="http://schemas.openxmlformats.org/officeDocument/2006/relationships/slideLayout" Target="../slideLayouts/slideLayout6.xml"/><Relationship Id="rId13" Type="http://schemas.openxmlformats.org/officeDocument/2006/relationships/tags" Target="../tags/tag125.xml"/><Relationship Id="rId12" Type="http://schemas.openxmlformats.org/officeDocument/2006/relationships/tags" Target="../tags/tag124.xml"/><Relationship Id="rId11" Type="http://schemas.openxmlformats.org/officeDocument/2006/relationships/tags" Target="../tags/tag123.xml"/><Relationship Id="rId10" Type="http://schemas.openxmlformats.org/officeDocument/2006/relationships/tags" Target="../tags/tag122.xml"/><Relationship Id="rId1" Type="http://schemas.openxmlformats.org/officeDocument/2006/relationships/tags" Target="../tags/tag1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7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28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9.xml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31.xml"/><Relationship Id="rId2" Type="http://schemas.openxmlformats.org/officeDocument/2006/relationships/image" Target="../media/image13.png"/><Relationship Id="rId1" Type="http://schemas.openxmlformats.org/officeDocument/2006/relationships/tags" Target="../tags/tag13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2.xml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3.xml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p>
            <a:r>
              <a:rPr lang="zh-CN" altLang="zh-CN"/>
              <a:t>转发面技术</a:t>
            </a:r>
            <a:endParaRPr lang="en-US" altLang="zh-CN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0000"/>
          </a:bodyPr>
          <a:p>
            <a:r>
              <a:rPr lang="zh-CN" altLang="en-US"/>
              <a:t>速度与灵活之间的权衡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ovs</a:t>
            </a:r>
            <a:r>
              <a:t>各种实现总览</a:t>
            </a:r>
          </a:p>
        </p:txBody>
      </p:sp>
      <p:sp>
        <p:nvSpPr>
          <p:cNvPr id="5" name="矩形 4"/>
          <p:cNvSpPr/>
          <p:nvPr/>
        </p:nvSpPr>
        <p:spPr>
          <a:xfrm>
            <a:off x="2428240" y="1257935"/>
            <a:ext cx="3449955" cy="374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ovs-vswitchd</a:t>
            </a:r>
            <a:endParaRPr lang="en-US" altLang="zh-CN" sz="1400"/>
          </a:p>
        </p:txBody>
      </p:sp>
      <p:sp>
        <p:nvSpPr>
          <p:cNvPr id="6" name="矩形 5"/>
          <p:cNvSpPr/>
          <p:nvPr/>
        </p:nvSpPr>
        <p:spPr>
          <a:xfrm>
            <a:off x="2428240" y="1632585"/>
            <a:ext cx="3449955" cy="374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ofproto</a:t>
            </a:r>
            <a:endParaRPr lang="en-US" altLang="zh-CN" sz="1400"/>
          </a:p>
        </p:txBody>
      </p:sp>
      <p:sp>
        <p:nvSpPr>
          <p:cNvPr id="7" name="矩形 6"/>
          <p:cNvSpPr/>
          <p:nvPr/>
        </p:nvSpPr>
        <p:spPr>
          <a:xfrm>
            <a:off x="2428240" y="2007235"/>
            <a:ext cx="1567180" cy="374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netdev</a:t>
            </a:r>
            <a:endParaRPr lang="en-US" altLang="zh-CN" sz="1400"/>
          </a:p>
        </p:txBody>
      </p:sp>
      <p:sp>
        <p:nvSpPr>
          <p:cNvPr id="8" name="矩形 7"/>
          <p:cNvSpPr/>
          <p:nvPr/>
        </p:nvSpPr>
        <p:spPr>
          <a:xfrm>
            <a:off x="2428240" y="2381885"/>
            <a:ext cx="1567180" cy="374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netdev provider</a:t>
            </a:r>
            <a:endParaRPr lang="en-US" altLang="zh-CN" sz="1400"/>
          </a:p>
        </p:txBody>
      </p:sp>
      <p:sp>
        <p:nvSpPr>
          <p:cNvPr id="9" name="矩形 8"/>
          <p:cNvSpPr/>
          <p:nvPr/>
        </p:nvSpPr>
        <p:spPr>
          <a:xfrm>
            <a:off x="4310380" y="2007235"/>
            <a:ext cx="1567180" cy="374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ofproto-dpif</a:t>
            </a:r>
            <a:endParaRPr lang="en-US" altLang="zh-CN" sz="1400"/>
          </a:p>
        </p:txBody>
      </p:sp>
      <p:sp>
        <p:nvSpPr>
          <p:cNvPr id="10" name="矩形 9"/>
          <p:cNvSpPr/>
          <p:nvPr/>
        </p:nvSpPr>
        <p:spPr>
          <a:xfrm>
            <a:off x="4311015" y="2381885"/>
            <a:ext cx="1567180" cy="374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dpif</a:t>
            </a:r>
            <a:endParaRPr lang="en-US" altLang="zh-CN" sz="1400"/>
          </a:p>
        </p:txBody>
      </p:sp>
      <p:sp>
        <p:nvSpPr>
          <p:cNvPr id="11" name="矩形 10"/>
          <p:cNvSpPr/>
          <p:nvPr/>
        </p:nvSpPr>
        <p:spPr>
          <a:xfrm>
            <a:off x="4310380" y="2756535"/>
            <a:ext cx="4240530" cy="374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dpif provider</a:t>
            </a:r>
            <a:endParaRPr lang="en-US" altLang="zh-CN" sz="1400"/>
          </a:p>
        </p:txBody>
      </p:sp>
      <p:sp>
        <p:nvSpPr>
          <p:cNvPr id="12" name="矩形 11"/>
          <p:cNvSpPr/>
          <p:nvPr/>
        </p:nvSpPr>
        <p:spPr>
          <a:xfrm>
            <a:off x="5300980" y="3505200"/>
            <a:ext cx="1567180" cy="394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dpif netlink</a:t>
            </a:r>
            <a:endParaRPr lang="en-US" altLang="zh-CN" sz="1400"/>
          </a:p>
        </p:txBody>
      </p:sp>
      <p:sp>
        <p:nvSpPr>
          <p:cNvPr id="13" name="矩形 12"/>
          <p:cNvSpPr/>
          <p:nvPr/>
        </p:nvSpPr>
        <p:spPr>
          <a:xfrm>
            <a:off x="7583170" y="3504565"/>
            <a:ext cx="1567180" cy="394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dpif netdev</a:t>
            </a:r>
            <a:endParaRPr lang="en-US" altLang="zh-CN" sz="1400"/>
          </a:p>
        </p:txBody>
      </p:sp>
      <p:sp>
        <p:nvSpPr>
          <p:cNvPr id="14" name="矩形 13"/>
          <p:cNvSpPr/>
          <p:nvPr/>
        </p:nvSpPr>
        <p:spPr>
          <a:xfrm>
            <a:off x="5300980" y="5088890"/>
            <a:ext cx="1567180" cy="3943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datapath</a:t>
            </a:r>
            <a:endParaRPr lang="en-US" altLang="zh-CN" sz="1400"/>
          </a:p>
        </p:txBody>
      </p:sp>
      <p:sp>
        <p:nvSpPr>
          <p:cNvPr id="15" name="矩形 14"/>
          <p:cNvSpPr/>
          <p:nvPr/>
        </p:nvSpPr>
        <p:spPr>
          <a:xfrm>
            <a:off x="7583170" y="4238625"/>
            <a:ext cx="1567180" cy="394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DPDK datapath</a:t>
            </a:r>
            <a:endParaRPr lang="en-US" altLang="zh-CN" sz="1400"/>
          </a:p>
        </p:txBody>
      </p:sp>
      <p:sp>
        <p:nvSpPr>
          <p:cNvPr id="16" name="矩形 15"/>
          <p:cNvSpPr/>
          <p:nvPr/>
        </p:nvSpPr>
        <p:spPr>
          <a:xfrm>
            <a:off x="3359785" y="5088890"/>
            <a:ext cx="1567180" cy="3943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TC</a:t>
            </a:r>
            <a:endParaRPr lang="en-US" altLang="zh-CN" sz="1400"/>
          </a:p>
        </p:txBody>
      </p:sp>
      <p:sp>
        <p:nvSpPr>
          <p:cNvPr id="18" name="矩形 17"/>
          <p:cNvSpPr/>
          <p:nvPr/>
        </p:nvSpPr>
        <p:spPr>
          <a:xfrm>
            <a:off x="2428240" y="5923280"/>
            <a:ext cx="6722745" cy="3943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NIC   eSwitch(datapath)</a:t>
            </a:r>
            <a:endParaRPr lang="en-US" altLang="zh-CN" sz="1400"/>
          </a:p>
        </p:txBody>
      </p:sp>
      <p:cxnSp>
        <p:nvCxnSpPr>
          <p:cNvPr id="19" name="直接连接符 18"/>
          <p:cNvCxnSpPr>
            <a:endCxn id="12" idx="0"/>
          </p:cNvCxnSpPr>
          <p:nvPr/>
        </p:nvCxnSpPr>
        <p:spPr>
          <a:xfrm>
            <a:off x="6080125" y="3124835"/>
            <a:ext cx="4445" cy="380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2" idx="2"/>
            <a:endCxn id="14" idx="0"/>
          </p:cNvCxnSpPr>
          <p:nvPr/>
        </p:nvCxnSpPr>
        <p:spPr>
          <a:xfrm>
            <a:off x="6084570" y="3899535"/>
            <a:ext cx="0" cy="1189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endCxn id="13" idx="0"/>
          </p:cNvCxnSpPr>
          <p:nvPr/>
        </p:nvCxnSpPr>
        <p:spPr>
          <a:xfrm>
            <a:off x="8366760" y="3134995"/>
            <a:ext cx="0" cy="36957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3" idx="2"/>
            <a:endCxn id="15" idx="0"/>
          </p:cNvCxnSpPr>
          <p:nvPr/>
        </p:nvCxnSpPr>
        <p:spPr>
          <a:xfrm>
            <a:off x="8366760" y="3898900"/>
            <a:ext cx="0" cy="339725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4552315" y="3134995"/>
            <a:ext cx="0" cy="196786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4552315" y="5492750"/>
            <a:ext cx="0" cy="43053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5" idx="2"/>
          </p:cNvCxnSpPr>
          <p:nvPr/>
        </p:nvCxnSpPr>
        <p:spPr>
          <a:xfrm>
            <a:off x="8366760" y="4632960"/>
            <a:ext cx="0" cy="1344295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7998460" y="3130550"/>
            <a:ext cx="0" cy="36957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7998460" y="3894455"/>
            <a:ext cx="0" cy="339725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8898255" y="845820"/>
            <a:ext cx="246443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1"/>
                </a:solidFill>
              </a:rPr>
              <a:t>native ovs</a:t>
            </a:r>
            <a:endParaRPr lang="en-US" altLang="zh-CN">
              <a:solidFill>
                <a:schemeClr val="accent1"/>
              </a:solidFill>
            </a:endParaRPr>
          </a:p>
          <a:p>
            <a:r>
              <a:rPr lang="en-US" altLang="zh-CN">
                <a:solidFill>
                  <a:schemeClr val="accent4"/>
                </a:solidFill>
              </a:rPr>
              <a:t>ovs with DPDK</a:t>
            </a:r>
            <a:endParaRPr lang="en-US" altLang="zh-CN">
              <a:solidFill>
                <a:schemeClr val="accent3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native ovs  HW offload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903C8C"/>
                </a:solidFill>
              </a:rPr>
              <a:t>ovs-DPDK HW offload</a:t>
            </a:r>
            <a:endParaRPr lang="en-US" altLang="zh-CN">
              <a:solidFill>
                <a:srgbClr val="903C8C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virtio-net on qemu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12010" y="1185545"/>
            <a:ext cx="8411210" cy="53886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vhost-net</a:t>
            </a:r>
            <a:r>
              <a:rPr lang="en-US" altLang="zh-CN"/>
              <a:t>/virtio-net </a:t>
            </a:r>
            <a:r>
              <a:t>架构</a:t>
            </a:r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11375" y="962660"/>
            <a:ext cx="8300085" cy="58058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vhost-user/virtio-pmd 架构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90955" y="1074420"/>
            <a:ext cx="5107305" cy="57905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3925" y="2037715"/>
            <a:ext cx="3188970" cy="278193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OVS-DPDK + vhost-user/virtio-pmd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77540" y="885190"/>
            <a:ext cx="5643245" cy="58845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SR-IOV应用场景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32405" y="766445"/>
            <a:ext cx="5854700" cy="60801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Virtio full HW offloading   </a:t>
            </a:r>
            <a:r>
              <a:rPr lang="en-US" altLang="zh-CN"/>
              <a:t>&amp; vDPA base DPDK 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7235" y="885190"/>
            <a:ext cx="4775200" cy="5968365"/>
          </a:xfrm>
          <a:prstGeom prst="rect">
            <a:avLst/>
          </a:prstGeom>
        </p:spPr>
      </p:pic>
      <p:pic>
        <p:nvPicPr>
          <p:cNvPr id="8" name="内容占位符 7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4505" y="885190"/>
            <a:ext cx="4688205" cy="59721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virtio networking </a:t>
            </a:r>
            <a:r>
              <a:t>方案比较</a:t>
            </a: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087880" y="979170"/>
            <a:ext cx="8300085" cy="585597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Mellanox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06"/>
          <p:cNvSpPr txBox="1"/>
          <p:nvPr>
            <p:custDataLst>
              <p:tags r:id="rId1"/>
            </p:custDataLst>
          </p:nvPr>
        </p:nvSpPr>
        <p:spPr>
          <a:xfrm>
            <a:off x="2217936" y="5314589"/>
            <a:ext cx="1733436" cy="3429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85000" lnSpcReduction="20000"/>
          </a:bodyPr>
          <a:lstStyle/>
          <a:p>
            <a:pPr algn="l">
              <a:lnSpc>
                <a:spcPct val="100000"/>
              </a:lnSpc>
            </a:pPr>
            <a:r>
              <a:rPr lang="zh-CN" sz="2250" b="0" i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团队介绍</a:t>
            </a:r>
            <a:endParaRPr lang="zh-CN" sz="2250" b="0" i="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Object 208"/>
          <p:cNvSpPr txBox="1"/>
          <p:nvPr>
            <p:custDataLst>
              <p:tags r:id="rId2"/>
            </p:custDataLst>
          </p:nvPr>
        </p:nvSpPr>
        <p:spPr>
          <a:xfrm>
            <a:off x="7733506" y="3889550"/>
            <a:ext cx="2152352" cy="3429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85000" lnSpcReduction="20000"/>
          </a:bodyPr>
          <a:lstStyle/>
          <a:p>
            <a:pPr algn="l">
              <a:lnSpc>
                <a:spcPct val="100000"/>
              </a:lnSpc>
            </a:pPr>
            <a:r>
              <a:rPr lang="zh-CN" sz="2250" b="0" i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公司竞争优势</a:t>
            </a:r>
            <a:endParaRPr lang="zh-CN" sz="2250" b="0" i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Object 209"/>
          <p:cNvSpPr txBox="1"/>
          <p:nvPr>
            <p:custDataLst>
              <p:tags r:id="rId3"/>
            </p:custDataLst>
          </p:nvPr>
        </p:nvSpPr>
        <p:spPr>
          <a:xfrm>
            <a:off x="7733308" y="3259094"/>
            <a:ext cx="954021" cy="533400"/>
          </a:xfrm>
          <a:prstGeom prst="rect">
            <a:avLst/>
          </a:prstGeom>
        </p:spPr>
        <p:txBody>
          <a:bodyPr vert="horz" rtlCol="0" anchor="t" anchorCtr="0">
            <a:normAutofit fontScale="80000"/>
          </a:bodyPr>
          <a:lstStyle/>
          <a:p>
            <a:pPr algn="l">
              <a:lnSpc>
                <a:spcPct val="100000"/>
              </a:lnSpc>
            </a:pPr>
            <a:r>
              <a:rPr lang="zh-CN" sz="3500" b="0" i="0" dirty="0">
                <a:solidFill>
                  <a:schemeClr val="accent1"/>
                </a:solidFill>
                <a:latin typeface="Arial Regular" panose="020B0604020202090204" charset="0"/>
                <a:ea typeface="微软雅黑" panose="020B0503020204020204" pitchFamily="34" charset="-122"/>
                <a:cs typeface="Arial Regular" panose="020B0604020202090204" charset="0"/>
              </a:rPr>
              <a:t>03</a:t>
            </a:r>
            <a:endParaRPr lang="zh-CN" altLang="en-US" sz="3500" b="0" i="0" dirty="0">
              <a:solidFill>
                <a:schemeClr val="accent1"/>
              </a:solidFill>
              <a:latin typeface="Arial Regular" panose="020B0604020202090204" charset="0"/>
              <a:ea typeface="微软雅黑" panose="020B0503020204020204" pitchFamily="34" charset="-122"/>
              <a:cs typeface="Arial Regular" panose="020B0604020202090204" charset="0"/>
            </a:endParaRPr>
          </a:p>
        </p:txBody>
      </p:sp>
      <p:sp>
        <p:nvSpPr>
          <p:cNvPr id="11" name="Object 2010"/>
          <p:cNvSpPr txBox="1"/>
          <p:nvPr>
            <p:custDataLst>
              <p:tags r:id="rId4"/>
            </p:custDataLst>
          </p:nvPr>
        </p:nvSpPr>
        <p:spPr>
          <a:xfrm>
            <a:off x="4940201" y="3891633"/>
            <a:ext cx="2140672" cy="3429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85000" lnSpcReduction="20000"/>
          </a:bodyPr>
          <a:lstStyle/>
          <a:p>
            <a:pPr algn="l">
              <a:lnSpc>
                <a:spcPct val="100000"/>
              </a:lnSpc>
            </a:pPr>
            <a:r>
              <a:rPr lang="zh-CN" sz="2250" b="0" i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市场调查分析</a:t>
            </a:r>
            <a:endParaRPr lang="zh-CN" sz="2250" b="0" i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Object 2011"/>
          <p:cNvSpPr txBox="1"/>
          <p:nvPr>
            <p:custDataLst>
              <p:tags r:id="rId5"/>
            </p:custDataLst>
          </p:nvPr>
        </p:nvSpPr>
        <p:spPr>
          <a:xfrm>
            <a:off x="4945658" y="3259094"/>
            <a:ext cx="1236919" cy="533400"/>
          </a:xfrm>
          <a:prstGeom prst="rect">
            <a:avLst/>
          </a:prstGeom>
        </p:spPr>
        <p:txBody>
          <a:bodyPr vert="horz" rtlCol="0" anchor="t" anchorCtr="0">
            <a:normAutofit fontScale="80000"/>
          </a:bodyPr>
          <a:lstStyle/>
          <a:p>
            <a:pPr algn="l">
              <a:lnSpc>
                <a:spcPct val="100000"/>
              </a:lnSpc>
            </a:pPr>
            <a:r>
              <a:rPr lang="zh-CN" sz="3500" b="0" i="0" dirty="0">
                <a:solidFill>
                  <a:schemeClr val="accent1"/>
                </a:solidFill>
                <a:latin typeface="Arial Regular" panose="020B0604020202090204" charset="0"/>
                <a:ea typeface="微软雅黑" panose="020B0503020204020204" pitchFamily="34" charset="-122"/>
                <a:cs typeface="Arial Regular" panose="020B0604020202090204" charset="0"/>
              </a:rPr>
              <a:t>02</a:t>
            </a:r>
            <a:endParaRPr lang="zh-CN" altLang="en-US" sz="3500" b="0" i="0" dirty="0">
              <a:solidFill>
                <a:schemeClr val="accent1"/>
              </a:solidFill>
              <a:latin typeface="Arial Regular" panose="020B0604020202090204" charset="0"/>
              <a:ea typeface="微软雅黑" panose="020B0503020204020204" pitchFamily="34" charset="-122"/>
              <a:cs typeface="Arial Regular" panose="020B0604020202090204" charset="0"/>
            </a:endParaRPr>
          </a:p>
        </p:txBody>
      </p:sp>
      <p:sp>
        <p:nvSpPr>
          <p:cNvPr id="13" name="Object 2012"/>
          <p:cNvSpPr txBox="1"/>
          <p:nvPr>
            <p:custDataLst>
              <p:tags r:id="rId6"/>
            </p:custDataLst>
          </p:nvPr>
        </p:nvSpPr>
        <p:spPr>
          <a:xfrm>
            <a:off x="2235002" y="3891336"/>
            <a:ext cx="2241056" cy="3429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85000" lnSpcReduction="20000"/>
          </a:bodyPr>
          <a:lstStyle/>
          <a:p>
            <a:pPr algn="l">
              <a:lnSpc>
                <a:spcPct val="100000"/>
              </a:lnSpc>
            </a:pPr>
            <a:r>
              <a:rPr lang="zh-CN" sz="2250" b="0" i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产业背景概述</a:t>
            </a:r>
            <a:endParaRPr lang="zh-CN" sz="2250" b="0" i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Object 2013"/>
          <p:cNvSpPr txBox="1"/>
          <p:nvPr>
            <p:custDataLst>
              <p:tags r:id="rId7"/>
            </p:custDataLst>
          </p:nvPr>
        </p:nvSpPr>
        <p:spPr>
          <a:xfrm>
            <a:off x="2234208" y="3259094"/>
            <a:ext cx="1120642" cy="533400"/>
          </a:xfrm>
          <a:prstGeom prst="rect">
            <a:avLst/>
          </a:prstGeom>
        </p:spPr>
        <p:txBody>
          <a:bodyPr vert="horz" rtlCol="0" anchor="t" anchorCtr="0">
            <a:normAutofit fontScale="80000"/>
          </a:bodyPr>
          <a:lstStyle/>
          <a:p>
            <a:pPr algn="l">
              <a:lnSpc>
                <a:spcPct val="100000"/>
              </a:lnSpc>
            </a:pPr>
            <a:r>
              <a:rPr lang="zh-CN" sz="3500" b="0" i="0" dirty="0">
                <a:solidFill>
                  <a:schemeClr val="accent1"/>
                </a:solidFill>
                <a:latin typeface="Arial Regular" panose="020B0604020202090204" charset="0"/>
                <a:ea typeface="微软雅黑" panose="020B0503020204020204" pitchFamily="34" charset="-122"/>
                <a:cs typeface="Arial Regular" panose="020B0604020202090204" charset="0"/>
              </a:rPr>
              <a:t>01</a:t>
            </a:r>
            <a:endParaRPr lang="zh-CN" altLang="en-US" sz="3500" b="0" i="0" dirty="0">
              <a:solidFill>
                <a:schemeClr val="accent1"/>
              </a:solidFill>
              <a:latin typeface="Arial Regular" panose="020B0604020202090204" charset="0"/>
              <a:ea typeface="微软雅黑" panose="020B0503020204020204" pitchFamily="34" charset="-122"/>
              <a:cs typeface="Arial Regular" panose="020B0604020202090204" charset="0"/>
            </a:endParaRPr>
          </a:p>
        </p:txBody>
      </p:sp>
      <p:pic>
        <p:nvPicPr>
          <p:cNvPr id="15" name="image 2014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rcRect/>
          <a:stretch>
            <a:fillRect/>
          </a:stretch>
        </p:blipFill>
        <p:spPr>
          <a:xfrm>
            <a:off x="2331718" y="911221"/>
            <a:ext cx="806449" cy="63502"/>
          </a:xfrm>
          <a:prstGeom prst="rect">
            <a:avLst/>
          </a:prstGeom>
        </p:spPr>
      </p:pic>
      <p:sp>
        <p:nvSpPr>
          <p:cNvPr id="19" name="Object 408"/>
          <p:cNvSpPr txBox="1"/>
          <p:nvPr>
            <p:custDataLst>
              <p:tags r:id="rId10"/>
            </p:custDataLst>
          </p:nvPr>
        </p:nvSpPr>
        <p:spPr>
          <a:xfrm>
            <a:off x="2155190" y="1149350"/>
            <a:ext cx="5957570" cy="688518"/>
          </a:xfrm>
          <a:prstGeom prst="rect">
            <a:avLst/>
          </a:prstGeom>
        </p:spPr>
        <p:txBody>
          <a:bodyPr vert="horz" rtlCol="0" anchor="t" anchorCtr="0">
            <a:normAutofit lnSpcReduction="10000"/>
          </a:bodyPr>
          <a:lstStyle/>
          <a:p>
            <a:pPr algn="l">
              <a:lnSpc>
                <a:spcPct val="91000"/>
              </a:lnSpc>
            </a:pPr>
            <a:r>
              <a:rPr lang="en-US" altLang="zh-CN" sz="4800" b="1" i="0" spc="19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US" altLang="zh-CN" sz="4800" b="1" i="0" spc="19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Object 2015"/>
          <p:cNvSpPr txBox="1"/>
          <p:nvPr>
            <p:custDataLst>
              <p:tags r:id="rId11"/>
            </p:custDataLst>
          </p:nvPr>
        </p:nvSpPr>
        <p:spPr>
          <a:xfrm>
            <a:off x="2123664" y="1885944"/>
            <a:ext cx="5989095" cy="866324"/>
          </a:xfrm>
          <a:prstGeom prst="rect">
            <a:avLst/>
          </a:prstGeom>
        </p:spPr>
        <p:txBody>
          <a:bodyPr vert="horz" rtlCol="0" anchor="t" anchorCtr="0">
            <a:norm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4400" b="1" i="0" dirty="0">
                <a:solidFill>
                  <a:schemeClr val="bg1"/>
                </a:solidFill>
                <a:effectLst>
                  <a:outerShdw blurRad="57150" dist="38100" dir="5400000" algn="ctr" rotWithShape="0">
                    <a:srgbClr val="003CFF">
                      <a:alpha val="100000"/>
                    </a:srgbClr>
                  </a:outerShdw>
                </a:effectLst>
                <a:latin typeface="Arial Bold" panose="020B0604020202090204" charset="0"/>
                <a:ea typeface="微软雅黑" panose="020B0503020204020204" pitchFamily="34" charset="-122"/>
                <a:cs typeface="Arial Bold" panose="020B0604020202090204" charset="0"/>
              </a:rPr>
              <a:t>目录</a:t>
            </a:r>
            <a:endParaRPr lang="zh-CN" altLang="en-US" sz="4400" b="1" i="0" dirty="0">
              <a:solidFill>
                <a:schemeClr val="bg1"/>
              </a:solidFill>
              <a:effectLst>
                <a:outerShdw blurRad="57150" dist="38100" dir="5400000" algn="ctr" rotWithShape="0">
                  <a:srgbClr val="003CFF">
                    <a:alpha val="100000"/>
                  </a:srgbClr>
                </a:outerShdw>
              </a:effectLst>
              <a:latin typeface="Arial Bold" panose="020B0604020202090204" charset="0"/>
              <a:ea typeface="微软雅黑" panose="020B0503020204020204" pitchFamily="34" charset="-122"/>
              <a:cs typeface="Arial Bold" panose="020B0604020202090204" charset="0"/>
            </a:endParaRPr>
          </a:p>
        </p:txBody>
      </p:sp>
      <p:sp>
        <p:nvSpPr>
          <p:cNvPr id="23" name="Object 207"/>
          <p:cNvSpPr txBox="1"/>
          <p:nvPr>
            <p:custDataLst>
              <p:tags r:id="rId12"/>
            </p:custDataLst>
          </p:nvPr>
        </p:nvSpPr>
        <p:spPr>
          <a:xfrm>
            <a:off x="2217936" y="4681494"/>
            <a:ext cx="1000919" cy="533400"/>
          </a:xfrm>
          <a:prstGeom prst="rect">
            <a:avLst/>
          </a:prstGeom>
        </p:spPr>
        <p:txBody>
          <a:bodyPr vert="horz" rtlCol="0" anchor="t" anchorCtr="0">
            <a:normAutofit fontScale="80000"/>
          </a:bodyPr>
          <a:lstStyle/>
          <a:p>
            <a:pPr algn="l">
              <a:lnSpc>
                <a:spcPct val="100000"/>
              </a:lnSpc>
            </a:pPr>
            <a:r>
              <a:rPr lang="zh-CN" sz="3500" b="0" i="0" dirty="0">
                <a:solidFill>
                  <a:schemeClr val="accent1"/>
                </a:solidFill>
                <a:latin typeface="Arial Regular" panose="020B0604020202090204" charset="0"/>
                <a:ea typeface="微软雅黑" panose="020B0503020204020204" pitchFamily="34" charset="-122"/>
                <a:cs typeface="Arial Regular" panose="020B0604020202090204" charset="0"/>
              </a:rPr>
              <a:t>04</a:t>
            </a:r>
            <a:endParaRPr lang="zh-CN" altLang="en-US" sz="3500" b="0" i="0" dirty="0">
              <a:solidFill>
                <a:schemeClr val="accent1"/>
              </a:solidFill>
              <a:latin typeface="Arial Regular" panose="020B0604020202090204" charset="0"/>
              <a:ea typeface="微软雅黑" panose="020B0503020204020204" pitchFamily="34" charset="-122"/>
              <a:cs typeface="Arial Regular" panose="020B0604020202090204" charset="0"/>
            </a:endParaRPr>
          </a:p>
        </p:txBody>
      </p:sp>
    </p:spTree>
    <p:custDataLst>
      <p:tags r:id="rId1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技术图谱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5400040" cy="5388610"/>
          </a:xfrm>
        </p:spPr>
        <p:txBody>
          <a:bodyPr/>
          <a:p>
            <a:r>
              <a:rPr lang="en-US" altLang="zh-CN">
                <a:solidFill>
                  <a:schemeClr val="bg1"/>
                </a:solidFill>
              </a:rPr>
              <a:t>OVS</a:t>
            </a:r>
            <a:endParaRPr lang="en-US" altLang="zh-CN">
              <a:solidFill>
                <a:schemeClr val="bg1"/>
              </a:solidFill>
            </a:endParaRPr>
          </a:p>
          <a:p>
            <a:pPr lvl="1"/>
            <a:r>
              <a:rPr lang="en-US" altLang="zh-CN">
                <a:solidFill>
                  <a:schemeClr val="bg1"/>
                </a:solidFill>
              </a:rPr>
              <a:t>OVS kernel</a:t>
            </a:r>
            <a:endParaRPr lang="en-US" altLang="zh-CN">
              <a:solidFill>
                <a:schemeClr val="bg1"/>
              </a:solidFill>
            </a:endParaRPr>
          </a:p>
          <a:p>
            <a:pPr lvl="1"/>
            <a:r>
              <a:rPr lang="en-US" altLang="zh-CN">
                <a:solidFill>
                  <a:schemeClr val="bg1"/>
                </a:solidFill>
              </a:rPr>
              <a:t>OVS DPDK</a:t>
            </a:r>
            <a:endParaRPr lang="en-US" altLang="zh-CN">
              <a:solidFill>
                <a:schemeClr val="bg1"/>
              </a:solidFill>
            </a:endParaRPr>
          </a:p>
          <a:p>
            <a:pPr lvl="1"/>
            <a:r>
              <a:rPr lang="en-US" altLang="zh-CN">
                <a:solidFill>
                  <a:schemeClr val="bg1"/>
                </a:solidFill>
              </a:rPr>
              <a:t>OVS HW offload</a:t>
            </a:r>
            <a:endParaRPr lang="en-US" altLang="zh-CN">
              <a:solidFill>
                <a:schemeClr val="bg1"/>
              </a:solidFill>
            </a:endParaRPr>
          </a:p>
          <a:p>
            <a:pPr lvl="2"/>
            <a:r>
              <a:rPr lang="en-US" altLang="zh-CN">
                <a:solidFill>
                  <a:schemeClr val="bg1"/>
                </a:solidFill>
              </a:rPr>
              <a:t>OVS kernel offload using TC</a:t>
            </a:r>
            <a:endParaRPr lang="en-US" altLang="zh-CN">
              <a:solidFill>
                <a:schemeClr val="bg1"/>
              </a:solidFill>
            </a:endParaRPr>
          </a:p>
          <a:p>
            <a:pPr lvl="2"/>
            <a:r>
              <a:rPr lang="en-US" altLang="zh-CN">
                <a:solidFill>
                  <a:schemeClr val="bg1"/>
                </a:solidFill>
              </a:rPr>
              <a:t>OVS DPDK offload using rte_flow</a:t>
            </a:r>
            <a:endParaRPr lang="en-US" altLang="zh-CN">
              <a:solidFill>
                <a:schemeClr val="bg1"/>
              </a:solidFill>
            </a:endParaRP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</a:rPr>
              <a:t>eBPF</a:t>
            </a:r>
            <a:endParaRPr lang="en-US" altLang="zh-CN">
              <a:solidFill>
                <a:schemeClr val="bg1"/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</a:rPr>
              <a:t>eBPF HW offload</a:t>
            </a:r>
            <a:endParaRPr lang="en-US" altLang="zh-CN">
              <a:solidFill>
                <a:schemeClr val="bg1"/>
              </a:solidFill>
            </a:endParaRP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</a:rPr>
              <a:t>P4 switch</a:t>
            </a:r>
            <a:endParaRPr lang="en-US" altLang="zh-CN">
              <a:solidFill>
                <a:schemeClr val="bg1"/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</a:rPr>
              <a:t>DPDK SWX</a:t>
            </a:r>
            <a:endParaRPr lang="en-US" altLang="zh-CN">
              <a:solidFill>
                <a:schemeClr val="bg1"/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</a:rPr>
              <a:t>DPU P4 eswitch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122035" y="984250"/>
            <a:ext cx="5400040" cy="538861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SR-IOV</a:t>
            </a:r>
            <a:endParaRPr lang="en-US" altLang="zh-CN">
              <a:solidFill>
                <a:schemeClr val="bg1"/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legacy SR-IOV</a:t>
            </a:r>
            <a:endParaRPr lang="en-US" altLang="zh-CN">
              <a:sym typeface="+mn-ea"/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</a:rPr>
              <a:t>SR-IOV &amp; OVS-DPDK</a:t>
            </a:r>
            <a:endParaRPr lang="en-US" altLang="zh-CN">
              <a:solidFill>
                <a:schemeClr val="bg1"/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virtio full HW offloading</a:t>
            </a:r>
            <a:endParaRPr lang="en-US" altLang="zh-CN">
              <a:solidFill>
                <a:schemeClr val="bg1"/>
              </a:solidFill>
            </a:endParaRP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vDPA</a:t>
            </a:r>
            <a:endParaRPr lang="en-US" altLang="zh-CN">
              <a:sym typeface="+mn-ea"/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vDPA SIM</a:t>
            </a:r>
            <a:endParaRPr lang="en-US" altLang="zh-CN">
              <a:solidFill>
                <a:schemeClr val="bg1"/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general vDPA</a:t>
            </a:r>
            <a:endParaRPr lang="en-US" altLang="zh-CN">
              <a:sym typeface="+mn-ea"/>
            </a:endParaRP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base kernel</a:t>
            </a:r>
            <a:endParaRPr lang="en-US" altLang="zh-CN">
              <a:sym typeface="+mn-ea"/>
            </a:endParaRP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base DPDK</a:t>
            </a:r>
            <a:endParaRPr lang="en-US" altLang="zh-CN">
              <a:solidFill>
                <a:schemeClr val="bg1"/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Mellanox ASAP</a:t>
            </a:r>
            <a:r>
              <a:rPr lang="en-US" altLang="zh-CN" baseline="30000">
                <a:sym typeface="+mn-ea"/>
              </a:rPr>
              <a:t>2</a:t>
            </a:r>
            <a:r>
              <a:rPr lang="en-US" altLang="zh-CN">
                <a:sym typeface="+mn-ea"/>
              </a:rPr>
              <a:t> vDPA</a:t>
            </a:r>
            <a:endParaRPr lang="en-US" altLang="zh-CN">
              <a:solidFill>
                <a:schemeClr val="bg1"/>
              </a:solidFill>
            </a:endParaRP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with OVS</a:t>
            </a:r>
            <a:endParaRPr lang="en-US" altLang="zh-CN">
              <a:solidFill>
                <a:schemeClr val="bg1"/>
              </a:solidFill>
            </a:endParaRP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with OVS DPDK</a:t>
            </a:r>
            <a:endParaRPr lang="en-US" altLang="zh-CN">
              <a:sym typeface="+mn-ea"/>
            </a:endParaRP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</a:rPr>
              <a:t>Base DPU</a:t>
            </a:r>
            <a:endParaRPr lang="en-US" altLang="zh-CN">
              <a:solidFill>
                <a:schemeClr val="bg1"/>
              </a:solidFill>
            </a:endParaRPr>
          </a:p>
          <a:p>
            <a:pPr marL="228600" lvl="0" indent="-228600">
              <a:buFont typeface="Arial" panose="020B0604020202020204" pitchFamily="34" charset="0"/>
              <a:buChar char="•"/>
            </a:pPr>
            <a:endParaRPr lang="en-US" altLang="zh-CN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应用解决方案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VM networking</a:t>
            </a:r>
            <a:endParaRPr lang="en-US" altLang="zh-CN">
              <a:solidFill>
                <a:schemeClr val="bg1"/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virtio-net/virtio-net</a:t>
            </a:r>
            <a:endParaRPr lang="en-US" altLang="zh-CN">
              <a:sym typeface="+mn-ea"/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</a:rPr>
              <a:t>vhost-net/virito-net</a:t>
            </a:r>
            <a:endParaRPr lang="en-US" altLang="zh-CN">
              <a:solidFill>
                <a:schemeClr val="bg1"/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</a:rPr>
              <a:t>vhost-user/virtio-pmd</a:t>
            </a:r>
            <a:endParaRPr lang="en-US" altLang="zh-CN">
              <a:solidFill>
                <a:schemeClr val="bg1"/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</a:rPr>
              <a:t>virtio full HW offloading</a:t>
            </a:r>
            <a:endParaRPr lang="en-US" altLang="zh-CN">
              <a:solidFill>
                <a:schemeClr val="bg1"/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</a:rPr>
              <a:t>vDPA</a:t>
            </a:r>
            <a:endParaRPr lang="en-US" altLang="zh-CN">
              <a:solidFill>
                <a:schemeClr val="bg1"/>
              </a:solidFill>
            </a:endParaRP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Container networking</a:t>
            </a:r>
            <a:endParaRPr lang="en-US" altLang="zh-CN">
              <a:sym typeface="+mn-ea"/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xxxx</a:t>
            </a:r>
            <a:endParaRPr lang="en-US" altLang="zh-CN">
              <a:sym typeface="+mn-ea"/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xxxx</a:t>
            </a:r>
            <a:endParaRPr lang="en-US" altLang="zh-CN">
              <a:solidFill>
                <a:schemeClr val="bg1"/>
              </a:solidFill>
            </a:endParaRPr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ovs</a:t>
            </a:r>
            <a:r>
              <a:t>架构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28740" y="979805"/>
            <a:ext cx="4857750" cy="560768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20" y="2129790"/>
            <a:ext cx="4957445" cy="3059430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2113915" y="3676650"/>
            <a:ext cx="930910" cy="57721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982980" y="4253865"/>
            <a:ext cx="930910" cy="57721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8392160" y="3846830"/>
            <a:ext cx="930910" cy="57721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ovs</a:t>
            </a:r>
            <a:r>
              <a:rPr>
                <a:sym typeface="+mn-ea"/>
              </a:rPr>
              <a:t>架构</a:t>
            </a:r>
            <a:br>
              <a:rPr>
                <a:sym typeface="+mn-ea"/>
              </a:rPr>
            </a:b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17195" y="1604010"/>
            <a:ext cx="11452225" cy="43103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ovs HW offload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b="1"/>
              <a:t>ovs-vsctl set Open_vSwitch . other_config:hw-offload=true</a:t>
            </a:r>
            <a:endParaRPr lang="zh-CN" altLang="en-US" b="1"/>
          </a:p>
          <a:p>
            <a:pPr lvl="1"/>
            <a:r>
              <a:rPr lang="zh-CN" altLang="en-US" b="1"/>
              <a:t>Flow add/delete/stats events are forwarded to HW offload thread</a:t>
            </a:r>
            <a:endParaRPr lang="zh-CN" altLang="en-US" b="1"/>
          </a:p>
          <a:p>
            <a:pPr lvl="2"/>
            <a:r>
              <a:rPr lang="zh-CN" altLang="en-US" b="1"/>
              <a:t>Kernel offload using TC</a:t>
            </a:r>
            <a:endParaRPr lang="zh-CN" altLang="en-US" b="1"/>
          </a:p>
          <a:p>
            <a:pPr lvl="2"/>
            <a:r>
              <a:rPr lang="zh-CN" altLang="en-US" b="1"/>
              <a:t>DPDK offload using rte_flow</a:t>
            </a:r>
            <a:endParaRPr lang="zh-CN" altLang="en-US" b="1"/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chemeClr val="bg1"/>
                </a:solidFill>
              </a:rPr>
              <a:t>HW offload control plane</a:t>
            </a:r>
            <a:endParaRPr b="1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96670" y="3131820"/>
            <a:ext cx="8731885" cy="37261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Netlink netdev data plane processing pipeline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TC filters are processed </a:t>
            </a:r>
            <a:r>
              <a:rPr lang="zh-CN" altLang="en-US">
                <a:solidFill>
                  <a:srgbClr val="FF0000"/>
                </a:solidFill>
              </a:rPr>
              <a:t>before</a:t>
            </a:r>
            <a:r>
              <a:rPr lang="zh-CN" altLang="en-US"/>
              <a:t> openvswitch</a:t>
            </a:r>
            <a:endParaRPr lang="zh-CN" altLang="en-US"/>
          </a:p>
          <a:p>
            <a:pPr lvl="1"/>
            <a:r>
              <a:rPr lang="zh-CN" altLang="en-US"/>
              <a:t>The openvswitch kernel driver hooks to the </a:t>
            </a:r>
            <a:r>
              <a:rPr lang="zh-CN" altLang="en-US">
                <a:solidFill>
                  <a:srgbClr val="FF0000"/>
                </a:solidFill>
              </a:rPr>
              <a:t>rx_handler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6630" y="1928495"/>
            <a:ext cx="10238105" cy="47269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OVS use </a:t>
            </a:r>
            <a:r>
              <a:rPr lang="en-US" altLang="zh-CN">
                <a:sym typeface="+mn-ea"/>
              </a:rPr>
              <a:t>SR-IOV offload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31845" y="1136015"/>
            <a:ext cx="5073650" cy="55778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18367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18367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0"/>
  <p:tag name="KSO_WM_TAG_VERSION" val="1.0"/>
  <p:tag name="KSO_WM_BEAUTIFY_FLAG" val="#wm#"/>
  <p:tag name="KSO_WM_TEMPLATE_CATEGORY" val="custom"/>
  <p:tag name="KSO_WM_TEMPLATE_INDEX" val="20218367"/>
  <p:tag name="KSO_WM_TEMPLATE_THUMBS_INDEX" val="1、3、6、7、10、13、14、16、17、20、21、22"/>
</p:tagLst>
</file>

<file path=ppt/tags/tag112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18367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367_4*l_h_f*1_4_1"/>
  <p:tag name="KSO_WM_TEMPLATE_CATEGORY" val="custom"/>
  <p:tag name="KSO_WM_TEMPLATE_INDEX" val="20218367"/>
  <p:tag name="KSO_WM_UNIT_LAYERLEVEL" val="1_1_1"/>
  <p:tag name="KSO_WM_TAG_VERSION" val="1.0"/>
  <p:tag name="KSO_WM_BEAUTIFY_FLAG" val="#wm#"/>
  <p:tag name="KSO_WM_UNIT_ISCONTENTSTITLE" val="0"/>
  <p:tag name="KSO_WM_UNIT_ISNUMDGMTITLE" val="0"/>
  <p:tag name="KSO_WM_UNIT_PRESET_TEXT" val="团队介绍"/>
  <p:tag name="KSO_WM_UNIT_NOCLEAR" val="0"/>
  <p:tag name="KSO_WM_UNIT_TYPE" val="l_h_f"/>
  <p:tag name="KSO_WM_UNIT_INDEX" val="1_4_1"/>
  <p:tag name="KSO_WM_DIAGRAM_GROUP_CODE" val="l1-1"/>
  <p:tag name="KSO_WM_UNIT_SUBTYPE" val="a"/>
  <p:tag name="KSO_WM_UNIT_TEXT_FILL_FORE_SCHEMECOLOR_INDEX" val="14"/>
  <p:tag name="KSO_WM_UNIT_TEXT_FILL_TYPE" val="1"/>
  <p:tag name="KSO_WM_UNIT_USESOURCEFORMAT_APPLY" val="1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367_4*l_h_f*1_3_1"/>
  <p:tag name="KSO_WM_TEMPLATE_CATEGORY" val="custom"/>
  <p:tag name="KSO_WM_TEMPLATE_INDEX" val="20218367"/>
  <p:tag name="KSO_WM_UNIT_LAYERLEVEL" val="1_1_1"/>
  <p:tag name="KSO_WM_TAG_VERSION" val="1.0"/>
  <p:tag name="KSO_WM_BEAUTIFY_FLAG" val="#wm#"/>
  <p:tag name="KSO_WM_UNIT_ISCONTENTSTITLE" val="0"/>
  <p:tag name="KSO_WM_UNIT_ISNUMDGMTITLE" val="0"/>
  <p:tag name="KSO_WM_UNIT_PRESET_TEXT" val="公司竞争优势"/>
  <p:tag name="KSO_WM_UNIT_NOCLEAR" val="0"/>
  <p:tag name="KSO_WM_UNIT_TYPE" val="l_h_f"/>
  <p:tag name="KSO_WM_UNIT_INDEX" val="1_3_1"/>
  <p:tag name="KSO_WM_DIAGRAM_GROUP_CODE" val="l1-1"/>
  <p:tag name="KSO_WM_UNIT_SUBTYPE" val="a"/>
  <p:tag name="KSO_WM_UNIT_TEXT_FILL_FORE_SCHEMECOLOR_INDEX" val="14"/>
  <p:tag name="KSO_WM_UNIT_TEXT_FILL_TYPE" val="1"/>
  <p:tag name="KSO_WM_UNIT_USESOURCEFORMAT_APPLY" val="1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367_4*l_h_i*1_3_1"/>
  <p:tag name="KSO_WM_TEMPLATE_CATEGORY" val="custom"/>
  <p:tag name="KSO_WM_TEMPLATE_INDEX" val="20218367"/>
  <p:tag name="KSO_WM_UNIT_LAYERLEVEL" val="1_1_1"/>
  <p:tag name="KSO_WM_TAG_VERSION" val="1.0"/>
  <p:tag name="KSO_WM_BEAUTIFY_FLAG" val="#wm#"/>
  <p:tag name="KSO_WM_UNIT_SUBTYPE" val="d"/>
  <p:tag name="KSO_WM_UNIT_TYPE" val="l_h_i"/>
  <p:tag name="KSO_WM_UNIT_INDEX" val="1_3_1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367_4*l_h_f*1_2_1"/>
  <p:tag name="KSO_WM_TEMPLATE_CATEGORY" val="custom"/>
  <p:tag name="KSO_WM_TEMPLATE_INDEX" val="20218367"/>
  <p:tag name="KSO_WM_UNIT_LAYERLEVEL" val="1_1_1"/>
  <p:tag name="KSO_WM_TAG_VERSION" val="1.0"/>
  <p:tag name="KSO_WM_BEAUTIFY_FLAG" val="#wm#"/>
  <p:tag name="KSO_WM_UNIT_ISCONTENTSTITLE" val="0"/>
  <p:tag name="KSO_WM_UNIT_ISNUMDGMTITLE" val="0"/>
  <p:tag name="KSO_WM_UNIT_PRESET_TEXT" val="市场调查分析"/>
  <p:tag name="KSO_WM_UNIT_NOCLEAR" val="0"/>
  <p:tag name="KSO_WM_UNIT_TYPE" val="l_h_f"/>
  <p:tag name="KSO_WM_UNIT_INDEX" val="1_2_1"/>
  <p:tag name="KSO_WM_DIAGRAM_GROUP_CODE" val="l1-1"/>
  <p:tag name="KSO_WM_UNIT_SUBTYPE" val="a"/>
  <p:tag name="KSO_WM_UNIT_TEXT_FILL_FORE_SCHEMECOLOR_INDEX" val="14"/>
  <p:tag name="KSO_WM_UNIT_TEXT_FILL_TYPE" val="1"/>
  <p:tag name="KSO_WM_UNIT_USESOURCEFORMAT_APPLY" val="1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367_4*l_h_i*1_2_1"/>
  <p:tag name="KSO_WM_TEMPLATE_CATEGORY" val="custom"/>
  <p:tag name="KSO_WM_TEMPLATE_INDEX" val="20218367"/>
  <p:tag name="KSO_WM_UNIT_LAYERLEVEL" val="1_1_1"/>
  <p:tag name="KSO_WM_TAG_VERSION" val="1.0"/>
  <p:tag name="KSO_WM_BEAUTIFY_FLAG" val="#wm#"/>
  <p:tag name="KSO_WM_UNIT_SUBTYPE" val="d"/>
  <p:tag name="KSO_WM_UNIT_TYPE" val="l_h_i"/>
  <p:tag name="KSO_WM_UNIT_INDEX" val="1_2_1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367_4*l_h_f*1_1_1"/>
  <p:tag name="KSO_WM_TEMPLATE_CATEGORY" val="custom"/>
  <p:tag name="KSO_WM_TEMPLATE_INDEX" val="20218367"/>
  <p:tag name="KSO_WM_UNIT_LAYERLEVEL" val="1_1_1"/>
  <p:tag name="KSO_WM_TAG_VERSION" val="1.0"/>
  <p:tag name="KSO_WM_BEAUTIFY_FLAG" val="#wm#"/>
  <p:tag name="KSO_WM_UNIT_ISCONTENTSTITLE" val="0"/>
  <p:tag name="KSO_WM_UNIT_ISNUMDGMTITLE" val="0"/>
  <p:tag name="KSO_WM_UNIT_PRESET_TEXT" val="产业背景概述"/>
  <p:tag name="KSO_WM_UNIT_NOCLEAR" val="0"/>
  <p:tag name="KSO_WM_UNIT_TYPE" val="l_h_f"/>
  <p:tag name="KSO_WM_UNIT_INDEX" val="1_1_1"/>
  <p:tag name="KSO_WM_DIAGRAM_GROUP_CODE" val="l1-1"/>
  <p:tag name="KSO_WM_UNIT_SUBTYPE" val="a"/>
  <p:tag name="KSO_WM_UNIT_TEXT_FILL_FORE_SCHEMECOLOR_INDEX" val="14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367_4*l_h_i*1_1_1"/>
  <p:tag name="KSO_WM_TEMPLATE_CATEGORY" val="custom"/>
  <p:tag name="KSO_WM_TEMPLATE_INDEX" val="20218367"/>
  <p:tag name="KSO_WM_UNIT_LAYERLEVEL" val="1_1_1"/>
  <p:tag name="KSO_WM_TAG_VERSION" val="1.0"/>
  <p:tag name="KSO_WM_BEAUTIFY_FLAG" val="#wm#"/>
  <p:tag name="KSO_WM_UNIT_SUBTYPE" val="d"/>
  <p:tag name="KSO_WM_UNIT_TYPE" val="l_h_i"/>
  <p:tag name="KSO_WM_UNIT_INDEX" val="1_1_1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367_4*i*1"/>
  <p:tag name="KSO_WM_TEMPLATE_CATEGORY" val="custom"/>
  <p:tag name="KSO_WM_TEMPLATE_INDEX" val="20218367"/>
  <p:tag name="KSO_WM_UNIT_LAYERLEVEL" val="1"/>
  <p:tag name="KSO_WM_TAG_VERSION" val="1.0"/>
  <p:tag name="KSO_WM_BEAUTIFY_FLAG" val="#wm#"/>
  <p:tag name="KSO_WM_UNIT_TYPE" val="i"/>
  <p:tag name="KSO_WM_UNIT_INDEX" val="1"/>
  <p:tag name="KSO_WM_DIAGRAM_GROUP_CODE" val="l1-1"/>
  <p:tag name="KSO_WM_UNIT_USESOURCEFORMAT_APPLY" val="1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367_4*b*1"/>
  <p:tag name="KSO_WM_TEMPLATE_CATEGORY" val="custom"/>
  <p:tag name="KSO_WM_TEMPLATE_INDEX" val="20218367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CONTENTS"/>
  <p:tag name="KSO_WM_UNIT_NOCLEAR" val="0"/>
  <p:tag name="KSO_WM_UNIT_VALUE" val="10"/>
  <p:tag name="KSO_WM_UNIT_TYPE" val="b"/>
  <p:tag name="KSO_WM_UNIT_INDEX" val="1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367_4*a*1"/>
  <p:tag name="KSO_WM_TEMPLATE_CATEGORY" val="custom"/>
  <p:tag name="KSO_WM_TEMPLATE_INDEX" val="20218367"/>
  <p:tag name="KSO_WM_UNIT_LAYERLEVEL" val="1"/>
  <p:tag name="KSO_WM_TAG_VERSION" val="1.0"/>
  <p:tag name="KSO_WM_BEAUTIFY_FLAG" val="#wm#"/>
  <p:tag name="KSO_WM_UNIT_ISCONTENTSTITLE" val="1"/>
  <p:tag name="KSO_WM_UNIT_ISNUMDGMTITLE" val="0"/>
  <p:tag name="KSO_WM_UNIT_PRESET_TEXT" val="目录"/>
  <p:tag name="KSO_WM_UNIT_NOCLEAR" val="0"/>
  <p:tag name="KSO_WM_UNIT_TYPE" val="a"/>
  <p:tag name="KSO_WM_UNIT_INDEX" val="1"/>
  <p:tag name="KSO_WM_UNIT_VALUE" val="11"/>
  <p:tag name="KSO_WM_DIAGRAM_GROUP_CODE" val="l1-1"/>
  <p:tag name="KSO_WM_UNIT_TEXT_FILL_FORE_SCHEMECOLOR_INDEX" val="14"/>
  <p:tag name="KSO_WM_UNIT_TEXT_FILL_TYPE" val="1"/>
  <p:tag name="KSO_WM_UNIT_USESOURCEFORMAT_APPLY" val="1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367_4*l_h_i*1_4_1"/>
  <p:tag name="KSO_WM_TEMPLATE_CATEGORY" val="custom"/>
  <p:tag name="KSO_WM_TEMPLATE_INDEX" val="20218367"/>
  <p:tag name="KSO_WM_UNIT_LAYERLEVEL" val="1_1_1"/>
  <p:tag name="KSO_WM_TAG_VERSION" val="1.0"/>
  <p:tag name="KSO_WM_BEAUTIFY_FLAG" val="#wm#"/>
  <p:tag name="KSO_WM_UNIT_SUBTYPE" val="d"/>
  <p:tag name="KSO_WM_UNIT_TYPE" val="l_h_i"/>
  <p:tag name="KSO_WM_UNIT_INDEX" val="1_4_1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125.xml><?xml version="1.0" encoding="utf-8"?>
<p:tagLst xmlns:p="http://schemas.openxmlformats.org/presentationml/2006/main">
  <p:tag name="KSO_WM_SLIDE_ID" val="custom20218367_4"/>
  <p:tag name="KSO_WM_TEMPLATE_SUBCATEGORY" val="0"/>
  <p:tag name="KSO_WM_TEMPLATE_MASTER_TYPE" val="1"/>
  <p:tag name="KSO_WM_TEMPLATE_COLOR_TYPE" val="0"/>
  <p:tag name="KSO_WM_SLIDE_ITEM_CNT" val="4"/>
  <p:tag name="KSO_WM_SLIDE_INDEX" val="4"/>
  <p:tag name="KSO_WM_TAG_VERSION" val="1.0"/>
  <p:tag name="KSO_WM_BEAUTIFY_FLAG" val="#wm#"/>
  <p:tag name="KSO_WM_TEMPLATE_CATEGORY" val="custom"/>
  <p:tag name="KSO_WM_TEMPLATE_INDEX" val="20218367"/>
  <p:tag name="KSO_WM_SLIDE_TYPE" val="contents"/>
  <p:tag name="KSO_WM_SLIDE_SUBTYPE" val="diag"/>
  <p:tag name="KSO_WM_SLIDE_LAYOUT" val="a_b_l"/>
  <p:tag name="KSO_WM_SLIDE_LAYOUT_CNT" val="1_1_1"/>
  <p:tag name="KSO_WM_DIAGRAM_GROUP_CODE" val="l1-1"/>
  <p:tag name="KSO_WM_SLIDE_DIAGTYPE" val="l"/>
</p:tagLst>
</file>

<file path=ppt/tags/tag126.xml><?xml version="1.0" encoding="utf-8"?>
<p:tagLst xmlns:p="http://schemas.openxmlformats.org/presentationml/2006/main">
  <p:tag name="KSO_WM_BEAUTIFY_FLAG" val="#wm#"/>
  <p:tag name="KSO_WM_TEMPLATE_CATEGORY" val="custom"/>
  <p:tag name="KSO_WM_TEMPLATE_INDEX" val="20218367"/>
</p:tagLst>
</file>

<file path=ppt/tags/tag127.xml><?xml version="1.0" encoding="utf-8"?>
<p:tagLst xmlns:p="http://schemas.openxmlformats.org/presentationml/2006/main">
  <p:tag name="KSO_WM_BEAUTIFY_FLAG" val="#wm#"/>
  <p:tag name="KSO_WM_TEMPLATE_CATEGORY" val="custom"/>
  <p:tag name="KSO_WM_TEMPLATE_INDEX" val="20218367"/>
</p:tagLst>
</file>

<file path=ppt/tags/tag128.xml><?xml version="1.0" encoding="utf-8"?>
<p:tagLst xmlns:p="http://schemas.openxmlformats.org/presentationml/2006/main">
  <p:tag name="KSO_WM_BEAUTIFY_FLAG" val="#wm#"/>
  <p:tag name="KSO_WM_TEMPLATE_CATEGORY" val="custom"/>
  <p:tag name="KSO_WM_TEMPLATE_INDEX" val="20218367"/>
</p:tagLst>
</file>

<file path=ppt/tags/tag129.xml><?xml version="1.0" encoding="utf-8"?>
<p:tagLst xmlns:p="http://schemas.openxmlformats.org/presentationml/2006/main">
  <p:tag name="KSO_WM_BEAUTIFY_FLAG" val="#wm#"/>
  <p:tag name="KSO_WM_TEMPLATE_CATEGORY" val="custom"/>
  <p:tag name="KSO_WM_TEMPLATE_INDEX" val="20218367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PLACING_PICTURE_USER_VIEWPORT" val="{&quot;height&quot;:8820,&quot;width&quot;:20670}"/>
</p:tagLst>
</file>

<file path=ppt/tags/tag131.xml><?xml version="1.0" encoding="utf-8"?>
<p:tagLst xmlns:p="http://schemas.openxmlformats.org/presentationml/2006/main">
  <p:tag name="KSO_WM_BEAUTIFY_FLAG" val="#wm#"/>
  <p:tag name="KSO_WM_TEMPLATE_CATEGORY" val="custom"/>
  <p:tag name="KSO_WM_TEMPLATE_INDEX" val="20218367"/>
</p:tagLst>
</file>

<file path=ppt/tags/tag132.xml><?xml version="1.0" encoding="utf-8"?>
<p:tagLst xmlns:p="http://schemas.openxmlformats.org/presentationml/2006/main">
  <p:tag name="KSO_WM_BEAUTIFY_FLAG" val="#wm#"/>
  <p:tag name="KSO_WM_TEMPLATE_CATEGORY" val="custom"/>
  <p:tag name="KSO_WM_TEMPLATE_INDEX" val="20218367"/>
</p:tagLst>
</file>

<file path=ppt/tags/tag133.xml><?xml version="1.0" encoding="utf-8"?>
<p:tagLst xmlns:p="http://schemas.openxmlformats.org/presentationml/2006/main">
  <p:tag name="KSO_WM_BEAUTIFY_FLAG" val="#wm#"/>
  <p:tag name="KSO_WM_TEMPLATE_CATEGORY" val="custom"/>
  <p:tag name="KSO_WM_TEMPLATE_INDEX" val="20218367"/>
</p:tagLst>
</file>

<file path=ppt/tags/tag134.xml><?xml version="1.0" encoding="utf-8"?>
<p:tagLst xmlns:p="http://schemas.openxmlformats.org/presentationml/2006/main">
  <p:tag name="KSO_WM_BEAUTIFY_FLAG" val="#wm#"/>
  <p:tag name="KSO_WM_TEMPLATE_CATEGORY" val="custom"/>
  <p:tag name="KSO_WM_TEMPLATE_INDEX" val="20218367"/>
</p:tagLst>
</file>

<file path=ppt/tags/tag135.xml><?xml version="1.0" encoding="utf-8"?>
<p:tagLst xmlns:p="http://schemas.openxmlformats.org/presentationml/2006/main">
  <p:tag name="KSO_WM_BEAUTIFY_FLAG" val="#wm#"/>
  <p:tag name="KSO_WM_TEMPLATE_CATEGORY" val="custom"/>
  <p:tag name="KSO_WM_TEMPLATE_INDEX" val="20218367"/>
</p:tagLst>
</file>

<file path=ppt/tags/tag136.xml><?xml version="1.0" encoding="utf-8"?>
<p:tagLst xmlns:p="http://schemas.openxmlformats.org/presentationml/2006/main">
  <p:tag name="KSO_WM_BEAUTIFY_FLAG" val="#wm#"/>
  <p:tag name="KSO_WM_TEMPLATE_CATEGORY" val="custom"/>
  <p:tag name="KSO_WM_TEMPLATE_INDEX" val="20218367"/>
</p:tagLst>
</file>

<file path=ppt/tags/tag137.xml><?xml version="1.0" encoding="utf-8"?>
<p:tagLst xmlns:p="http://schemas.openxmlformats.org/presentationml/2006/main">
  <p:tag name="KSO_WM_BEAUTIFY_FLAG" val="#wm#"/>
  <p:tag name="KSO_WM_TEMPLATE_CATEGORY" val="custom"/>
  <p:tag name="KSO_WM_TEMPLATE_INDEX" val="20218367"/>
</p:tagLst>
</file>

<file path=ppt/tags/tag138.xml><?xml version="1.0" encoding="utf-8"?>
<p:tagLst xmlns:p="http://schemas.openxmlformats.org/presentationml/2006/main">
  <p:tag name="KSO_WM_BEAUTIFY_FLAG" val="#wm#"/>
  <p:tag name="KSO_WM_TEMPLATE_CATEGORY" val="custom"/>
  <p:tag name="KSO_WM_TEMPLATE_INDEX" val="20218367"/>
</p:tagLst>
</file>

<file path=ppt/tags/tag139.xml><?xml version="1.0" encoding="utf-8"?>
<p:tagLst xmlns:p="http://schemas.openxmlformats.org/presentationml/2006/main">
  <p:tag name="KSO_WM_BEAUTIFY_FLAG" val="#wm#"/>
  <p:tag name="KSO_WM_TEMPLATE_CATEGORY" val="custom"/>
  <p:tag name="KSO_WM_TEMPLATE_INDEX" val="20218367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BEAUTIFY_FLAG" val="#wm#"/>
  <p:tag name="KSO_WM_TEMPLATE_CATEGORY" val="custom"/>
  <p:tag name="KSO_WM_TEMPLATE_INDEX" val="20218367"/>
</p:tagLst>
</file>

<file path=ppt/tags/tag141.xml><?xml version="1.0" encoding="utf-8"?>
<p:tagLst xmlns:p="http://schemas.openxmlformats.org/presentationml/2006/main">
  <p:tag name="KSO_WM_UNIT_PLACING_PICTURE_USER_VIEWPORT" val="{&quot;height&quot;:8486,&quot;width&quot;:12028}"/>
</p:tagLst>
</file>

<file path=ppt/tags/tag142.xml><?xml version="1.0" encoding="utf-8"?>
<p:tagLst xmlns:p="http://schemas.openxmlformats.org/presentationml/2006/main">
  <p:tag name="KSO_WM_BEAUTIFY_FLAG" val="#wm#"/>
  <p:tag name="KSO_WM_TEMPLATE_CATEGORY" val="custom"/>
  <p:tag name="KSO_WM_TEMPLATE_INDEX" val="20218367"/>
</p:tagLst>
</file>

<file path=ppt/tags/tag143.xml><?xml version="1.0" encoding="utf-8"?>
<p:tagLst xmlns:p="http://schemas.openxmlformats.org/presentationml/2006/main">
  <p:tag name="KSO_WM_BEAUTIFY_FLAG" val="#wm#"/>
  <p:tag name="KSO_WM_TEMPLATE_CATEGORY" val="custom"/>
  <p:tag name="KSO_WM_TEMPLATE_INDEX" val="20218367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heme/theme1.xml><?xml version="1.0" encoding="utf-8"?>
<a:theme xmlns:a="http://schemas.openxmlformats.org/drawingml/2006/main" name="1_Office 主题​​">
  <a:themeElements>
    <a:clrScheme name="khmb3">
      <a:dk1>
        <a:sysClr val="windowText" lastClr="000000"/>
      </a:dk1>
      <a:lt1>
        <a:sysClr val="window" lastClr="FFFFFF"/>
      </a:lt1>
      <a:dk2>
        <a:srgbClr val="0C0C16"/>
      </a:dk2>
      <a:lt2>
        <a:srgbClr val="1C1C34"/>
      </a:lt2>
      <a:accent1>
        <a:srgbClr val="00B3FF"/>
      </a:accent1>
      <a:accent2>
        <a:srgbClr val="0091EA"/>
      </a:accent2>
      <a:accent3>
        <a:srgbClr val="0064D3"/>
      </a:accent3>
      <a:accent4>
        <a:srgbClr val="5341B5"/>
      </a:accent4>
      <a:accent5>
        <a:srgbClr val="903C8C"/>
      </a:accent5>
      <a:accent6>
        <a:srgbClr val="BA3650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1268</Words>
  <Application>WPS 演示</Application>
  <PresentationFormat>宽屏</PresentationFormat>
  <Paragraphs>134</Paragraphs>
  <Slides>18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Arial Regular</vt:lpstr>
      <vt:lpstr>Arial Bold</vt:lpstr>
      <vt:lpstr>1_Office 主题​​</vt:lpstr>
      <vt:lpstr>空白演示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沈建</cp:lastModifiedBy>
  <cp:revision>198</cp:revision>
  <dcterms:created xsi:type="dcterms:W3CDTF">2019-06-19T02:08:00Z</dcterms:created>
  <dcterms:modified xsi:type="dcterms:W3CDTF">2021-08-09T23:44:52Z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