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6" r:id="rId15"/>
    <p:sldId id="271" r:id="rId16"/>
    <p:sldId id="277" r:id="rId17"/>
    <p:sldId id="272" r:id="rId18"/>
    <p:sldId id="274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3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76672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605575"/>
              <a:satOff val="15655"/>
              <a:lumOff val="22628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7AAA9"/>
              </a:solidFill>
              <a:prstDash val="solid"/>
              <a:miter lim="400000"/>
            </a:ln>
          </a:left>
          <a:right>
            <a:ln w="12700" cap="flat">
              <a:solidFill>
                <a:srgbClr val="A7AA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7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7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37"/>
  </p:normalViewPr>
  <p:slideViewPr>
    <p:cSldViewPr snapToGrid="0">
      <p:cViewPr varScale="1">
        <p:scale>
          <a:sx n="76" d="100"/>
          <a:sy n="76" d="100"/>
        </p:scale>
        <p:origin x="6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/>
            </a:lvl1pPr>
          </a:lstStyle>
          <a:p>
            <a:r>
              <a:t>Presentation Title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1200" y="5334000"/>
            <a:ext cx="11582400" cy="1455526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8410816"/>
            <a:ext cx="11582400" cy="429261"/>
          </a:xfrm>
          <a:prstGeom prst="rect">
            <a:avLst/>
          </a:prstGeom>
        </p:spPr>
        <p:txBody>
          <a:bodyPr/>
          <a:lstStyle>
            <a:lvl1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1926083"/>
            <a:ext cx="11582400" cy="415703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562540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7191692"/>
            <a:ext cx="115824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2743200"/>
            <a:ext cx="11582400" cy="3619500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1"/>
          <p:cNvSpPr>
            <a:spLocks noGrp="1"/>
          </p:cNvSpPr>
          <p:nvPr>
            <p:ph type="pic" sz="quarter" idx="21"/>
          </p:nvPr>
        </p:nvSpPr>
        <p:spPr>
          <a:xfrm>
            <a:off x="6598373" y="762000"/>
            <a:ext cx="5715001" cy="3809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each and sea at sunset"/>
          <p:cNvSpPr>
            <a:spLocks noGrp="1"/>
          </p:cNvSpPr>
          <p:nvPr>
            <p:ph type="pic" idx="22"/>
          </p:nvPr>
        </p:nvSpPr>
        <p:spPr>
          <a:xfrm>
            <a:off x="-23876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ea against sky at sunset 2"/>
          <p:cNvSpPr>
            <a:spLocks noGrp="1"/>
          </p:cNvSpPr>
          <p:nvPr>
            <p:ph type="pic" sz="half" idx="23"/>
          </p:nvPr>
        </p:nvSpPr>
        <p:spPr>
          <a:xfrm>
            <a:off x="6661873" y="3637404"/>
            <a:ext cx="5588001" cy="62821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238" y="91185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5588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 anchor="b"/>
          <a:lstStyle>
            <a:lvl1pPr algn="l" defTabSz="584200">
              <a:lnSpc>
                <a:spcPct val="100000"/>
              </a:lnSpc>
              <a:defRPr sz="4200" spc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3"/>
          </a:xfrm>
          <a:prstGeom prst="rect">
            <a:avLst/>
          </a:prstGeom>
        </p:spPr>
        <p:txBody>
          <a:bodyPr/>
          <a:lstStyle>
            <a:lvl1pPr algn="r" defTabSz="584200"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şlık ve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anchor="b"/>
          <a:lstStyle>
            <a:lvl1pPr algn="l" defTabSz="584200">
              <a:lnSpc>
                <a:spcPct val="100000"/>
              </a:lnSpc>
              <a:defRPr sz="4200" spc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 marL="457200" indent="-457200" defTabSz="584200">
              <a:lnSpc>
                <a:spcPct val="100000"/>
              </a:lnSpc>
              <a:spcBef>
                <a:spcPts val="4200"/>
              </a:spcBef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indent="-457200" defTabSz="584200">
              <a:lnSpc>
                <a:spcPct val="100000"/>
              </a:lnSpc>
              <a:spcBef>
                <a:spcPts val="4200"/>
              </a:spcBef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indent="-457200" defTabSz="584200">
              <a:lnSpc>
                <a:spcPct val="100000"/>
              </a:lnSpc>
              <a:spcBef>
                <a:spcPts val="4200"/>
              </a:spcBef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indent="-457200" defTabSz="584200">
              <a:lnSpc>
                <a:spcPct val="100000"/>
              </a:lnSpc>
              <a:spcBef>
                <a:spcPts val="4200"/>
              </a:spcBef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indent="-457200" defTabSz="584200">
              <a:lnSpc>
                <a:spcPct val="100000"/>
              </a:lnSpc>
              <a:spcBef>
                <a:spcPts val="4200"/>
              </a:spcBef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3"/>
          </a:xfrm>
          <a:prstGeom prst="rect">
            <a:avLst/>
          </a:prstGeom>
        </p:spPr>
        <p:txBody>
          <a:bodyPr/>
          <a:lstStyle>
            <a:lvl1pPr algn="r" defTabSz="584200"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-1320800" y="-596900"/>
            <a:ext cx="15633700" cy="10422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1200" y="5334000"/>
            <a:ext cx="11582400" cy="14571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11200" y="8407400"/>
            <a:ext cx="11582400" cy="429260"/>
          </a:xfrm>
          <a:prstGeom prst="rect">
            <a:avLst/>
          </a:prstGeom>
        </p:spPr>
        <p:txBody>
          <a:bodyPr/>
          <a:lstStyle>
            <a:lvl1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>
            <a:lvl1pPr defTabSz="584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a against sky at sunset"/>
          <p:cNvSpPr>
            <a:spLocks noGrp="1"/>
          </p:cNvSpPr>
          <p:nvPr>
            <p:ph type="pic" idx="21"/>
          </p:nvPr>
        </p:nvSpPr>
        <p:spPr>
          <a:xfrm>
            <a:off x="3427686" y="762000"/>
            <a:ext cx="11889828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11406" y="2851794"/>
            <a:ext cx="5058553" cy="208850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1406" y="4775200"/>
            <a:ext cx="5058553" cy="3911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912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Sea against sky at sunset"/>
          <p:cNvSpPr>
            <a:spLocks noGrp="1"/>
          </p:cNvSpPr>
          <p:nvPr>
            <p:ph type="pic" idx="22"/>
          </p:nvPr>
        </p:nvSpPr>
        <p:spPr>
          <a:xfrm>
            <a:off x="5848049" y="762000"/>
            <a:ext cx="7049102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80000"/>
              </a:lnSpc>
              <a:defRPr sz="8200" spc="-82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 anchor="ctr"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200" y="2997518"/>
            <a:ext cx="11582400" cy="6045201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200" y="2997200"/>
            <a:ext cx="11582400" cy="604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397933"/>
            <a:ext cx="115824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5851" y="91185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1739900">
              <a:lnSpc>
                <a:spcPct val="100000"/>
              </a:lnSpc>
              <a:defRPr sz="14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3937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7874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1811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15748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19685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23622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27559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31496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35433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MI 716 - Game Programming Patterns"/>
          <p:cNvSpPr txBox="1">
            <a:spLocks noGrp="1"/>
          </p:cNvSpPr>
          <p:nvPr>
            <p:ph type="title"/>
          </p:nvPr>
        </p:nvSpPr>
        <p:spPr>
          <a:xfrm>
            <a:off x="571500" y="5625515"/>
            <a:ext cx="11861800" cy="3175001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763A34"/>
                </a:solidFill>
              </a:defRPr>
            </a:lvl1pPr>
          </a:lstStyle>
          <a:p>
            <a:r>
              <a:rPr dirty="0"/>
              <a:t>MMI 716 - Game Programming Patterns</a:t>
            </a:r>
          </a:p>
        </p:txBody>
      </p:sp>
      <p:sp>
        <p:nvSpPr>
          <p:cNvPr id="172" name="Project Phase II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Project Phase III</a:t>
            </a:r>
          </a:p>
        </p:txBody>
      </p:sp>
      <p:sp>
        <p:nvSpPr>
          <p:cNvPr id="173" name="Burcu Alakuş…"/>
          <p:cNvSpPr txBox="1"/>
          <p:nvPr/>
        </p:nvSpPr>
        <p:spPr>
          <a:xfrm>
            <a:off x="5852219" y="8864593"/>
            <a:ext cx="13003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Burcu Alakuş</a:t>
            </a:r>
          </a:p>
          <a:p>
            <a:pPr defTabSz="457200">
              <a:lnSpc>
                <a:spcPct val="10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2459410</a:t>
            </a:r>
          </a:p>
        </p:txBody>
      </p:sp>
      <p:sp>
        <p:nvSpPr>
          <p:cNvPr id="174" name="Palette of Memories:…"/>
          <p:cNvSpPr txBox="1"/>
          <p:nvPr/>
        </p:nvSpPr>
        <p:spPr>
          <a:xfrm>
            <a:off x="571500" y="1667795"/>
            <a:ext cx="11861800" cy="245139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defTabSz="584200">
              <a:lnSpc>
                <a:spcPct val="100000"/>
              </a:lnSpc>
              <a:defRPr sz="3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Palette of Memories: </a:t>
            </a:r>
          </a:p>
          <a:p>
            <a:pPr defTabSz="584200">
              <a:lnSpc>
                <a:spcPct val="100000"/>
              </a:lnSpc>
              <a:defRPr sz="3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The Artist's Path to Remembrance</a:t>
            </a:r>
          </a:p>
        </p:txBody>
      </p:sp>
      <p:sp>
        <p:nvSpPr>
          <p:cNvPr id="175" name="Brain"/>
          <p:cNvSpPr/>
          <p:nvPr/>
        </p:nvSpPr>
        <p:spPr>
          <a:xfrm>
            <a:off x="10144720" y="2078287"/>
            <a:ext cx="2124370" cy="1629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7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4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7056" y="9199778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ame Components - F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Game Components - Fog</a:t>
            </a:r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38" name="Screenshot 2024-04-23 at 20.18.35.png" descr="Screenshot 2024-04-23 at 20.18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77" y="3305331"/>
            <a:ext cx="9232046" cy="521727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With fog"/>
          <p:cNvSpPr txBox="1"/>
          <p:nvPr/>
        </p:nvSpPr>
        <p:spPr>
          <a:xfrm>
            <a:off x="6039866" y="8653949"/>
            <a:ext cx="925069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With fog</a:t>
            </a:r>
          </a:p>
        </p:txBody>
      </p:sp>
      <p:sp>
        <p:nvSpPr>
          <p:cNvPr id="240" name="Foggy environment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11861800" cy="2377231"/>
          </a:xfrm>
          <a:prstGeom prst="rect">
            <a:avLst/>
          </a:prstGeom>
        </p:spPr>
        <p:txBody>
          <a:bodyPr/>
          <a:lstStyle/>
          <a:p>
            <a:r>
              <a:t>Foggy environment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ame Components - Aud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Game Components </a:t>
            </a:r>
            <a:r>
              <a:rPr lang="en-GB" dirty="0"/>
              <a:t>–</a:t>
            </a:r>
            <a:r>
              <a:rPr dirty="0"/>
              <a:t> Audio</a:t>
            </a:r>
            <a:r>
              <a:rPr lang="tr-TR" dirty="0"/>
              <a:t> &amp; </a:t>
            </a:r>
            <a:r>
              <a:rPr lang="tr-TR" dirty="0" err="1"/>
              <a:t>Animation</a:t>
            </a:r>
            <a:endParaRPr dirty="0"/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50" name="Door opening sound…"/>
          <p:cNvSpPr txBox="1">
            <a:spLocks noGrp="1"/>
          </p:cNvSpPr>
          <p:nvPr>
            <p:ph type="body" idx="1"/>
          </p:nvPr>
        </p:nvSpPr>
        <p:spPr>
          <a:xfrm>
            <a:off x="571500" y="2561166"/>
            <a:ext cx="11861800" cy="68658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Door opening sound + animation</a:t>
            </a:r>
          </a:p>
          <a:p>
            <a:r>
              <a:rPr lang="en-GB" dirty="0"/>
              <a:t>Ghost creepy sound + animation</a:t>
            </a:r>
          </a:p>
          <a:p>
            <a:r>
              <a:rPr lang="en-GB" dirty="0"/>
              <a:t>Item collecting sound</a:t>
            </a:r>
          </a:p>
          <a:p>
            <a:r>
              <a:rPr lang="en-GB" dirty="0"/>
              <a:t>Walking sound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Design Patterns - Flyweigh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Design Patterns </a:t>
            </a:r>
            <a:r>
              <a:rPr lang="en-GB" dirty="0"/>
              <a:t>–</a:t>
            </a:r>
            <a:r>
              <a:rPr dirty="0"/>
              <a:t> </a:t>
            </a:r>
            <a:br>
              <a:rPr lang="tr-TR" dirty="0"/>
            </a:br>
            <a:r>
              <a:rPr dirty="0"/>
              <a:t>Flyweight</a:t>
            </a:r>
            <a:r>
              <a:rPr lang="tr-TR" dirty="0"/>
              <a:t> + </a:t>
            </a:r>
            <a:r>
              <a:rPr lang="tr-TR" dirty="0" err="1"/>
              <a:t>Binary</a:t>
            </a:r>
            <a:r>
              <a:rPr lang="tr-TR" dirty="0"/>
              <a:t> Space </a:t>
            </a:r>
            <a:r>
              <a:rPr lang="tr-TR" dirty="0" err="1"/>
              <a:t>Partitioning</a:t>
            </a:r>
            <a:endParaRPr dirty="0"/>
          </a:p>
        </p:txBody>
      </p:sp>
      <p:sp>
        <p:nvSpPr>
          <p:cNvPr id="253" name="For house creation (walls, floors, etc.) that uses binary space partitioning to generate rooms and corridors within a house area based on given dimensions and constraints and cloning one prefab, only positions differ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dirty="0"/>
              <a:t>For house creation (walls, floors, etc.) that uses binary space partitioning to generate rooms and corridors within a house area based on given dimensions and constraints and cloning one prefab, only positions differ.</a:t>
            </a:r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pic>
        <p:nvPicPr>
          <p:cNvPr id="255" name="Screenshot 2024-04-23 at 18.12.53.png" descr="Screenshot 2024-04-23 at 18.12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08" y="5178828"/>
            <a:ext cx="3044285" cy="429169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Binary Space Partitioner: recursively splits a given area into rooms until they cannot be divided according to minimum size constraints."/>
          <p:cNvSpPr txBox="1"/>
          <p:nvPr/>
        </p:nvSpPr>
        <p:spPr>
          <a:xfrm>
            <a:off x="4899921" y="4795436"/>
            <a:ext cx="7516119" cy="4516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57200" indent="-457200" algn="l" defTabSz="584200">
              <a:lnSpc>
                <a:spcPct val="100000"/>
              </a:lnSpc>
              <a:spcBef>
                <a:spcPts val="4200"/>
              </a:spcBef>
              <a:buSzPct val="75000"/>
              <a:buFont typeface="Helvetica Neue"/>
              <a:buChar char="•"/>
              <a:defRPr sz="28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Binary Space Partitioner: recursively splits a given area into rooms until they cannot be divided according to minimum size constraints.</a:t>
            </a:r>
          </a:p>
        </p:txBody>
      </p:sp>
      <p:pic>
        <p:nvPicPr>
          <p:cNvPr id="257" name="bsp_tree_room_paths.gif" descr="bsp_tree_room_paths.gi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97" y="6423752"/>
            <a:ext cx="3170569" cy="3170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Design Patterns - Proto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Patterns - Prototype</a:t>
            </a:r>
          </a:p>
        </p:txBody>
      </p:sp>
      <p:sp>
        <p:nvSpPr>
          <p:cNvPr id="260" name="Ghost Spawner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Ghost Spawner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62" name="Screenshot 2024-04-23 at 18.09.13.png" descr="Screenshot 2024-04-23 at 18.09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25" y="3037615"/>
            <a:ext cx="6945950" cy="3019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Screenshot 2024-04-23 at 18.11.41.png" descr="Screenshot 2024-04-23 at 18.11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387" y="6432534"/>
            <a:ext cx="3600636" cy="3124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Screenshot 2024-04-23 at 18.11.30.png" descr="Screenshot 2024-04-23 at 18.11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692" y="6432534"/>
            <a:ext cx="3600635" cy="3124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Screenshot 2024-04-23 at 18.11.11.png" descr="Screenshot 2024-04-23 at 18.11.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52" y="6484803"/>
            <a:ext cx="3480166" cy="3019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Design Patterns - Proto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Design Patterns - </a:t>
            </a:r>
            <a:r>
              <a:rPr lang="tr-TR" dirty="0" err="1"/>
              <a:t>State</a:t>
            </a:r>
            <a:endParaRPr dirty="0"/>
          </a:p>
        </p:txBody>
      </p:sp>
      <p:sp>
        <p:nvSpPr>
          <p:cNvPr id="260" name="Ghost Spawner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dirty="0" err="1"/>
              <a:t>Doors</a:t>
            </a:r>
            <a:r>
              <a:rPr lang="tr-TR" dirty="0"/>
              <a:t> (</a:t>
            </a:r>
            <a:r>
              <a:rPr lang="tr-TR" dirty="0" err="1"/>
              <a:t>opened</a:t>
            </a:r>
            <a:r>
              <a:rPr lang="tr-TR" dirty="0"/>
              <a:t>/</a:t>
            </a:r>
            <a:r>
              <a:rPr lang="tr-TR" dirty="0" err="1"/>
              <a:t>closed</a:t>
            </a:r>
            <a:r>
              <a:rPr lang="tr-TR" dirty="0"/>
              <a:t>,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/do not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)</a:t>
            </a:r>
            <a:endParaRPr dirty="0"/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E2CB72-ED5E-DEC8-F2E6-BADF4D5D0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64" y="3890433"/>
            <a:ext cx="7577872" cy="41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088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rogr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</a:p>
          <a:p>
            <a:r>
              <a:rPr dirty="0"/>
              <a:t>Progress</a:t>
            </a:r>
          </a:p>
        </p:txBody>
      </p:sp>
      <p:sp>
        <p:nvSpPr>
          <p:cNvPr id="268" name="Technical parts completed (at least as far as I know!)…"/>
          <p:cNvSpPr txBox="1">
            <a:spLocks noGrp="1"/>
          </p:cNvSpPr>
          <p:nvPr>
            <p:ph type="body" idx="1"/>
          </p:nvPr>
        </p:nvSpPr>
        <p:spPr>
          <a:xfrm>
            <a:off x="571500" y="2070100"/>
            <a:ext cx="11861800" cy="7129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195" indent="-425195" defTabSz="543305">
              <a:spcBef>
                <a:spcPts val="3900"/>
              </a:spcBef>
              <a:defRPr sz="3348"/>
            </a:pPr>
            <a:r>
              <a:rPr dirty="0"/>
              <a:t>Technical parts</a:t>
            </a:r>
            <a:r>
              <a:rPr lang="tr-TR" dirty="0"/>
              <a:t> </a:t>
            </a:r>
            <a:r>
              <a:rPr lang="tr-TR" dirty="0" err="1"/>
              <a:t>partially</a:t>
            </a:r>
            <a:r>
              <a:rPr lang="tr-TR" dirty="0"/>
              <a:t> </a:t>
            </a:r>
            <a:r>
              <a:rPr dirty="0"/>
              <a:t>completed </a:t>
            </a:r>
            <a:endParaRPr lang="tr-TR" dirty="0"/>
          </a:p>
          <a:p>
            <a:pPr marL="882395" lvl="1" indent="-425195" defTabSz="543305">
              <a:spcBef>
                <a:spcPts val="3900"/>
              </a:spcBef>
              <a:defRPr sz="3348"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is </a:t>
            </a:r>
            <a:r>
              <a:rPr lang="tr-TR" dirty="0" err="1"/>
              <a:t>playable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br>
              <a:rPr lang="tr-TR" dirty="0"/>
            </a:br>
            <a:r>
              <a:rPr lang="tr-TR" dirty="0"/>
              <a:t>but not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desired</a:t>
            </a:r>
            <a:r>
              <a:rPr lang="tr-TR" dirty="0"/>
              <a:t> </a:t>
            </a:r>
            <a:r>
              <a:rPr lang="tr-TR" dirty="0" err="1"/>
              <a:t>state</a:t>
            </a:r>
            <a:endParaRPr lang="tr-TR" dirty="0"/>
          </a:p>
          <a:p>
            <a:pPr marL="882395" lvl="1" indent="-425195" defTabSz="543305">
              <a:spcBef>
                <a:spcPts val="3900"/>
              </a:spcBef>
              <a:defRPr sz="3348"/>
            </a:pPr>
            <a:r>
              <a:rPr lang="tr-TR" dirty="0" err="1"/>
              <a:t>menu</a:t>
            </a:r>
            <a:r>
              <a:rPr lang="tr-TR" dirty="0"/>
              <a:t>, «how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»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dirty="0"/>
              <a:t>, </a:t>
            </a:r>
            <a:endParaRPr lang="tr-TR" dirty="0"/>
          </a:p>
          <a:p>
            <a:pPr marL="882395" lvl="1" indent="-425195" defTabSz="543305">
              <a:spcBef>
                <a:spcPts val="3900"/>
              </a:spcBef>
              <a:defRPr sz="3348"/>
            </a:pPr>
            <a:r>
              <a:rPr lang="tr-TR" dirty="0" err="1"/>
              <a:t>settings</a:t>
            </a:r>
            <a:r>
              <a:rPr lang="tr-TR" dirty="0"/>
              <a:t> </a:t>
            </a:r>
            <a:r>
              <a:rPr lang="tr-TR" dirty="0" err="1"/>
              <a:t>tab</a:t>
            </a:r>
            <a:r>
              <a:rPr lang="tr-TR" dirty="0"/>
              <a:t> is not </a:t>
            </a:r>
            <a:r>
              <a:rPr lang="tr-TR" dirty="0" err="1"/>
              <a:t>activated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dirty="0"/>
              <a:t>command pattern</a:t>
            </a:r>
            <a:endParaRPr lang="tr-TR" dirty="0"/>
          </a:p>
          <a:p>
            <a:pPr marL="882395" lvl="1" indent="-425195" defTabSz="543305">
              <a:spcBef>
                <a:spcPts val="3900"/>
              </a:spcBef>
              <a:defRPr sz="3348"/>
            </a:pPr>
            <a:r>
              <a:rPr lang="en-GB" dirty="0"/>
              <a:t>several patterns implemented</a:t>
            </a:r>
            <a:endParaRPr lang="tr-TR" dirty="0"/>
          </a:p>
          <a:p>
            <a:pPr marL="882395" lvl="1" indent="-425195" defTabSz="543305">
              <a:spcBef>
                <a:spcPts val="3900"/>
              </a:spcBef>
              <a:defRPr sz="3348"/>
            </a:pPr>
            <a:endParaRPr dirty="0"/>
          </a:p>
        </p:txBody>
      </p:sp>
      <p:sp>
        <p:nvSpPr>
          <p:cNvPr id="2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A7DF-BBF9-C897-F4D0-334C4B53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47ADD-3677-B1EB-8770-0D7EE6061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5195" indent="-425195" defTabSz="543305">
              <a:spcBef>
                <a:spcPts val="3900"/>
              </a:spcBef>
              <a:defRPr sz="3348"/>
            </a:pPr>
            <a:r>
              <a:rPr lang="en-GB" sz="2800" dirty="0"/>
              <a:t>The interior of the rooms arranged </a:t>
            </a:r>
            <a:br>
              <a:rPr lang="en-GB" sz="2800" dirty="0"/>
            </a:br>
            <a:r>
              <a:rPr lang="en-GB" sz="2800" dirty="0"/>
              <a:t>but not completed</a:t>
            </a:r>
          </a:p>
          <a:p>
            <a:pPr marL="882395" lvl="1" indent="-425195" defTabSz="543305">
              <a:spcBef>
                <a:spcPts val="3900"/>
              </a:spcBef>
              <a:defRPr sz="3348"/>
            </a:pPr>
            <a:r>
              <a:rPr lang="en-GB" sz="2800" dirty="0"/>
              <a:t>wanted at least 20 rooms </a:t>
            </a:r>
            <a:br>
              <a:rPr lang="en-GB" sz="2800" dirty="0"/>
            </a:br>
            <a:r>
              <a:rPr lang="en-GB" sz="2800" dirty="0"/>
              <a:t>but had 11 rooms finished</a:t>
            </a:r>
          </a:p>
          <a:p>
            <a:pPr marL="882395" lvl="1" indent="-425195" defTabSz="543305">
              <a:spcBef>
                <a:spcPts val="3900"/>
              </a:spcBef>
              <a:defRPr sz="3348"/>
            </a:pPr>
            <a:r>
              <a:rPr lang="en-GB" sz="2800" dirty="0"/>
              <a:t>due to not saving time and losing </a:t>
            </a:r>
            <a:br>
              <a:rPr lang="en-GB" sz="2800" dirty="0"/>
            </a:br>
            <a:r>
              <a:rPr lang="en-GB" sz="2800" dirty="0"/>
              <a:t>some stuff and lack of assets</a:t>
            </a:r>
          </a:p>
        </p:txBody>
      </p:sp>
      <p:pic>
        <p:nvPicPr>
          <p:cNvPr id="4" name="Picture 3" descr="A black and white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91CA773C-4F39-65F6-ACC1-3F86D9342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33" y="2843904"/>
            <a:ext cx="5146481" cy="49866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C70429-1A84-4DE5-5721-FD9B0C98CCA4}"/>
              </a:ext>
            </a:extLst>
          </p:cNvPr>
          <p:cNvSpPr/>
          <p:nvPr/>
        </p:nvSpPr>
        <p:spPr>
          <a:xfrm>
            <a:off x="6764239" y="5791974"/>
            <a:ext cx="5875867" cy="2675466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91746E-CF86-FF9B-AEBA-9C502CCD4FCF}"/>
              </a:ext>
            </a:extLst>
          </p:cNvPr>
          <p:cNvSpPr/>
          <p:nvPr/>
        </p:nvSpPr>
        <p:spPr>
          <a:xfrm>
            <a:off x="6502400" y="4876800"/>
            <a:ext cx="6502400" cy="3590640"/>
          </a:xfrm>
          <a:prstGeom prst="ellipse">
            <a:avLst/>
          </a:prstGeom>
          <a:noFill/>
          <a:ln w="5715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93135-D4BC-7EF3-5F82-B37525E6CC98}"/>
              </a:ext>
            </a:extLst>
          </p:cNvPr>
          <p:cNvSpPr txBox="1"/>
          <p:nvPr/>
        </p:nvSpPr>
        <p:spPr>
          <a:xfrm>
            <a:off x="9077934" y="5348643"/>
            <a:ext cx="1351332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Finished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part</a:t>
            </a:r>
            <a:endParaRPr kumimoji="0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4BE8B-ACD4-E13B-C674-F4D8B5D456DB}"/>
              </a:ext>
            </a:extLst>
          </p:cNvPr>
          <p:cNvSpPr txBox="1"/>
          <p:nvPr/>
        </p:nvSpPr>
        <p:spPr>
          <a:xfrm rot="2797161">
            <a:off x="5218361" y="7216214"/>
            <a:ext cx="2125582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Wanted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to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finish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part</a:t>
            </a:r>
            <a:endParaRPr kumimoji="0" sz="1600" b="0" i="0" u="none" strike="noStrike" cap="none" spc="0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03127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mpletion 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Completion Evaluation</a:t>
            </a:r>
          </a:p>
        </p:txBody>
      </p:sp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274" name="Rectangle"/>
          <p:cNvSpPr/>
          <p:nvPr/>
        </p:nvSpPr>
        <p:spPr>
          <a:xfrm>
            <a:off x="10845800" y="4478866"/>
            <a:ext cx="1738181" cy="21674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" name="Technical parts completed (at least as far as I know!)…">
            <a:extLst>
              <a:ext uri="{FF2B5EF4-FFF2-40B4-BE49-F238E27FC236}">
                <a16:creationId xmlns:a16="http://schemas.microsoft.com/office/drawing/2014/main" id="{0C0DBB81-3002-5334-5AC0-79F39E7A7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348"/>
            </a:pPr>
            <a:r>
              <a:rPr lang="tr-TR" dirty="0" err="1"/>
              <a:t>Story</a:t>
            </a:r>
            <a:r>
              <a:rPr lang="tr-TR" dirty="0"/>
              <a:t> is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but </a:t>
            </a:r>
            <a:r>
              <a:rPr lang="tr-TR" dirty="0" err="1"/>
              <a:t>changed</a:t>
            </a:r>
            <a:endParaRPr lang="tr-TR" dirty="0"/>
          </a:p>
          <a:p>
            <a:pPr marL="882395" lvl="1" indent="-425195" defTabSz="543305">
              <a:spcBef>
                <a:spcPts val="3900"/>
              </a:spcBef>
              <a:defRPr sz="3348"/>
            </a:pPr>
            <a:r>
              <a:rPr lang="tr-TR" dirty="0" err="1"/>
              <a:t>Could</a:t>
            </a:r>
            <a:r>
              <a:rPr lang="tr-TR" dirty="0"/>
              <a:t> not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painter's</a:t>
            </a:r>
            <a:r>
              <a:rPr lang="tr-TR" dirty="0"/>
              <a:t> </a:t>
            </a:r>
            <a:r>
              <a:rPr lang="tr-TR" dirty="0" err="1"/>
              <a:t>items</a:t>
            </a:r>
            <a:endParaRPr lang="tr-TR" dirty="0"/>
          </a:p>
          <a:p>
            <a:pPr marL="882395" lvl="1" indent="-425195" defTabSz="543305">
              <a:spcBef>
                <a:spcPts val="3900"/>
              </a:spcBef>
              <a:defRPr sz="3348"/>
            </a:pPr>
            <a:r>
              <a:rPr lang="tr-TR" dirty="0" err="1"/>
              <a:t>painter</a:t>
            </a:r>
            <a:r>
              <a:rPr lang="tr-TR" dirty="0"/>
              <a:t> –&gt; </a:t>
            </a:r>
            <a:r>
              <a:rPr lang="tr-TR" dirty="0" err="1"/>
              <a:t>governess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influenced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Anne </a:t>
            </a:r>
            <a:r>
              <a:rPr lang="tr-TR" sz="3348" dirty="0" err="1"/>
              <a:t>Brontë’s</a:t>
            </a:r>
            <a:r>
              <a:rPr lang="tr-TR" sz="3348" dirty="0"/>
              <a:t> </a:t>
            </a:r>
            <a:r>
              <a:rPr lang="tr-TR" sz="3348" dirty="0" err="1"/>
              <a:t>Agnes</a:t>
            </a:r>
            <a:r>
              <a:rPr lang="tr-TR" sz="3348" dirty="0"/>
              <a:t> </a:t>
            </a:r>
            <a:r>
              <a:rPr lang="tr-TR" sz="3348" dirty="0" err="1"/>
              <a:t>Grey</a:t>
            </a:r>
            <a:r>
              <a:rPr lang="tr-TR" dirty="0">
                <a:latin typeface="Helvetica" pitchFamily="2" charset="0"/>
              </a:rPr>
              <a:t>)</a:t>
            </a:r>
          </a:p>
          <a:p>
            <a:pPr marL="457200" lvl="1" indent="0" defTabSz="543305">
              <a:spcBef>
                <a:spcPts val="3900"/>
              </a:spcBef>
              <a:buNone/>
              <a:defRPr sz="3348"/>
            </a:pPr>
            <a:endParaRPr lang="tr-TR" dirty="0">
              <a:latin typeface="Helvetica" pitchFamily="2" charset="0"/>
            </a:endParaRPr>
          </a:p>
          <a:p>
            <a:pPr marL="457200" lvl="1" indent="0" defTabSz="543305">
              <a:spcBef>
                <a:spcPts val="3900"/>
              </a:spcBef>
              <a:buNone/>
              <a:defRPr sz="3348"/>
            </a:pPr>
            <a:endParaRPr lang="tr-TR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alette of Memories:…"/>
          <p:cNvSpPr txBox="1"/>
          <p:nvPr/>
        </p:nvSpPr>
        <p:spPr>
          <a:xfrm>
            <a:off x="571500" y="1667794"/>
            <a:ext cx="11861800" cy="398349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defTabSz="584200">
              <a:lnSpc>
                <a:spcPct val="100000"/>
              </a:lnSpc>
              <a:defRPr sz="3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GB" sz="7200"/>
              <a:t>Thank you for listening!</a:t>
            </a:r>
          </a:p>
        </p:txBody>
      </p:sp>
      <p:sp>
        <p:nvSpPr>
          <p:cNvPr id="175" name="Brain"/>
          <p:cNvSpPr/>
          <p:nvPr/>
        </p:nvSpPr>
        <p:spPr>
          <a:xfrm>
            <a:off x="10144720" y="2078287"/>
            <a:ext cx="2124370" cy="1629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7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4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7056" y="9199778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662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79" name="Game Idea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4775269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60000"/>
              </a:lnSpc>
              <a:defRPr>
                <a:solidFill>
                  <a:srgbClr val="5C5C5C"/>
                </a:solidFill>
              </a:defRPr>
            </a:pPr>
            <a:r>
              <a:t>Game Idea</a:t>
            </a:r>
          </a:p>
          <a:p>
            <a:pPr>
              <a:lnSpc>
                <a:spcPct val="60000"/>
              </a:lnSpc>
              <a:defRPr>
                <a:solidFill>
                  <a:srgbClr val="5C5C5C"/>
                </a:solidFill>
              </a:defRPr>
            </a:pPr>
            <a:r>
              <a:t>Game Components</a:t>
            </a:r>
          </a:p>
          <a:p>
            <a:pPr>
              <a:lnSpc>
                <a:spcPct val="60000"/>
              </a:lnSpc>
              <a:defRPr>
                <a:solidFill>
                  <a:srgbClr val="5C5C5C"/>
                </a:solidFill>
              </a:defRPr>
            </a:pPr>
            <a:r>
              <a:t>Design Patterns</a:t>
            </a:r>
          </a:p>
          <a:p>
            <a:pPr>
              <a:lnSpc>
                <a:spcPct val="60000"/>
              </a:lnSpc>
              <a:defRPr>
                <a:solidFill>
                  <a:srgbClr val="5C5C5C"/>
                </a:solidFill>
              </a:defRPr>
            </a:pPr>
            <a:r>
              <a:t>Progress </a:t>
            </a:r>
          </a:p>
          <a:p>
            <a:pPr>
              <a:lnSpc>
                <a:spcPct val="60000"/>
              </a:lnSpc>
              <a:defRPr>
                <a:solidFill>
                  <a:srgbClr val="5C5C5C"/>
                </a:solidFill>
              </a:defRPr>
            </a:pPr>
            <a:r>
              <a:t>Completion Evaluation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7056" y="9199778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"/>
          <p:cNvGrpSpPr/>
          <p:nvPr/>
        </p:nvGrpSpPr>
        <p:grpSpPr>
          <a:xfrm>
            <a:off x="2229" y="4012935"/>
            <a:ext cx="4173002" cy="5933927"/>
            <a:chOff x="0" y="0"/>
            <a:chExt cx="4173000" cy="5933926"/>
          </a:xfrm>
        </p:grpSpPr>
        <p:pic>
          <p:nvPicPr>
            <p:cNvPr id="184" name="DALL·E 2024-03-04 13.58.09 - A Victorian-era woman painter in a detailed and colorful sticker style. She should be depicted in period-appropriate attire, such as a full-length dre.jpeg" descr="DALL·E 2024-03-04 13.58.09 - A Victorian-era woman painter in a detailed and colorful sticker style. She should be depicted in period-appropriate attire, such as a full-length dre.jpeg"/>
            <p:cNvPicPr>
              <a:picLocks noChangeAspect="1"/>
            </p:cNvPicPr>
            <p:nvPr/>
          </p:nvPicPr>
          <p:blipFill>
            <a:blip r:embed="rId3"/>
            <a:srcRect r="46019"/>
            <a:stretch>
              <a:fillRect/>
            </a:stretch>
          </p:blipFill>
          <p:spPr>
            <a:xfrm>
              <a:off x="0" y="0"/>
              <a:ext cx="3203134" cy="5933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Rectangle"/>
            <p:cNvSpPr/>
            <p:nvPr/>
          </p:nvSpPr>
          <p:spPr>
            <a:xfrm>
              <a:off x="2470578" y="1465857"/>
              <a:ext cx="1299093" cy="18410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100000"/>
                </a:lnSpc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86" name="Rectangle"/>
            <p:cNvSpPr/>
            <p:nvPr/>
          </p:nvSpPr>
          <p:spPr>
            <a:xfrm>
              <a:off x="2873909" y="2214601"/>
              <a:ext cx="1299092" cy="18410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100000"/>
                </a:lnSpc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</p:grpSp>
      <p:sp>
        <p:nvSpPr>
          <p:cNvPr id="182" name="Game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Game Idea</a:t>
            </a:r>
          </a:p>
        </p:txBody>
      </p:sp>
      <p:sp>
        <p:nvSpPr>
          <p:cNvPr id="183" name="Palette of Memories: The Artist's Path to Remembra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043" indent="-352043" defTabSz="449833">
              <a:spcBef>
                <a:spcPts val="3200"/>
              </a:spcBef>
              <a:defRPr sz="2772"/>
            </a:pPr>
            <a:r>
              <a:t>Palette of Memories: The Artist's Path to Remembrance</a:t>
            </a:r>
          </a:p>
          <a:p>
            <a:pPr marL="352043" indent="-352043" defTabSz="449833">
              <a:spcBef>
                <a:spcPts val="3200"/>
              </a:spcBef>
              <a:defRPr sz="2772"/>
            </a:pPr>
            <a:r>
              <a:t>centred around a female painter who wakes up with no memory of her past</a:t>
            </a:r>
          </a:p>
          <a:p>
            <a:pPr marL="2464307" lvl="6" indent="-352043" defTabSz="449833">
              <a:lnSpc>
                <a:spcPct val="100000"/>
              </a:lnSpc>
              <a:spcBef>
                <a:spcPts val="3200"/>
              </a:spcBef>
              <a:buSzPct val="75000"/>
              <a:buFont typeface="Helvetica Neue"/>
              <a:defRPr sz="2772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journey through the mind and art of its protagonist </a:t>
            </a:r>
          </a:p>
          <a:p>
            <a:pPr marL="3168395" lvl="8" indent="-352043" defTabSz="449833">
              <a:lnSpc>
                <a:spcPct val="100000"/>
              </a:lnSpc>
              <a:spcBef>
                <a:spcPts val="3200"/>
              </a:spcBef>
              <a:buSzPct val="75000"/>
              <a:buFont typeface="Helvetica Neue"/>
              <a:defRPr sz="2772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players will navigate through a series of rooms</a:t>
            </a:r>
          </a:p>
          <a:p>
            <a:pPr marL="3168395" lvl="8" indent="-352043" defTabSz="449833">
              <a:lnSpc>
                <a:spcPct val="100000"/>
              </a:lnSpc>
              <a:spcBef>
                <a:spcPts val="3200"/>
              </a:spcBef>
              <a:buSzPct val="75000"/>
              <a:buFont typeface="Helvetica Neue"/>
              <a:defRPr sz="2772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specific items within the rooms that trigger fragments of her memories, piecing together her identity and history</a:t>
            </a:r>
          </a:p>
          <a:p>
            <a:pPr marL="3168395" lvl="8" indent="-352043" defTabSz="449833">
              <a:lnSpc>
                <a:spcPct val="100000"/>
              </a:lnSpc>
              <a:spcBef>
                <a:spcPts val="3200"/>
              </a:spcBef>
              <a:buSzPct val="75000"/>
              <a:buFont typeface="Helvetica Neue"/>
              <a:defRPr sz="2772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offers a unique exploration of memory, identity, and creativity</a:t>
            </a:r>
          </a:p>
          <a:p>
            <a:pPr marL="117347" indent="-117347" defTabSz="449833">
              <a:spcBef>
                <a:spcPts val="3200"/>
              </a:spcBef>
              <a:defRPr sz="2772"/>
            </a:pPr>
            <a:r>
              <a:rPr sz="924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88" name="Image created by DALL·E"/>
          <p:cNvSpPr txBox="1"/>
          <p:nvPr/>
        </p:nvSpPr>
        <p:spPr>
          <a:xfrm>
            <a:off x="3082868" y="9137521"/>
            <a:ext cx="1934199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defRPr sz="1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Image created by DALL·E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7056" y="9199778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ame Components - House Cre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Game Components - House Creator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7056" y="9199778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93" name="Screenshot 2024-04-23 at 16.45.45.png" descr="Screenshot 2024-04-23 at 16.45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0" y="2584764"/>
            <a:ext cx="6250743" cy="6108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4-04-23 at 16.46.04.png" descr="Screenshot 2024-04-23 at 16.46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2" y="3601743"/>
            <a:ext cx="5775658" cy="4370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ame Components - Ass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Game Components - Assets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7056" y="9199778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98" name="Screenshot 2024-04-23 at 16.47.18.png" descr="Screenshot 2024-04-23 at 16.47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406" y="2209928"/>
            <a:ext cx="3815988" cy="3763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shot 2024-04-23 at 16.47.36.png" descr="Screenshot 2024-04-23 at 16.47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2" y="6456370"/>
            <a:ext cx="12148876" cy="2315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ame Components - P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Game Components - Player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7056" y="9199778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03" name="Screenshot 2024-04-23 at 16.59.00.png" descr="Screenshot 2024-04-23 at 16.59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0" y="2542744"/>
            <a:ext cx="7752280" cy="6513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4-04-23 at 20.25.29.png" descr="Screenshot 2024-04-23 at 20.25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904" y="6783056"/>
            <a:ext cx="2062065" cy="171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creenshot 2024-04-23 at 20.25.11.png" descr="Screenshot 2024-04-23 at 20.25.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485" y="2967335"/>
            <a:ext cx="2702054" cy="171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creenshot 2024-04-23 at 20.25.00.png" descr="Screenshot 2024-04-23 at 20.25.0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7380" y="5000892"/>
            <a:ext cx="2290931" cy="145990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Line"/>
          <p:cNvSpPr/>
          <p:nvPr/>
        </p:nvSpPr>
        <p:spPr>
          <a:xfrm flipV="1">
            <a:off x="3784600" y="4127896"/>
            <a:ext cx="5127361" cy="2467638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Line"/>
          <p:cNvSpPr/>
          <p:nvPr/>
        </p:nvSpPr>
        <p:spPr>
          <a:xfrm>
            <a:off x="3835400" y="6671732"/>
            <a:ext cx="4873361" cy="1014878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9" name="Some items with “collectable” tag"/>
          <p:cNvSpPr txBox="1"/>
          <p:nvPr/>
        </p:nvSpPr>
        <p:spPr>
          <a:xfrm>
            <a:off x="9301699" y="8614232"/>
            <a:ext cx="3172868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Some items with “collectable” tag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ame Components - Gho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Game Components - Ghosts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7056" y="9199778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13" name="Screenshot 2024-04-23 at 18.11.41.png" descr="Screenshot 2024-04-23 at 18.11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48" y="5882430"/>
            <a:ext cx="3600635" cy="3124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Screenshot 2024-04-23 at 18.11.30.png" descr="Screenshot 2024-04-23 at 18.11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152" y="5882430"/>
            <a:ext cx="3600635" cy="3124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shot 2024-04-23 at 18.11.11.png" descr="Screenshot 2024-04-23 at 18.11.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13" y="5934700"/>
            <a:ext cx="3480165" cy="3019979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Appear when specific items are collected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11861800" cy="3322124"/>
          </a:xfrm>
          <a:prstGeom prst="rect">
            <a:avLst/>
          </a:prstGeom>
        </p:spPr>
        <p:txBody>
          <a:bodyPr/>
          <a:lstStyle/>
          <a:p>
            <a:pPr marL="374904" indent="-374904" defTabSz="479044">
              <a:spcBef>
                <a:spcPts val="3400"/>
              </a:spcBef>
              <a:defRPr sz="2952"/>
            </a:pPr>
            <a:r>
              <a:rPr dirty="0"/>
              <a:t>Appear when specific items are collected</a:t>
            </a:r>
          </a:p>
          <a:p>
            <a:pPr marL="374904" indent="-374904" defTabSz="479044">
              <a:spcBef>
                <a:spcPts val="3400"/>
              </a:spcBef>
              <a:defRPr sz="2952"/>
            </a:pPr>
            <a:r>
              <a:rPr dirty="0"/>
              <a:t>Chasing the player</a:t>
            </a:r>
          </a:p>
          <a:p>
            <a:pPr marL="374904" indent="-374904" defTabSz="479044">
              <a:spcBef>
                <a:spcPts val="3400"/>
              </a:spcBef>
              <a:defRPr sz="2952"/>
            </a:pPr>
            <a:r>
              <a:rPr dirty="0"/>
              <a:t>Make creepy sounds</a:t>
            </a:r>
          </a:p>
          <a:p>
            <a:pPr marL="374904" indent="-374904" defTabSz="479044">
              <a:spcBef>
                <a:spcPts val="3400"/>
              </a:spcBef>
              <a:defRPr sz="2952"/>
            </a:pPr>
            <a:r>
              <a:rPr dirty="0"/>
              <a:t>Disappear if the player gets far enough or after a certain period of time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ame Components - Doors and Ke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Game Components - Doors and Keys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7056" y="9199778"/>
            <a:ext cx="213158" cy="299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20" name="Some rooms are locked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11861800" cy="2377231"/>
          </a:xfrm>
          <a:prstGeom prst="rect">
            <a:avLst/>
          </a:prstGeom>
        </p:spPr>
        <p:txBody>
          <a:bodyPr/>
          <a:lstStyle/>
          <a:p>
            <a:r>
              <a:t>Some rooms are locked</a:t>
            </a:r>
          </a:p>
          <a:p>
            <a:r>
              <a:t>The player needs to find the keys</a:t>
            </a:r>
          </a:p>
        </p:txBody>
      </p:sp>
      <p:pic>
        <p:nvPicPr>
          <p:cNvPr id="221" name="Screenshot 2024-04-23 at 20.29.20.png" descr="Screenshot 2024-04-23 at 20.29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26" y="4383830"/>
            <a:ext cx="5204791" cy="4829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shot 2024-04-23 at 20.29.05.png" descr="Screenshot 2024-04-23 at 20.29.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53" y="4411638"/>
            <a:ext cx="5641493" cy="4773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ame Components - Environment Light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Game Components - Environment Lightning</a:t>
            </a:r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2" name="No Skybox Material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11861800" cy="2377231"/>
          </a:xfrm>
          <a:prstGeom prst="rect">
            <a:avLst/>
          </a:prstGeom>
        </p:spPr>
        <p:txBody>
          <a:bodyPr/>
          <a:lstStyle/>
          <a:p>
            <a:r>
              <a:t>No Skybox Material</a:t>
            </a:r>
          </a:p>
        </p:txBody>
      </p:sp>
      <p:pic>
        <p:nvPicPr>
          <p:cNvPr id="233" name="Screenshot 2024-04-23 at 20.18.35.png" descr="Screenshot 2024-04-23 at 20.18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77" y="3296865"/>
            <a:ext cx="9232046" cy="521727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Without skybox"/>
          <p:cNvSpPr txBox="1"/>
          <p:nvPr/>
        </p:nvSpPr>
        <p:spPr>
          <a:xfrm>
            <a:off x="5712510" y="8653949"/>
            <a:ext cx="1579780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Without skybox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455</Words>
  <Application>Microsoft Macintosh PowerPoint</Application>
  <PresentationFormat>Custom</PresentationFormat>
  <Paragraphs>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</vt:lpstr>
      <vt:lpstr>Helvetica Neue</vt:lpstr>
      <vt:lpstr>Helvetica Neue Light</vt:lpstr>
      <vt:lpstr>Times Roman</vt:lpstr>
      <vt:lpstr>23_ClassicWhite</vt:lpstr>
      <vt:lpstr>MMI 716 - Game Programming Patterns</vt:lpstr>
      <vt:lpstr>Outline</vt:lpstr>
      <vt:lpstr>Game Idea</vt:lpstr>
      <vt:lpstr> Game Components - House Creator</vt:lpstr>
      <vt:lpstr> Game Components - Assets</vt:lpstr>
      <vt:lpstr> Game Components - Player</vt:lpstr>
      <vt:lpstr> Game Components - Ghosts</vt:lpstr>
      <vt:lpstr> Game Components - Doors and Keys</vt:lpstr>
      <vt:lpstr> Game Components - Environment Lightning</vt:lpstr>
      <vt:lpstr> Game Components - Fog</vt:lpstr>
      <vt:lpstr> Game Components – Audio &amp; Animation</vt:lpstr>
      <vt:lpstr>Design Patterns –  Flyweight + Binary Space Partitioning</vt:lpstr>
      <vt:lpstr>Design Patterns - Prototype</vt:lpstr>
      <vt:lpstr>Design Patterns - State</vt:lpstr>
      <vt:lpstr>  Progress</vt:lpstr>
      <vt:lpstr>Progress</vt:lpstr>
      <vt:lpstr>Completion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 716 - Game Programming Patterns</dc:title>
  <cp:lastModifiedBy>Burcu Alakuş</cp:lastModifiedBy>
  <cp:revision>8</cp:revision>
  <dcterms:modified xsi:type="dcterms:W3CDTF">2024-05-29T20:05:27Z</dcterms:modified>
</cp:coreProperties>
</file>