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78" r:id="rId5"/>
    <p:sldId id="279" r:id="rId6"/>
    <p:sldId id="283" r:id="rId7"/>
    <p:sldId id="295" r:id="rId8"/>
    <p:sldId id="291" r:id="rId9"/>
    <p:sldId id="292" r:id="rId10"/>
  </p:sldIdLst>
  <p:sldSz cx="6858000" cy="9144000" type="letter"/>
  <p:notesSz cx="6797675" cy="9928225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5E03E2A-6483-4659-92BE-EE30E2997F7C}">
          <p14:sldIdLst>
            <p14:sldId id="256"/>
            <p14:sldId id="257"/>
          </p14:sldIdLst>
        </p14:section>
        <p14:section name="Sección sin título" id="{DEA1781E-DB32-48F8-8AB4-C699579D0BD7}">
          <p14:sldIdLst>
            <p14:sldId id="259"/>
            <p14:sldId id="278"/>
            <p14:sldId id="279"/>
            <p14:sldId id="283"/>
            <p14:sldId id="295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25" userDrawn="1">
          <p15:clr>
            <a:srgbClr val="A4A3A4"/>
          </p15:clr>
        </p15:guide>
        <p15:guide id="2" pos="3974" userDrawn="1">
          <p15:clr>
            <a:srgbClr val="A4A3A4"/>
          </p15:clr>
        </p15:guide>
        <p15:guide id="4" pos="3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18" autoAdjust="0"/>
    <p:restoredTop sz="94660"/>
  </p:normalViewPr>
  <p:slideViewPr>
    <p:cSldViewPr showGuides="1">
      <p:cViewPr varScale="1">
        <p:scale>
          <a:sx n="86" d="100"/>
          <a:sy n="86" d="100"/>
        </p:scale>
        <p:origin x="2016" y="66"/>
      </p:cViewPr>
      <p:guideLst>
        <p:guide orient="horz" pos="2925"/>
        <p:guide pos="3974"/>
        <p:guide pos="3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3B25C3FE-0082-4E90-A4AA-758084131CBA}" type="datetimeFigureOut">
              <a:rPr lang="es-VE" smtClean="0"/>
              <a:t>20/8/2024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3D7533A8-1465-4690-BD51-90666BB1056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530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Rectángulo"/>
          <p:cNvSpPr/>
          <p:nvPr userDrawn="1"/>
        </p:nvSpPr>
        <p:spPr>
          <a:xfrm>
            <a:off x="-7938" y="8636000"/>
            <a:ext cx="6858001" cy="50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800" dirty="0">
              <a:latin typeface="+mj-lt"/>
            </a:endParaRPr>
          </a:p>
        </p:txBody>
      </p:sp>
      <p:sp>
        <p:nvSpPr>
          <p:cNvPr id="6" name="7 Rectángulo"/>
          <p:cNvSpPr>
            <a:spLocks noChangeArrowheads="1"/>
          </p:cNvSpPr>
          <p:nvPr userDrawn="1"/>
        </p:nvSpPr>
        <p:spPr bwMode="auto">
          <a:xfrm>
            <a:off x="9525" y="8705850"/>
            <a:ext cx="1663632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s-VE" altLang="es-VE" sz="1000" dirty="0" smtClean="0"/>
              <a:t>Guía de Usuario con Rol</a:t>
            </a:r>
            <a:r>
              <a:rPr lang="es-VE" altLang="es-VE" sz="1000" baseline="0" dirty="0" smtClean="0"/>
              <a:t> Consulta</a:t>
            </a:r>
            <a:endParaRPr lang="es-ES" altLang="es-VE" sz="1000" dirty="0" smtClean="0">
              <a:solidFill>
                <a:schemeClr val="bg1"/>
              </a:solidFill>
            </a:endParaRPr>
          </a:p>
        </p:txBody>
      </p:sp>
      <p:sp>
        <p:nvSpPr>
          <p:cNvPr id="7" name="8 CuadroTexto"/>
          <p:cNvSpPr txBox="1">
            <a:spLocks noChangeArrowheads="1"/>
          </p:cNvSpPr>
          <p:nvPr userDrawn="1"/>
        </p:nvSpPr>
        <p:spPr bwMode="auto">
          <a:xfrm>
            <a:off x="4648200" y="8686800"/>
            <a:ext cx="2295525" cy="4000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es-VE" sz="1000" dirty="0" smtClean="0"/>
              <a:t>N° de Página </a:t>
            </a:r>
            <a:fld id="{544D8411-8F85-4AB6-B83D-8976C88C6437}" type="slidenum">
              <a:rPr lang="es-ES" altLang="es-VE" sz="1000" smtClean="0"/>
              <a:pPr eaLnBrk="1" hangingPunct="1">
                <a:defRPr/>
              </a:pPr>
              <a:t>‹Nº›</a:t>
            </a:fld>
            <a:r>
              <a:rPr lang="es-ES" altLang="es-VE" sz="1000" dirty="0" smtClean="0"/>
              <a:t>/9</a:t>
            </a:r>
          </a:p>
          <a:p>
            <a:pPr eaLnBrk="1" hangingPunct="1">
              <a:defRPr/>
            </a:pPr>
            <a:r>
              <a:rPr lang="es-ES" altLang="es-VE" sz="1000" dirty="0" smtClean="0"/>
              <a:t>Fecha de Actualización:14/08/2024</a:t>
            </a:r>
          </a:p>
        </p:txBody>
      </p:sp>
      <p:sp>
        <p:nvSpPr>
          <p:cNvPr id="8" name="9 Rectángulo"/>
          <p:cNvSpPr/>
          <p:nvPr userDrawn="1"/>
        </p:nvSpPr>
        <p:spPr>
          <a:xfrm>
            <a:off x="0" y="971550"/>
            <a:ext cx="6858000" cy="304800"/>
          </a:xfrm>
          <a:prstGeom prst="rect">
            <a:avLst/>
          </a:prstGeom>
          <a:solidFill>
            <a:srgbClr val="255B99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10 CuadroTexto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0" y="990600"/>
            <a:ext cx="1981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es-VE" altLang="es-VE" sz="1200" b="1" dirty="0" smtClean="0">
                <a:solidFill>
                  <a:schemeClr val="bg1"/>
                </a:solidFill>
                <a:hlinkClick r:id="" action="ppaction://noaction"/>
              </a:rPr>
              <a:t>Menú tabla de contenido</a:t>
            </a:r>
            <a:endParaRPr lang="es-ES" altLang="es-VE" sz="1200" b="1" dirty="0" smtClean="0">
              <a:solidFill>
                <a:schemeClr val="bg1"/>
              </a:solidFill>
            </a:endParaRPr>
          </a:p>
        </p:txBody>
      </p:sp>
      <p:sp>
        <p:nvSpPr>
          <p:cNvPr id="11" name="CuadroTexto 14"/>
          <p:cNvSpPr txBox="1">
            <a:spLocks noChangeArrowheads="1"/>
          </p:cNvSpPr>
          <p:nvPr userDrawn="1"/>
        </p:nvSpPr>
        <p:spPr bwMode="auto">
          <a:xfrm>
            <a:off x="2250433" y="8686800"/>
            <a:ext cx="17380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s-VE" altLang="es-VE" sz="1000" b="1" dirty="0" smtClean="0">
                <a:solidFill>
                  <a:schemeClr val="bg1"/>
                </a:solidFill>
              </a:rPr>
              <a:t>Módulo</a:t>
            </a:r>
            <a:r>
              <a:rPr lang="es-VE" altLang="es-VE" sz="1000" b="1" baseline="0" dirty="0" smtClean="0">
                <a:solidFill>
                  <a:schemeClr val="bg1"/>
                </a:solidFill>
              </a:rPr>
              <a:t> Informe Técnico</a:t>
            </a:r>
            <a:endParaRPr lang="es-VE" sz="1000" dirty="0" smtClean="0"/>
          </a:p>
        </p:txBody>
      </p:sp>
      <p:sp>
        <p:nvSpPr>
          <p:cNvPr id="12" name="Rectángulo 11"/>
          <p:cNvSpPr/>
          <p:nvPr userDrawn="1"/>
        </p:nvSpPr>
        <p:spPr>
          <a:xfrm>
            <a:off x="0" y="1219200"/>
            <a:ext cx="6858000" cy="819150"/>
          </a:xfrm>
          <a:prstGeom prst="rect">
            <a:avLst/>
          </a:prstGeom>
          <a:gradFill>
            <a:gsLst>
              <a:gs pos="0">
                <a:srgbClr val="688FC5"/>
              </a:gs>
              <a:gs pos="100000">
                <a:srgbClr val="3A71B2"/>
              </a:gs>
              <a:gs pos="50000">
                <a:srgbClr val="4A81C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es-VE" sz="2000" b="1">
              <a:latin typeface="+mj-lt"/>
            </a:endParaRPr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0"/>
          </p:nvPr>
        </p:nvSpPr>
        <p:spPr>
          <a:xfrm>
            <a:off x="176" y="1276350"/>
            <a:ext cx="6626225" cy="7620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smtClean="0"/>
              <a:t>Haga clic para modificar el estilo de texto del patrón</a:t>
            </a:r>
            <a:endParaRPr lang="es-VE" dirty="0" smtClean="0"/>
          </a:p>
        </p:txBody>
      </p:sp>
    </p:spTree>
    <p:extLst>
      <p:ext uri="{BB962C8B-B14F-4D97-AF65-F5344CB8AC3E}">
        <p14:creationId xmlns:p14="http://schemas.microsoft.com/office/powerpoint/2010/main" val="2907884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cintill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4705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50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9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mp"/><Relationship Id="rId3" Type="http://schemas.openxmlformats.org/officeDocument/2006/relationships/image" Target="../media/image7.png"/><Relationship Id="rId7" Type="http://schemas.openxmlformats.org/officeDocument/2006/relationships/image" Target="../media/image10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5.tmp"/><Relationship Id="rId7" Type="http://schemas.openxmlformats.org/officeDocument/2006/relationships/image" Target="../media/image7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6.tm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mp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4269"/>
            <a:ext cx="6858000" cy="4521987"/>
          </a:xfrm>
          <a:prstGeom prst="rect">
            <a:avLst/>
          </a:prstGeom>
        </p:spPr>
      </p:pic>
      <p:sp>
        <p:nvSpPr>
          <p:cNvPr id="18" name="Rectángulo redondeado 17"/>
          <p:cNvSpPr/>
          <p:nvPr/>
        </p:nvSpPr>
        <p:spPr>
          <a:xfrm>
            <a:off x="1340768" y="3635896"/>
            <a:ext cx="4285397" cy="22928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VE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Módulo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VE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Informe Técnico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VE" sz="11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Guía de usuario con rol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VE" sz="1100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Consulta</a:t>
            </a:r>
            <a:endParaRPr lang="es-VE" sz="11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5 Rectángulo"/>
          <p:cNvSpPr/>
          <p:nvPr/>
        </p:nvSpPr>
        <p:spPr>
          <a:xfrm>
            <a:off x="0" y="8743950"/>
            <a:ext cx="6858000" cy="246063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Oficina de Tecnología de la Información y la Comunicación - Análisis y Desarrollo de Sistemas</a:t>
            </a:r>
          </a:p>
        </p:txBody>
      </p:sp>
    </p:spTree>
    <p:extLst>
      <p:ext uri="{BB962C8B-B14F-4D97-AF65-F5344CB8AC3E}">
        <p14:creationId xmlns:p14="http://schemas.microsoft.com/office/powerpoint/2010/main" val="10954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8681" y="2233163"/>
            <a:ext cx="57606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VE" altLang="es-VE" sz="12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Portada…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…………..……………………………………</a:t>
            </a:r>
            <a:r>
              <a:rPr lang="es-VE" altLang="es-VE" sz="12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…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…………………………….01</a:t>
            </a:r>
            <a:endParaRPr lang="es-VE" altLang="es-V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s-VE" altLang="es-VE" sz="1200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Tabla de Contenido 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…………………..……..…………..…………</a:t>
            </a:r>
            <a:r>
              <a:rPr lang="es-VE" altLang="es-VE" sz="1200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…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……..………....02</a:t>
            </a:r>
            <a:endParaRPr lang="es-VE" altLang="es-V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s-VE" sz="1200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Objetivo de la Guía, Función e Ingresar al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módulo…..……………………....……..03</a:t>
            </a:r>
            <a:endParaRPr lang="es-V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endParaRPr lang="es-VE" alt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s-VE" altLang="es-VE" sz="1200" dirty="0" smtClean="0">
                <a:latin typeface="Arial" panose="020B0604020202020204" pitchFamily="34" charset="0"/>
                <a:cs typeface="Arial" panose="020B0604020202020204" pitchFamily="34" charset="0"/>
                <a:hlinkClick r:id="" action="ppaction://noaction"/>
              </a:rPr>
              <a:t>CONSULTA</a:t>
            </a:r>
            <a:endParaRPr lang="es-VE" altLang="es-V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s-VE" altLang="es-VE" sz="1200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Por Nro. de Informe……………………………………………….……………</a:t>
            </a:r>
            <a:r>
              <a:rPr lang="es-VE" alt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  <a:p>
            <a:pPr lvl="1">
              <a:spcBef>
                <a:spcPct val="0"/>
              </a:spcBef>
            </a:pPr>
            <a:r>
              <a:rPr lang="es-VE" altLang="es-VE" sz="1200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Por Nro. de Serial/ Nro. de Bien Público……………………………………..</a:t>
            </a:r>
            <a:r>
              <a:rPr lang="es-VE" alt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  <a:p>
            <a:pPr>
              <a:spcBef>
                <a:spcPct val="0"/>
              </a:spcBef>
            </a:pPr>
            <a:r>
              <a:rPr lang="es-VE" alt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VE" alt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s-VE" alt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AYUDA</a:t>
            </a:r>
          </a:p>
          <a:p>
            <a:pPr>
              <a:spcBef>
                <a:spcPct val="0"/>
              </a:spcBef>
            </a:pPr>
            <a:r>
              <a:rPr lang="es-VE" altLang="es-VE" sz="1200" dirty="0" smtClean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Guía de usuario………………………………………………………………………..</a:t>
            </a:r>
            <a:r>
              <a:rPr lang="es-VE" alt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s-VE" alt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s-VE" altLang="es-VE" sz="1200" dirty="0" smtClean="0">
              <a:latin typeface="Arial" panose="020B0604020202020204" pitchFamily="34" charset="0"/>
              <a:cs typeface="Arial" panose="020B0604020202020204" pitchFamily="34" charset="0"/>
              <a:hlinkClick r:id="rId8" action="ppaction://hlinksldjump"/>
            </a:endParaRPr>
          </a:p>
          <a:p>
            <a:pPr>
              <a:spcBef>
                <a:spcPct val="0"/>
              </a:spcBef>
            </a:pPr>
            <a:r>
              <a:rPr lang="es-VE" altLang="es-VE" sz="1200" dirty="0" smtClean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SALIR…...…………………………………..…………………………………………..</a:t>
            </a:r>
            <a:r>
              <a:rPr lang="es-VE" alt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</a:p>
          <a:p>
            <a:pPr>
              <a:spcBef>
                <a:spcPct val="0"/>
              </a:spcBef>
            </a:pPr>
            <a:r>
              <a:rPr lang="es-VE" altLang="es-V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altLang="es-V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0"/>
          </p:nvPr>
        </p:nvSpPr>
        <p:spPr>
          <a:xfrm>
            <a:off x="-952" y="1276350"/>
            <a:ext cx="6626225" cy="762000"/>
          </a:xfrm>
        </p:spPr>
        <p:txBody>
          <a:bodyPr/>
          <a:lstStyle/>
          <a:p>
            <a:r>
              <a:rPr lang="es-ES" dirty="0" smtClean="0"/>
              <a:t>Tabla de contenido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29585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CuadroTexto"/>
          <p:cNvSpPr txBox="1">
            <a:spLocks noChangeArrowheads="1"/>
          </p:cNvSpPr>
          <p:nvPr/>
        </p:nvSpPr>
        <p:spPr bwMode="auto">
          <a:xfrm>
            <a:off x="549451" y="2138676"/>
            <a:ext cx="57592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143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143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143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143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es-ES" altLang="es-ES" sz="1200" b="1" dirty="0" smtClean="0">
                <a:latin typeface="Arial" panose="020B0604020202020204" pitchFamily="34" charset="0"/>
              </a:rPr>
              <a:t>Objetivo de la Guía: </a:t>
            </a:r>
            <a:r>
              <a:rPr lang="es-ES" altLang="es-ES" sz="1200" dirty="0" smtClean="0">
                <a:latin typeface="Arial" panose="020B0604020202020204" pitchFamily="34" charset="0"/>
              </a:rPr>
              <a:t>La guía </a:t>
            </a:r>
            <a:r>
              <a:rPr lang="es-ES" altLang="es-ES" sz="1200" dirty="0">
                <a:latin typeface="Arial" panose="020B0604020202020204" pitchFamily="34" charset="0"/>
              </a:rPr>
              <a:t>de Usuario con rol Administrador, tiene como objetivo principal explicar el paso a paso, el uso y manejo del Módulo de </a:t>
            </a:r>
            <a:r>
              <a:rPr lang="es-ES" altLang="es-ES" sz="1200" dirty="0" smtClean="0">
                <a:latin typeface="Arial" panose="020B0604020202020204" pitchFamily="34" charset="0"/>
              </a:rPr>
              <a:t>Informe Técnico, </a:t>
            </a:r>
            <a:r>
              <a:rPr lang="es-ES" altLang="es-ES" sz="1200" dirty="0">
                <a:latin typeface="Arial" panose="020B0604020202020204" pitchFamily="34" charset="0"/>
              </a:rPr>
              <a:t>para el buen y correcto funcionamiento del mismo, en el Sistema de Información de Gestión Laboral (SIGLA</a:t>
            </a:r>
            <a:r>
              <a:rPr lang="es-ES" altLang="es-ES" sz="1200" dirty="0" smtClean="0">
                <a:latin typeface="Arial" panose="020B0604020202020204" pitchFamily="34" charset="0"/>
              </a:rPr>
              <a:t>).</a:t>
            </a:r>
            <a:endParaRPr lang="es-ES" altLang="es-ES" sz="1200" dirty="0">
              <a:latin typeface="Arial" panose="020B0604020202020204" pitchFamily="34" charset="0"/>
            </a:endParaRPr>
          </a:p>
        </p:txBody>
      </p:sp>
      <p:sp>
        <p:nvSpPr>
          <p:cNvPr id="8" name="9 CuadroTexto"/>
          <p:cNvSpPr txBox="1">
            <a:spLocks noGrp="1" noChangeArrowheads="1"/>
          </p:cNvSpPr>
          <p:nvPr>
            <p:ph type="body" sz="quarter" idx="10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VE"/>
            </a:defPPr>
            <a:lvl1pPr>
              <a:spcBef>
                <a:spcPct val="0"/>
              </a:spcBef>
              <a:buFontTx/>
              <a:buNone/>
              <a:defRPr sz="2000" b="1"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r>
              <a:rPr lang="es-VE" altLang="es-VE" dirty="0"/>
              <a:t>Objetivo de la </a:t>
            </a:r>
            <a:r>
              <a:rPr lang="es-VE" altLang="es-VE" dirty="0" smtClean="0"/>
              <a:t>Guía, Función e Ingresar al Sistema</a:t>
            </a:r>
            <a:endParaRPr lang="es-ES" altLang="es-VE" dirty="0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49451" y="3097274"/>
            <a:ext cx="57592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1200" b="1" dirty="0" smtClean="0">
                <a:latin typeface="Arial"/>
                <a:ea typeface="Calibri"/>
              </a:rPr>
              <a:t>Función del </a:t>
            </a:r>
            <a:r>
              <a:rPr lang="es-VE" sz="1200" b="1" dirty="0" smtClean="0">
                <a:solidFill>
                  <a:srgbClr val="000000"/>
                </a:solidFill>
                <a:latin typeface="Arial"/>
                <a:ea typeface="Calibri"/>
              </a:rPr>
              <a:t>Módulo</a:t>
            </a:r>
            <a:r>
              <a:rPr lang="es-VE" sz="1200" b="1" dirty="0" smtClean="0">
                <a:latin typeface="Arial"/>
                <a:ea typeface="Calibri"/>
              </a:rPr>
              <a:t>: </a:t>
            </a:r>
            <a:r>
              <a:rPr lang="es-VE" sz="1200" dirty="0">
                <a:latin typeface="Arial"/>
                <a:ea typeface="Calibri"/>
              </a:rPr>
              <a:t>E</a:t>
            </a:r>
            <a:r>
              <a:rPr lang="es-VE" sz="1200" dirty="0" smtClean="0">
                <a:latin typeface="Arial"/>
                <a:ea typeface="Calibri"/>
              </a:rPr>
              <a:t>l Módulo de Informe Técnico, tiene como función permitir el registro de las especificaciones de un dispositivo al momento de realizar la revisión y mantenimiento del el mismo, por la División de Soporte Técnico,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adscrita a la Oficina de Tecnología de la Información y la Comunicación (OTIC).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76" y="3938958"/>
            <a:ext cx="5490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  <a:endParaRPr lang="es-VE" altLang="es-VE" sz="5400" dirty="0" smtClean="0">
              <a:solidFill>
                <a:srgbClr val="8EB4E3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0" y="5753745"/>
            <a:ext cx="549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549451" y="4139419"/>
            <a:ext cx="575927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just" eaLnBrk="0" hangingPunct="0"/>
            <a:r>
              <a:rPr lang="es-ES" altLang="en-US" sz="1200" b="1" dirty="0"/>
              <a:t>Ingresar al Módulo: </a:t>
            </a:r>
            <a:r>
              <a:rPr lang="es-VE" sz="1200" dirty="0"/>
              <a:t>Una vez en el Sistema de Información de Gestión Laboral, haga clic en el icono de </a:t>
            </a:r>
            <a:r>
              <a:rPr lang="es-VE" sz="1200" dirty="0" smtClean="0"/>
              <a:t>INFORME TÉCNICO.</a:t>
            </a:r>
            <a:endParaRPr lang="es-VE" sz="1200" dirty="0">
              <a:cs typeface="Arial" panose="020B0604020202020204" pitchFamily="34" charset="0"/>
            </a:endParaRPr>
          </a:p>
        </p:txBody>
      </p:sp>
      <p:sp>
        <p:nvSpPr>
          <p:cNvPr id="21" name="6 Rectángulo"/>
          <p:cNvSpPr/>
          <p:nvPr/>
        </p:nvSpPr>
        <p:spPr>
          <a:xfrm>
            <a:off x="549276" y="5988951"/>
            <a:ext cx="5759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1200" dirty="0">
                <a:latin typeface="Arial" panose="020B0604020202020204" pitchFamily="34" charset="0"/>
                <a:cs typeface="Arial" panose="020B0604020202020204" pitchFamily="34" charset="0"/>
              </a:rPr>
              <a:t>Seleccione de la barra del menú, la opción que requiera del Módulo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 INFORME TÉCNICO.</a:t>
            </a:r>
            <a:endParaRPr lang="es-VE" sz="1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8 Conector recto"/>
          <p:cNvCxnSpPr>
            <a:stCxn id="13" idx="2"/>
            <a:endCxn id="15" idx="0"/>
          </p:cNvCxnSpPr>
          <p:nvPr/>
        </p:nvCxnSpPr>
        <p:spPr>
          <a:xfrm flipH="1">
            <a:off x="274638" y="4862288"/>
            <a:ext cx="88" cy="891457"/>
          </a:xfrm>
          <a:prstGeom prst="line">
            <a:avLst/>
          </a:prstGeom>
          <a:ln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13" y="6536733"/>
            <a:ext cx="5368184" cy="311648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2680568" y="4794152"/>
            <a:ext cx="2044576" cy="959593"/>
            <a:chOff x="2680568" y="4794152"/>
            <a:chExt cx="2044576" cy="959593"/>
          </a:xfrm>
        </p:grpSpPr>
        <p:pic>
          <p:nvPicPr>
            <p:cNvPr id="17" name="Imagen 16" descr="Recorte de pantalla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6971" y="4911947"/>
              <a:ext cx="952633" cy="724001"/>
            </a:xfrm>
            <a:prstGeom prst="rect">
              <a:avLst/>
            </a:prstGeom>
          </p:spPr>
        </p:pic>
        <p:sp>
          <p:nvSpPr>
            <p:cNvPr id="24" name="Elipse 23"/>
            <p:cNvSpPr/>
            <p:nvPr/>
          </p:nvSpPr>
          <p:spPr>
            <a:xfrm>
              <a:off x="2680568" y="4794152"/>
              <a:ext cx="1252488" cy="959593"/>
            </a:xfrm>
            <a:prstGeom prst="ellipse">
              <a:avLst/>
            </a:prstGeom>
            <a:noFill/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51 Imagen" descr="computer-mouse-clic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2743" y="5061454"/>
              <a:ext cx="268026" cy="404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ángulo redondeado 9"/>
            <p:cNvSpPr/>
            <p:nvPr/>
          </p:nvSpPr>
          <p:spPr bwMode="auto">
            <a:xfrm>
              <a:off x="4024261" y="5365569"/>
              <a:ext cx="700883" cy="2730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VE" sz="1000" dirty="0">
                  <a:cs typeface="Arial" pitchFamily="34" charset="0"/>
                </a:rPr>
                <a:t>Haga clic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02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1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dirty="0" smtClean="0"/>
              <a:t>CONSULTA/ Por Nro. de Informe Técnico</a:t>
            </a:r>
            <a:endParaRPr lang="es-VE" dirty="0"/>
          </a:p>
        </p:txBody>
      </p:sp>
      <p:sp>
        <p:nvSpPr>
          <p:cNvPr id="5" name="Rectángulo 4"/>
          <p:cNvSpPr/>
          <p:nvPr/>
        </p:nvSpPr>
        <p:spPr>
          <a:xfrm>
            <a:off x="0" y="2055283"/>
            <a:ext cx="54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6" name="8 Conector recto"/>
          <p:cNvCxnSpPr>
            <a:stCxn id="5" idx="2"/>
          </p:cNvCxnSpPr>
          <p:nvPr/>
        </p:nvCxnSpPr>
        <p:spPr>
          <a:xfrm flipH="1">
            <a:off x="259878" y="2978613"/>
            <a:ext cx="11111" cy="225235"/>
          </a:xfrm>
          <a:prstGeom prst="line">
            <a:avLst/>
          </a:prstGeom>
          <a:ln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541977" y="2055283"/>
            <a:ext cx="5774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200" dirty="0">
                <a:latin typeface="Arial" panose="020B0604020202020204" pitchFamily="34" charset="0"/>
                <a:cs typeface="Arial" panose="020B0604020202020204" pitchFamily="34" charset="0"/>
              </a:rPr>
              <a:t>Haga clic en el Menú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CONSULTA, opción Por Nro. de Informe Técnico.</a:t>
            </a:r>
            <a:endParaRPr lang="es-VE" sz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3113138"/>
            <a:ext cx="54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516152" y="3164939"/>
            <a:ext cx="5774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El módulo mostrará la siguiente pantalla, ingrese el Nro. de Informe Técnico, haga clic en botón </a:t>
            </a:r>
            <a:r>
              <a:rPr lang="es-V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Buscar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visualizará los datos del informe consultado, haga clic en el botón </a:t>
            </a:r>
            <a:r>
              <a:rPr lang="es-V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Imprimir</a:t>
            </a:r>
            <a:r>
              <a:rPr lang="es-VE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V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8 Conector recto"/>
          <p:cNvCxnSpPr>
            <a:stCxn id="11" idx="2"/>
            <a:endCxn id="19" idx="0"/>
          </p:cNvCxnSpPr>
          <p:nvPr/>
        </p:nvCxnSpPr>
        <p:spPr>
          <a:xfrm flipH="1">
            <a:off x="259878" y="4036468"/>
            <a:ext cx="11111" cy="1792239"/>
          </a:xfrm>
          <a:prstGeom prst="line">
            <a:avLst/>
          </a:prstGeom>
          <a:ln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63442" y="6048487"/>
            <a:ext cx="577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200" dirty="0">
                <a:latin typeface="Arial "/>
              </a:rPr>
              <a:t>Haga clic en el icono  </a:t>
            </a:r>
            <a:r>
              <a:rPr lang="es-VE" sz="1200" dirty="0" smtClean="0">
                <a:latin typeface="Arial "/>
              </a:rPr>
              <a:t>  para imprimir el INFORME TÉCNICO o </a:t>
            </a:r>
            <a:r>
              <a:rPr lang="es-VE" sz="1200" dirty="0">
                <a:latin typeface="Arial "/>
              </a:rPr>
              <a:t>clic en el </a:t>
            </a:r>
            <a:r>
              <a:rPr lang="es-VE" sz="1200" dirty="0" smtClean="0">
                <a:latin typeface="Arial "/>
              </a:rPr>
              <a:t>icono                para </a:t>
            </a:r>
            <a:r>
              <a:rPr lang="es-VE" sz="1200" b="1" dirty="0" smtClean="0">
                <a:latin typeface="Arial "/>
              </a:rPr>
              <a:t>Guardar</a:t>
            </a:r>
            <a:r>
              <a:rPr lang="es-VE" sz="1200" dirty="0" smtClean="0">
                <a:latin typeface="Arial "/>
              </a:rPr>
              <a:t>.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-12486" y="5828707"/>
            <a:ext cx="5447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864" y="6115725"/>
            <a:ext cx="144016" cy="14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77"/>
          <a:stretch/>
        </p:blipFill>
        <p:spPr bwMode="auto">
          <a:xfrm>
            <a:off x="6285249" y="6086518"/>
            <a:ext cx="188173" cy="20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335" y="6488325"/>
            <a:ext cx="288723" cy="156194"/>
          </a:xfrm>
          <a:prstGeom prst="rect">
            <a:avLst/>
          </a:prstGeom>
        </p:spPr>
      </p:pic>
      <p:cxnSp>
        <p:nvCxnSpPr>
          <p:cNvPr id="39" name="8 Conector recto"/>
          <p:cNvCxnSpPr>
            <a:stCxn id="19" idx="2"/>
          </p:cNvCxnSpPr>
          <p:nvPr/>
        </p:nvCxnSpPr>
        <p:spPr>
          <a:xfrm>
            <a:off x="259878" y="6752037"/>
            <a:ext cx="11111" cy="1492371"/>
          </a:xfrm>
          <a:prstGeom prst="line">
            <a:avLst/>
          </a:prstGeom>
          <a:ln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>
            <a:off x="2399926" y="2406169"/>
            <a:ext cx="1669558" cy="706969"/>
            <a:chOff x="2399926" y="2406169"/>
            <a:chExt cx="1669558" cy="706969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5"/>
            <a:srcRect l="50000" t="21440" r="38450" b="66800"/>
            <a:stretch/>
          </p:blipFill>
          <p:spPr>
            <a:xfrm>
              <a:off x="2399926" y="2406169"/>
              <a:ext cx="792088" cy="504056"/>
            </a:xfrm>
            <a:prstGeom prst="rect">
              <a:avLst/>
            </a:prstGeom>
          </p:spPr>
        </p:pic>
        <p:pic>
          <p:nvPicPr>
            <p:cNvPr id="9" name="51 Imagen" descr="computer-mouse-click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9596" y="2708989"/>
              <a:ext cx="268026" cy="404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ectángulo redondeado 9"/>
            <p:cNvSpPr/>
            <p:nvPr/>
          </p:nvSpPr>
          <p:spPr bwMode="auto">
            <a:xfrm>
              <a:off x="3368601" y="2781484"/>
              <a:ext cx="700883" cy="2730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VE" sz="1000" dirty="0">
                  <a:cs typeface="Arial" pitchFamily="34" charset="0"/>
                </a:rPr>
                <a:t>Haga clic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1952034" y="3927634"/>
            <a:ext cx="2997963" cy="1976837"/>
            <a:chOff x="1839833" y="3947274"/>
            <a:chExt cx="2997963" cy="1976837"/>
          </a:xfrm>
        </p:grpSpPr>
        <p:pic>
          <p:nvPicPr>
            <p:cNvPr id="14" name="Imagen 13" descr="Recorte de pantalla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833" y="3947274"/>
              <a:ext cx="2997963" cy="1705161"/>
            </a:xfrm>
            <a:prstGeom prst="rect">
              <a:avLst/>
            </a:prstGeom>
          </p:spPr>
        </p:pic>
        <p:pic>
          <p:nvPicPr>
            <p:cNvPr id="31" name="51 Imagen" descr="computer-mouse-click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5030" y="5519962"/>
              <a:ext cx="268026" cy="404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51 Imagen" descr="computer-mouse-click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7004" y="4725452"/>
              <a:ext cx="268026" cy="404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Rectángulo redondeado 9"/>
            <p:cNvSpPr/>
            <p:nvPr/>
          </p:nvSpPr>
          <p:spPr bwMode="auto">
            <a:xfrm>
              <a:off x="3632288" y="4716301"/>
              <a:ext cx="700883" cy="2730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VE" sz="1000" dirty="0">
                  <a:cs typeface="Arial" pitchFamily="34" charset="0"/>
                </a:rPr>
                <a:t>Haga clic</a:t>
              </a:r>
            </a:p>
          </p:txBody>
        </p:sp>
        <p:sp>
          <p:nvSpPr>
            <p:cNvPr id="40" name="Rectángulo redondeado 9"/>
            <p:cNvSpPr/>
            <p:nvPr/>
          </p:nvSpPr>
          <p:spPr bwMode="auto">
            <a:xfrm>
              <a:off x="3891594" y="5533286"/>
              <a:ext cx="700883" cy="2730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VE" sz="1000" dirty="0">
                  <a:cs typeface="Arial" pitchFamily="34" charset="0"/>
                </a:rPr>
                <a:t>Haga clic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814306" y="6470994"/>
            <a:ext cx="3456300" cy="2027477"/>
            <a:chOff x="1814306" y="6470994"/>
            <a:chExt cx="3456300" cy="2027477"/>
          </a:xfrm>
        </p:grpSpPr>
        <p:pic>
          <p:nvPicPr>
            <p:cNvPr id="22" name="Imagen 21" descr="Recorte de pantalla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0" r="1799" b="1982"/>
            <a:stretch/>
          </p:blipFill>
          <p:spPr>
            <a:xfrm>
              <a:off x="1814306" y="6470994"/>
              <a:ext cx="2755417" cy="2027477"/>
            </a:xfrm>
            <a:prstGeom prst="rect">
              <a:avLst/>
            </a:prstGeom>
          </p:spPr>
        </p:pic>
        <p:sp>
          <p:nvSpPr>
            <p:cNvPr id="37" name="4 Elipse"/>
            <p:cNvSpPr/>
            <p:nvPr/>
          </p:nvSpPr>
          <p:spPr bwMode="auto">
            <a:xfrm>
              <a:off x="4140327" y="6482158"/>
              <a:ext cx="396738" cy="16852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 dirty="0"/>
            </a:p>
          </p:txBody>
        </p:sp>
        <p:pic>
          <p:nvPicPr>
            <p:cNvPr id="38" name="51 Imagen" descr="computer-mouse-click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2036" y="6616123"/>
              <a:ext cx="268026" cy="404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Rectángulo redondeado 9"/>
            <p:cNvSpPr/>
            <p:nvPr/>
          </p:nvSpPr>
          <p:spPr bwMode="auto">
            <a:xfrm>
              <a:off x="4569723" y="6721405"/>
              <a:ext cx="700883" cy="2730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VE" sz="1000" dirty="0">
                  <a:cs typeface="Arial" pitchFamily="34" charset="0"/>
                </a:rPr>
                <a:t>Haga clic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699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1"/>
          <p:cNvSpPr txBox="1">
            <a:spLocks noGrp="1"/>
          </p:cNvSpPr>
          <p:nvPr>
            <p:ph type="body" sz="quarter" idx="10"/>
          </p:nvPr>
        </p:nvSpPr>
        <p:spPr>
          <a:xfrm>
            <a:off x="176" y="1276350"/>
            <a:ext cx="6626225" cy="7620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dirty="0"/>
              <a:t>CONSULTA/ Por Nro. de Informe Técnico</a:t>
            </a:r>
          </a:p>
          <a:p>
            <a:endParaRPr lang="es-VE" dirty="0"/>
          </a:p>
        </p:txBody>
      </p:sp>
      <p:sp>
        <p:nvSpPr>
          <p:cNvPr id="12" name="Rectángulo 11"/>
          <p:cNvSpPr/>
          <p:nvPr/>
        </p:nvSpPr>
        <p:spPr>
          <a:xfrm>
            <a:off x="0" y="2038350"/>
            <a:ext cx="54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4</a:t>
            </a:r>
          </a:p>
        </p:txBody>
      </p:sp>
      <p:sp>
        <p:nvSpPr>
          <p:cNvPr id="21" name="CuadroTexto 20"/>
          <p:cNvSpPr txBox="1">
            <a:spLocks noChangeArrowheads="1"/>
          </p:cNvSpPr>
          <p:nvPr/>
        </p:nvSpPr>
        <p:spPr bwMode="auto">
          <a:xfrm>
            <a:off x="541977" y="2038350"/>
            <a:ext cx="5741763" cy="479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s-VE" sz="1200" dirty="0"/>
              <a:t>Si </a:t>
            </a:r>
            <a:r>
              <a:rPr lang="es-VE" sz="1200" dirty="0" smtClean="0"/>
              <a:t>eligió la opción imprimir se </a:t>
            </a:r>
            <a:r>
              <a:rPr lang="es-VE" sz="1200" dirty="0"/>
              <a:t>mostrará la siguiente pantalla, </a:t>
            </a:r>
            <a:r>
              <a:rPr lang="es-VE" sz="1200" dirty="0" smtClean="0"/>
              <a:t>haga </a:t>
            </a:r>
            <a:r>
              <a:rPr lang="es-VE" sz="1200" dirty="0"/>
              <a:t>clic en </a:t>
            </a:r>
            <a:r>
              <a:rPr lang="es-VE" sz="1200" dirty="0" smtClean="0"/>
              <a:t>el botón </a:t>
            </a:r>
            <a:r>
              <a:rPr lang="es-VE" sz="1200" b="1" dirty="0" smtClean="0"/>
              <a:t>Imprimir</a:t>
            </a:r>
            <a:r>
              <a:rPr lang="es-VE" sz="1200" dirty="0" smtClean="0"/>
              <a:t>.</a:t>
            </a:r>
            <a:endParaRPr lang="es-VE" sz="1200" dirty="0"/>
          </a:p>
        </p:txBody>
      </p:sp>
      <p:cxnSp>
        <p:nvCxnSpPr>
          <p:cNvPr id="27" name="8 Conector recto"/>
          <p:cNvCxnSpPr>
            <a:stCxn id="12" idx="2"/>
            <a:endCxn id="22" idx="0"/>
          </p:cNvCxnSpPr>
          <p:nvPr/>
        </p:nvCxnSpPr>
        <p:spPr>
          <a:xfrm flipH="1">
            <a:off x="270988" y="2961680"/>
            <a:ext cx="1" cy="1794170"/>
          </a:xfrm>
          <a:prstGeom prst="line">
            <a:avLst/>
          </a:prstGeom>
          <a:ln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-1" y="4755850"/>
            <a:ext cx="54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5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1737208" y="2384860"/>
            <a:ext cx="3788636" cy="2498626"/>
            <a:chOff x="1737208" y="2384860"/>
            <a:chExt cx="3788636" cy="2498626"/>
          </a:xfrm>
        </p:grpSpPr>
        <p:pic>
          <p:nvPicPr>
            <p:cNvPr id="24" name="Imagen 23" descr="Recorte de pantalla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7208" y="2384860"/>
              <a:ext cx="3145242" cy="2192762"/>
            </a:xfrm>
            <a:prstGeom prst="rect">
              <a:avLst/>
            </a:prstGeom>
          </p:spPr>
        </p:pic>
        <p:pic>
          <p:nvPicPr>
            <p:cNvPr id="23" name="51 Imagen" descr="computer-mouse-clic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0716" y="4441363"/>
              <a:ext cx="268026" cy="404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ángulo redondeado 9"/>
            <p:cNvSpPr/>
            <p:nvPr/>
          </p:nvSpPr>
          <p:spPr bwMode="auto">
            <a:xfrm>
              <a:off x="4824961" y="4610436"/>
              <a:ext cx="700883" cy="2730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VE" sz="1000" dirty="0">
                  <a:cs typeface="Arial" pitchFamily="34" charset="0"/>
                </a:rPr>
                <a:t>Haga clic</a:t>
              </a: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1849921" y="5799728"/>
            <a:ext cx="3476313" cy="2394933"/>
            <a:chOff x="1849921" y="5799728"/>
            <a:chExt cx="3476313" cy="2394933"/>
          </a:xfrm>
        </p:grpSpPr>
        <p:pic>
          <p:nvPicPr>
            <p:cNvPr id="29" name="Imagen 28" descr="Recorte de pantalla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921" y="5799728"/>
              <a:ext cx="3125872" cy="2103348"/>
            </a:xfrm>
            <a:prstGeom prst="rect">
              <a:avLst/>
            </a:prstGeom>
          </p:spPr>
        </p:pic>
        <p:pic>
          <p:nvPicPr>
            <p:cNvPr id="30" name="51 Imagen" descr="computer-mouse-clic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703" y="7790512"/>
              <a:ext cx="268026" cy="404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ángulo redondeado 9"/>
            <p:cNvSpPr/>
            <p:nvPr/>
          </p:nvSpPr>
          <p:spPr bwMode="auto">
            <a:xfrm>
              <a:off x="4625351" y="7921611"/>
              <a:ext cx="700883" cy="2730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VE" sz="1000" dirty="0">
                  <a:cs typeface="Arial" pitchFamily="34" charset="0"/>
                </a:rPr>
                <a:t>Haga clic</a:t>
              </a:r>
            </a:p>
          </p:txBody>
        </p:sp>
      </p:grpSp>
      <p:sp>
        <p:nvSpPr>
          <p:cNvPr id="16" name="Rectángulo 15"/>
          <p:cNvSpPr/>
          <p:nvPr/>
        </p:nvSpPr>
        <p:spPr>
          <a:xfrm>
            <a:off x="553885" y="4999454"/>
            <a:ext cx="5766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1200" dirty="0">
                <a:latin typeface="Arial "/>
              </a:rPr>
              <a:t>Si eligió la opción guardar deberá elegir la ruta y carpeta de su preferencia, y si lo desea cambiar el nombre del documento, luego haga clic en el botón </a:t>
            </a:r>
            <a:r>
              <a:rPr lang="es-VE" sz="1200" b="1" dirty="0">
                <a:latin typeface="Arial "/>
              </a:rPr>
              <a:t>Guardar</a:t>
            </a:r>
            <a:r>
              <a:rPr lang="es-VE" sz="1200" dirty="0">
                <a:latin typeface="Arial "/>
              </a:rPr>
              <a:t> y el archivo quedará guardado en su computador. </a:t>
            </a:r>
            <a:endParaRPr lang="es-VE" sz="1200" b="1" dirty="0"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270433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 descr="Recorte de pantal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33" y="4461026"/>
            <a:ext cx="3144987" cy="1848202"/>
          </a:xfrm>
          <a:prstGeom prst="rect">
            <a:avLst/>
          </a:prstGeom>
        </p:spPr>
      </p:pic>
      <p:sp>
        <p:nvSpPr>
          <p:cNvPr id="3" name="Marcador de texto 1"/>
          <p:cNvSpPr txBox="1">
            <a:spLocks noGrp="1"/>
          </p:cNvSpPr>
          <p:nvPr>
            <p:ph type="body" sz="quarter" idx="10"/>
          </p:nvPr>
        </p:nvSpPr>
        <p:spPr>
          <a:xfrm>
            <a:off x="176" y="1276350"/>
            <a:ext cx="6627600" cy="7620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dirty="0"/>
              <a:t>CONSULTA/ Por Nro. de </a:t>
            </a:r>
            <a:r>
              <a:rPr lang="es-VE" dirty="0" smtClean="0"/>
              <a:t>Serial/ Por Nro. de Bien Público</a:t>
            </a:r>
            <a:endParaRPr lang="es-VE" dirty="0"/>
          </a:p>
        </p:txBody>
      </p:sp>
      <p:sp>
        <p:nvSpPr>
          <p:cNvPr id="5" name="CuadroTexto 4"/>
          <p:cNvSpPr txBox="1"/>
          <p:nvPr/>
        </p:nvSpPr>
        <p:spPr>
          <a:xfrm>
            <a:off x="542153" y="2066098"/>
            <a:ext cx="5763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200" dirty="0">
                <a:latin typeface="Arial" panose="020B0604020202020204" pitchFamily="34" charset="0"/>
                <a:cs typeface="Arial" panose="020B0604020202020204" pitchFamily="34" charset="0"/>
              </a:rPr>
              <a:t>Haga clic en el Menú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CONSULTA opción Por Nro. de Serial / Nro. de Bien Público.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8 Conector recto"/>
          <p:cNvCxnSpPr>
            <a:stCxn id="7" idx="2"/>
            <a:endCxn id="10" idx="0"/>
          </p:cNvCxnSpPr>
          <p:nvPr/>
        </p:nvCxnSpPr>
        <p:spPr>
          <a:xfrm flipH="1">
            <a:off x="264082" y="2961680"/>
            <a:ext cx="7083" cy="421976"/>
          </a:xfrm>
          <a:prstGeom prst="line">
            <a:avLst/>
          </a:prstGeom>
          <a:ln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76" y="2038350"/>
            <a:ext cx="54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-6907" y="3383656"/>
            <a:ext cx="54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</a:p>
        </p:txBody>
      </p:sp>
      <p:pic>
        <p:nvPicPr>
          <p:cNvPr id="15" name="Imagen 1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241" y="2361506"/>
            <a:ext cx="1905932" cy="1022150"/>
          </a:xfrm>
          <a:prstGeom prst="rect">
            <a:avLst/>
          </a:prstGeom>
        </p:spPr>
      </p:pic>
      <p:pic>
        <p:nvPicPr>
          <p:cNvPr id="17" name="51 Imagen" descr="computer-mouse-cli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079" y="3245037"/>
            <a:ext cx="268026" cy="40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uadroTexto 19"/>
          <p:cNvSpPr txBox="1"/>
          <p:nvPr/>
        </p:nvSpPr>
        <p:spPr>
          <a:xfrm>
            <a:off x="563636" y="3612368"/>
            <a:ext cx="574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El módulo mostrará la siguiente pantalla debe ingresar el Nro. de Serial o Nro. de Bien Público, haga clic en botón </a:t>
            </a:r>
            <a:r>
              <a:rPr lang="es-V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Buscar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visualizará los siguientes datos solicitados, haga clic en el botón </a:t>
            </a:r>
            <a:r>
              <a:rPr lang="es-V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Imprimir</a:t>
            </a:r>
            <a:r>
              <a:rPr lang="es-VE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V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8 Conector recto"/>
          <p:cNvCxnSpPr>
            <a:stCxn id="10" idx="2"/>
            <a:endCxn id="29" idx="0"/>
          </p:cNvCxnSpPr>
          <p:nvPr/>
        </p:nvCxnSpPr>
        <p:spPr>
          <a:xfrm>
            <a:off x="264082" y="4306986"/>
            <a:ext cx="0" cy="1996419"/>
          </a:xfrm>
          <a:prstGeom prst="line">
            <a:avLst/>
          </a:prstGeom>
          <a:ln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51 Imagen" descr="computer-mouse-cli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505" y="5321756"/>
            <a:ext cx="268026" cy="40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51 Imagen" descr="computer-mouse-cli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007" y="6139135"/>
            <a:ext cx="268026" cy="40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adroTexto 20"/>
          <p:cNvSpPr txBox="1"/>
          <p:nvPr/>
        </p:nvSpPr>
        <p:spPr>
          <a:xfrm>
            <a:off x="568225" y="6485974"/>
            <a:ext cx="577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200" dirty="0">
                <a:latin typeface="Arial "/>
              </a:rPr>
              <a:t>Haga clic en el icono    </a:t>
            </a:r>
            <a:r>
              <a:rPr lang="es-VE" sz="1200" dirty="0" smtClean="0">
                <a:latin typeface="Arial "/>
              </a:rPr>
              <a:t>para imprimir el INFORME TÉCNICO o </a:t>
            </a:r>
            <a:r>
              <a:rPr lang="es-VE" sz="1200" dirty="0">
                <a:latin typeface="Arial "/>
              </a:rPr>
              <a:t>clic en el </a:t>
            </a:r>
            <a:r>
              <a:rPr lang="es-VE" sz="1200" dirty="0" smtClean="0">
                <a:latin typeface="Arial "/>
              </a:rPr>
              <a:t>icono                para </a:t>
            </a:r>
            <a:r>
              <a:rPr lang="es-VE" sz="1200" b="1" dirty="0" smtClean="0">
                <a:latin typeface="Arial "/>
              </a:rPr>
              <a:t>Guardar</a:t>
            </a:r>
            <a:r>
              <a:rPr lang="es-VE" sz="1200" dirty="0" smtClean="0">
                <a:latin typeface="Arial "/>
              </a:rPr>
              <a:t>.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n 21" descr="Recorte de pantalla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19" t="1007" r="614" b="40293"/>
          <a:stretch/>
        </p:blipFill>
        <p:spPr>
          <a:xfrm>
            <a:off x="1936185" y="6908215"/>
            <a:ext cx="2804312" cy="1616269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-6907" y="6303405"/>
            <a:ext cx="54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864" y="6553079"/>
            <a:ext cx="144016" cy="14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Imagen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77"/>
          <a:stretch/>
        </p:blipFill>
        <p:spPr bwMode="auto">
          <a:xfrm>
            <a:off x="6295957" y="6510396"/>
            <a:ext cx="188173" cy="20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8360" y="6947982"/>
            <a:ext cx="288723" cy="156194"/>
          </a:xfrm>
          <a:prstGeom prst="rect">
            <a:avLst/>
          </a:prstGeom>
        </p:spPr>
      </p:pic>
      <p:sp>
        <p:nvSpPr>
          <p:cNvPr id="33" name="4 Elipse"/>
          <p:cNvSpPr/>
          <p:nvPr/>
        </p:nvSpPr>
        <p:spPr bwMode="auto">
          <a:xfrm>
            <a:off x="4368106" y="6935649"/>
            <a:ext cx="396738" cy="1685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 dirty="0"/>
          </a:p>
        </p:txBody>
      </p:sp>
      <p:pic>
        <p:nvPicPr>
          <p:cNvPr id="35" name="51 Imagen" descr="computer-mouse-cli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245" y="7030518"/>
            <a:ext cx="268026" cy="40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8 Conector recto"/>
          <p:cNvCxnSpPr>
            <a:stCxn id="29" idx="2"/>
          </p:cNvCxnSpPr>
          <p:nvPr/>
        </p:nvCxnSpPr>
        <p:spPr>
          <a:xfrm>
            <a:off x="264082" y="7226735"/>
            <a:ext cx="7082" cy="1073089"/>
          </a:xfrm>
          <a:prstGeom prst="line">
            <a:avLst/>
          </a:prstGeom>
          <a:ln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redondeado 9"/>
          <p:cNvSpPr/>
          <p:nvPr/>
        </p:nvSpPr>
        <p:spPr bwMode="auto">
          <a:xfrm>
            <a:off x="3416011" y="3280489"/>
            <a:ext cx="700883" cy="273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1000" dirty="0">
                <a:cs typeface="Arial" pitchFamily="34" charset="0"/>
              </a:rPr>
              <a:t>Haga clic</a:t>
            </a:r>
          </a:p>
        </p:txBody>
      </p:sp>
      <p:sp>
        <p:nvSpPr>
          <p:cNvPr id="38" name="Rectángulo redondeado 9"/>
          <p:cNvSpPr/>
          <p:nvPr/>
        </p:nvSpPr>
        <p:spPr bwMode="auto">
          <a:xfrm>
            <a:off x="3868417" y="5351382"/>
            <a:ext cx="700883" cy="273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1000" dirty="0">
                <a:cs typeface="Arial" pitchFamily="34" charset="0"/>
              </a:rPr>
              <a:t>Haga clic</a:t>
            </a:r>
          </a:p>
        </p:txBody>
      </p:sp>
      <p:sp>
        <p:nvSpPr>
          <p:cNvPr id="39" name="Rectángulo redondeado 9"/>
          <p:cNvSpPr/>
          <p:nvPr/>
        </p:nvSpPr>
        <p:spPr bwMode="auto">
          <a:xfrm>
            <a:off x="4176388" y="6199207"/>
            <a:ext cx="700883" cy="273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1000" dirty="0">
                <a:cs typeface="Arial" pitchFamily="34" charset="0"/>
              </a:rPr>
              <a:t>Haga clic</a:t>
            </a:r>
          </a:p>
        </p:txBody>
      </p:sp>
      <p:sp>
        <p:nvSpPr>
          <p:cNvPr id="40" name="Rectángulo redondeado 9"/>
          <p:cNvSpPr/>
          <p:nvPr/>
        </p:nvSpPr>
        <p:spPr bwMode="auto">
          <a:xfrm>
            <a:off x="4850314" y="6896007"/>
            <a:ext cx="700883" cy="273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1000" dirty="0">
                <a:cs typeface="Arial" pitchFamily="34" charset="0"/>
              </a:rPr>
              <a:t>Haga clic</a:t>
            </a:r>
          </a:p>
        </p:txBody>
      </p:sp>
    </p:spTree>
    <p:extLst>
      <p:ext uri="{BB962C8B-B14F-4D97-AF65-F5344CB8AC3E}">
        <p14:creationId xmlns:p14="http://schemas.microsoft.com/office/powerpoint/2010/main" val="325839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VE" dirty="0"/>
              <a:t>CONSULTA/ Por Nro. de Serial/ Por Nro. de Bien Público</a:t>
            </a:r>
          </a:p>
          <a:p>
            <a:endParaRPr lang="es-VE" dirty="0"/>
          </a:p>
        </p:txBody>
      </p:sp>
      <p:sp>
        <p:nvSpPr>
          <p:cNvPr id="12" name="Rectángulo 11"/>
          <p:cNvSpPr/>
          <p:nvPr/>
        </p:nvSpPr>
        <p:spPr>
          <a:xfrm>
            <a:off x="0" y="2020744"/>
            <a:ext cx="54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4</a:t>
            </a:r>
          </a:p>
        </p:txBody>
      </p:sp>
      <p:sp>
        <p:nvSpPr>
          <p:cNvPr id="15" name="CuadroTexto 14"/>
          <p:cNvSpPr txBox="1">
            <a:spLocks noChangeArrowheads="1"/>
          </p:cNvSpPr>
          <p:nvPr/>
        </p:nvSpPr>
        <p:spPr bwMode="auto">
          <a:xfrm>
            <a:off x="541977" y="2046907"/>
            <a:ext cx="5766748" cy="479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s-VE" sz="1200" dirty="0"/>
              <a:t>Si </a:t>
            </a:r>
            <a:r>
              <a:rPr lang="es-VE" sz="1200" dirty="0" smtClean="0"/>
              <a:t>eligió la opción imprimir se </a:t>
            </a:r>
            <a:r>
              <a:rPr lang="es-VE" sz="1200" dirty="0"/>
              <a:t>mostrará la siguiente pantalla, </a:t>
            </a:r>
            <a:r>
              <a:rPr lang="es-VE" sz="1200" dirty="0" smtClean="0"/>
              <a:t>haga </a:t>
            </a:r>
            <a:r>
              <a:rPr lang="es-VE" sz="1200" dirty="0"/>
              <a:t>clic en </a:t>
            </a:r>
            <a:r>
              <a:rPr lang="es-VE" sz="1200" dirty="0" smtClean="0"/>
              <a:t>el botón </a:t>
            </a:r>
            <a:r>
              <a:rPr lang="es-VE" sz="1200" b="1" dirty="0" smtClean="0"/>
              <a:t>Imprimir</a:t>
            </a:r>
            <a:r>
              <a:rPr lang="es-VE" sz="1200" dirty="0" smtClean="0"/>
              <a:t>.</a:t>
            </a:r>
            <a:endParaRPr lang="es-VE" sz="1200" dirty="0"/>
          </a:p>
        </p:txBody>
      </p:sp>
      <p:pic>
        <p:nvPicPr>
          <p:cNvPr id="17" name="Imagen 16" descr="Recorte de pantal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89" y="2411760"/>
            <a:ext cx="3235571" cy="2255736"/>
          </a:xfrm>
          <a:prstGeom prst="rect">
            <a:avLst/>
          </a:prstGeom>
        </p:spPr>
      </p:pic>
      <p:pic>
        <p:nvPicPr>
          <p:cNvPr id="20" name="51 Imagen" descr="computer-mouse-cli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961" y="4526564"/>
            <a:ext cx="268026" cy="40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8 Conector recto"/>
          <p:cNvCxnSpPr>
            <a:stCxn id="12" idx="2"/>
            <a:endCxn id="23" idx="0"/>
          </p:cNvCxnSpPr>
          <p:nvPr/>
        </p:nvCxnSpPr>
        <p:spPr>
          <a:xfrm>
            <a:off x="270989" y="2944074"/>
            <a:ext cx="4614" cy="1921474"/>
          </a:xfrm>
          <a:prstGeom prst="line">
            <a:avLst/>
          </a:prstGeom>
          <a:ln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4614" y="4865548"/>
            <a:ext cx="54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5</a:t>
            </a:r>
          </a:p>
        </p:txBody>
      </p:sp>
      <p:pic>
        <p:nvPicPr>
          <p:cNvPr id="25" name="Imagen 24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55" y="5900260"/>
            <a:ext cx="3308090" cy="2225960"/>
          </a:xfrm>
          <a:prstGeom prst="rect">
            <a:avLst/>
          </a:prstGeom>
        </p:spPr>
      </p:pic>
      <p:pic>
        <p:nvPicPr>
          <p:cNvPr id="26" name="51 Imagen" descr="computer-mouse-cli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060" y="7989650"/>
            <a:ext cx="268026" cy="40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redondeado 9"/>
          <p:cNvSpPr/>
          <p:nvPr/>
        </p:nvSpPr>
        <p:spPr bwMode="auto">
          <a:xfrm>
            <a:off x="4725144" y="4688217"/>
            <a:ext cx="700883" cy="273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1000" dirty="0">
                <a:cs typeface="Arial" pitchFamily="34" charset="0"/>
              </a:rPr>
              <a:t>Haga clic</a:t>
            </a:r>
          </a:p>
        </p:txBody>
      </p:sp>
      <p:sp>
        <p:nvSpPr>
          <p:cNvPr id="18" name="Rectángulo redondeado 9"/>
          <p:cNvSpPr/>
          <p:nvPr/>
        </p:nvSpPr>
        <p:spPr bwMode="auto">
          <a:xfrm>
            <a:off x="4584039" y="8168362"/>
            <a:ext cx="700883" cy="273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1000" dirty="0">
                <a:cs typeface="Arial" pitchFamily="34" charset="0"/>
              </a:rPr>
              <a:t>Haga clic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549275" y="5077044"/>
            <a:ext cx="5766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1200" dirty="0">
                <a:latin typeface="Arial "/>
              </a:rPr>
              <a:t>Si eligió la opción guardar deberá elegir la ruta y carpeta de su preferencia, y si lo desea cambiar el nombre del documento, luego haga clic en el botón </a:t>
            </a:r>
            <a:r>
              <a:rPr lang="es-VE" sz="1200" b="1" dirty="0">
                <a:latin typeface="Arial "/>
              </a:rPr>
              <a:t>Guardar</a:t>
            </a:r>
            <a:r>
              <a:rPr lang="es-VE" sz="1200" dirty="0">
                <a:latin typeface="Arial "/>
              </a:rPr>
              <a:t> y el archivo quedará guardado en su computador. </a:t>
            </a:r>
            <a:endParaRPr lang="es-VE" sz="1200" b="1" dirty="0"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2796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12694" y="3428409"/>
            <a:ext cx="5027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altLang="es-VE" sz="1200" dirty="0">
                <a:latin typeface="Arial" panose="020B0604020202020204" pitchFamily="34" charset="0"/>
                <a:cs typeface="Arial" panose="020B0604020202020204" pitchFamily="34" charset="0"/>
              </a:rPr>
              <a:t>Visualizará la </a:t>
            </a:r>
            <a:r>
              <a:rPr lang="es-VE" altLang="es-V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Guía </a:t>
            </a:r>
            <a:r>
              <a:rPr lang="es-VE" altLang="es-VE" sz="12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VE" altLang="es-V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Usuario </a:t>
            </a:r>
            <a:r>
              <a:rPr lang="es-VE" alt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 PDF.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6" y="1951806"/>
            <a:ext cx="54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5" name="8 Conector recto"/>
          <p:cNvCxnSpPr>
            <a:stCxn id="4" idx="2"/>
            <a:endCxn id="12" idx="0"/>
          </p:cNvCxnSpPr>
          <p:nvPr/>
        </p:nvCxnSpPr>
        <p:spPr>
          <a:xfrm>
            <a:off x="271165" y="2875136"/>
            <a:ext cx="0" cy="378359"/>
          </a:xfrm>
          <a:prstGeom prst="line">
            <a:avLst/>
          </a:prstGeom>
          <a:ln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542153" y="2066098"/>
            <a:ext cx="5763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200" dirty="0">
                <a:latin typeface="Arial" panose="020B0604020202020204" pitchFamily="34" charset="0"/>
                <a:cs typeface="Arial" panose="020B0604020202020204" pitchFamily="34" charset="0"/>
              </a:rPr>
              <a:t>Haga clic en el Menú </a:t>
            </a:r>
            <a:r>
              <a:rPr lang="es-V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AYUDA, opción Guía de Usuario.</a:t>
            </a:r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76" y="3253495"/>
            <a:ext cx="54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</a:p>
        </p:txBody>
      </p:sp>
      <p:sp>
        <p:nvSpPr>
          <p:cNvPr id="13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VE" dirty="0" smtClean="0"/>
              <a:t>AYUDA/ Guía de Usuario</a:t>
            </a:r>
            <a:endParaRPr lang="es-V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43195" t="29778" r="31111" b="18889"/>
          <a:stretch/>
        </p:blipFill>
        <p:spPr>
          <a:xfrm>
            <a:off x="2085612" y="3976529"/>
            <a:ext cx="2944503" cy="3676650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2598912" y="2413471"/>
            <a:ext cx="2251051" cy="992186"/>
            <a:chOff x="2598912" y="2413471"/>
            <a:chExt cx="2251051" cy="992186"/>
          </a:xfrm>
        </p:grpSpPr>
        <p:pic>
          <p:nvPicPr>
            <p:cNvPr id="14" name="Imagen 13" descr="Recorte de pantalla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912" y="2413471"/>
              <a:ext cx="1505160" cy="800212"/>
            </a:xfrm>
            <a:prstGeom prst="rect">
              <a:avLst/>
            </a:prstGeom>
          </p:spPr>
        </p:pic>
        <p:pic>
          <p:nvPicPr>
            <p:cNvPr id="10" name="51 Imagen" descr="computer-mouse-clic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3238" y="3001508"/>
              <a:ext cx="268026" cy="404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ángulo redondeado 9"/>
            <p:cNvSpPr/>
            <p:nvPr/>
          </p:nvSpPr>
          <p:spPr bwMode="auto">
            <a:xfrm>
              <a:off x="4149080" y="3067688"/>
              <a:ext cx="700883" cy="2730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VE" sz="1000" dirty="0">
                  <a:cs typeface="Arial" pitchFamily="34" charset="0"/>
                </a:rPr>
                <a:t>Haga clic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59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VE" dirty="0" smtClean="0"/>
              <a:t>SALIR</a:t>
            </a:r>
            <a:endParaRPr lang="es-VE" dirty="0"/>
          </a:p>
        </p:txBody>
      </p:sp>
      <p:sp>
        <p:nvSpPr>
          <p:cNvPr id="4" name="4 Rectángulo"/>
          <p:cNvSpPr>
            <a:spLocks noChangeArrowheads="1"/>
          </p:cNvSpPr>
          <p:nvPr/>
        </p:nvSpPr>
        <p:spPr bwMode="auto">
          <a:xfrm>
            <a:off x="620688" y="2051720"/>
            <a:ext cx="5688632" cy="28803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1200" dirty="0" smtClean="0">
                <a:solidFill>
                  <a:srgbClr val="000000"/>
                </a:solidFill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Haga clic en el </a:t>
            </a:r>
            <a:r>
              <a:rPr lang="es-VE" altLang="es-VE" sz="12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MENÚ PRINCIPAL</a:t>
            </a:r>
            <a:r>
              <a:rPr lang="es-VE" altLang="es-VE" sz="1200" dirty="0" smtClean="0">
                <a:solidFill>
                  <a:srgbClr val="000000"/>
                </a:solidFill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. </a:t>
            </a:r>
            <a:endParaRPr lang="es-ES" altLang="es-VE" sz="1200" dirty="0">
              <a:solidFill>
                <a:srgbClr val="000000"/>
              </a:solidFill>
              <a:latin typeface="Arial" panose="020B0604020202020204" pitchFamily="34" charset="0"/>
              <a:ea typeface="Calibri" pitchFamily="34" charset="0"/>
              <a:cs typeface="Arial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6" y="1951806"/>
            <a:ext cx="54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6" name="8 Conector recto"/>
          <p:cNvCxnSpPr>
            <a:stCxn id="5" idx="2"/>
            <a:endCxn id="11" idx="0"/>
          </p:cNvCxnSpPr>
          <p:nvPr/>
        </p:nvCxnSpPr>
        <p:spPr>
          <a:xfrm>
            <a:off x="271165" y="2875136"/>
            <a:ext cx="14335" cy="760760"/>
          </a:xfrm>
          <a:prstGeom prst="line">
            <a:avLst/>
          </a:prstGeom>
          <a:ln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14511" y="3635896"/>
            <a:ext cx="54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</a:p>
        </p:txBody>
      </p:sp>
      <p:sp>
        <p:nvSpPr>
          <p:cNvPr id="14" name="Rectangle 65"/>
          <p:cNvSpPr>
            <a:spLocks noChangeArrowheads="1"/>
          </p:cNvSpPr>
          <p:nvPr/>
        </p:nvSpPr>
        <p:spPr bwMode="auto">
          <a:xfrm>
            <a:off x="620688" y="3574921"/>
            <a:ext cx="4896544" cy="27699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1200" dirty="0" smtClean="0">
                <a:solidFill>
                  <a:srgbClr val="000000"/>
                </a:solidFill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El sistema mostrará la siguiente pantalla, haga </a:t>
            </a:r>
            <a:r>
              <a:rPr lang="es-VE" altLang="es-VE" sz="1200" dirty="0">
                <a:solidFill>
                  <a:srgbClr val="000000"/>
                </a:solidFill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clic </a:t>
            </a:r>
            <a:r>
              <a:rPr lang="es-VE" altLang="es-VE" sz="1200" dirty="0" smtClean="0">
                <a:solidFill>
                  <a:srgbClr val="000000"/>
                </a:solidFill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en </a:t>
            </a:r>
            <a:r>
              <a:rPr lang="es-VE" altLang="es-VE" sz="12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SALIR</a:t>
            </a:r>
            <a:r>
              <a:rPr lang="es-VE" altLang="es-VE" sz="1200" dirty="0" smtClean="0">
                <a:solidFill>
                  <a:srgbClr val="000000"/>
                </a:solidFill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. </a:t>
            </a:r>
            <a:endParaRPr lang="es-VE" altLang="es-VE" sz="1200" dirty="0">
              <a:solidFill>
                <a:srgbClr val="000000"/>
              </a:solidFill>
              <a:latin typeface="Arial" panose="020B0604020202020204" pitchFamily="34" charset="0"/>
              <a:ea typeface="Calibri" pitchFamily="34" charset="0"/>
              <a:cs typeface="Arial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770" y="3889958"/>
            <a:ext cx="4755505" cy="1338535"/>
          </a:xfrm>
          <a:prstGeom prst="rect">
            <a:avLst/>
          </a:prstGeom>
        </p:spPr>
      </p:pic>
      <p:pic>
        <p:nvPicPr>
          <p:cNvPr id="16" name="51 Imagen" descr="computer-mouse-cli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471" y="4005794"/>
            <a:ext cx="268026" cy="40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8 Conector recto"/>
          <p:cNvCxnSpPr>
            <a:stCxn id="11" idx="2"/>
            <a:endCxn id="21" idx="0"/>
          </p:cNvCxnSpPr>
          <p:nvPr/>
        </p:nvCxnSpPr>
        <p:spPr>
          <a:xfrm flipH="1">
            <a:off x="282273" y="4559226"/>
            <a:ext cx="3227" cy="1135881"/>
          </a:xfrm>
          <a:prstGeom prst="line">
            <a:avLst/>
          </a:prstGeom>
          <a:ln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11284" y="5695107"/>
            <a:ext cx="541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5400" dirty="0" smtClean="0">
                <a:solidFill>
                  <a:srgbClr val="8EB4E3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</a:p>
        </p:txBody>
      </p:sp>
      <p:sp>
        <p:nvSpPr>
          <p:cNvPr id="24" name="6 Rectángulo"/>
          <p:cNvSpPr>
            <a:spLocks noChangeArrowheads="1"/>
          </p:cNvSpPr>
          <p:nvPr/>
        </p:nvSpPr>
        <p:spPr bwMode="auto">
          <a:xfrm>
            <a:off x="620688" y="5857616"/>
            <a:ext cx="3600375" cy="64807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defTabSz="914411" fontAlgn="base">
              <a:spcBef>
                <a:spcPct val="0"/>
              </a:spcBef>
              <a:spcAft>
                <a:spcPct val="0"/>
              </a:spcAft>
            </a:pPr>
            <a:r>
              <a:rPr lang="es-VE" altLang="es-VE" sz="1200" dirty="0">
                <a:solidFill>
                  <a:srgbClr val="000000"/>
                </a:solidFill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V</a:t>
            </a:r>
            <a:r>
              <a:rPr lang="es-VE" altLang="es-VE" sz="1200" dirty="0" smtClean="0">
                <a:solidFill>
                  <a:srgbClr val="000000"/>
                </a:solidFill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isualizará </a:t>
            </a:r>
            <a:r>
              <a:rPr lang="es-VE" altLang="es-VE" sz="1200" dirty="0">
                <a:solidFill>
                  <a:srgbClr val="000000"/>
                </a:solidFill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la siguiente </a:t>
            </a:r>
            <a:r>
              <a:rPr lang="es-VE" altLang="es-VE" sz="1200" dirty="0" smtClean="0">
                <a:solidFill>
                  <a:srgbClr val="000000"/>
                </a:solidFill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pantalla de ingreso al Sistema de Información de Gestión Laboral (SIGLA).    </a:t>
            </a:r>
            <a:endParaRPr lang="es-ES" altLang="es-VE" sz="1200" dirty="0">
              <a:solidFill>
                <a:srgbClr val="000000"/>
              </a:solidFill>
              <a:latin typeface="Arial" panose="020B0604020202020204" pitchFamily="34" charset="0"/>
              <a:ea typeface="Calibri" pitchFamily="34" charset="0"/>
              <a:cs typeface="Arial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604" y="5857616"/>
            <a:ext cx="1806345" cy="2507207"/>
          </a:xfrm>
          <a:prstGeom prst="rect">
            <a:avLst/>
          </a:prstGeom>
        </p:spPr>
      </p:pic>
      <p:sp>
        <p:nvSpPr>
          <p:cNvPr id="20" name="Rectángulo redondeado 9"/>
          <p:cNvSpPr/>
          <p:nvPr/>
        </p:nvSpPr>
        <p:spPr bwMode="auto">
          <a:xfrm>
            <a:off x="1792013" y="4141005"/>
            <a:ext cx="700883" cy="273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1000" dirty="0">
                <a:cs typeface="Arial" pitchFamily="34" charset="0"/>
              </a:rPr>
              <a:t>Haga clic</a:t>
            </a:r>
          </a:p>
        </p:txBody>
      </p:sp>
      <p:pic>
        <p:nvPicPr>
          <p:cNvPr id="22" name="Imagen 21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6" y="2416249"/>
            <a:ext cx="5368184" cy="311648"/>
          </a:xfrm>
          <a:prstGeom prst="rect">
            <a:avLst/>
          </a:prstGeom>
        </p:spPr>
      </p:pic>
      <p:pic>
        <p:nvPicPr>
          <p:cNvPr id="23" name="51 Imagen" descr="computer-mouse-cli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989" y="2588221"/>
            <a:ext cx="268026" cy="40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ángulo redondeado 9"/>
          <p:cNvSpPr/>
          <p:nvPr/>
        </p:nvSpPr>
        <p:spPr bwMode="auto">
          <a:xfrm>
            <a:off x="2719925" y="2781646"/>
            <a:ext cx="700883" cy="273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1000" dirty="0">
                <a:cs typeface="Arial" pitchFamily="34" charset="0"/>
              </a:rPr>
              <a:t>Haga clic</a:t>
            </a:r>
          </a:p>
        </p:txBody>
      </p:sp>
    </p:spTree>
    <p:extLst>
      <p:ext uri="{BB962C8B-B14F-4D97-AF65-F5344CB8AC3E}">
        <p14:creationId xmlns:p14="http://schemas.microsoft.com/office/powerpoint/2010/main" val="415522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000000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000"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18791</TotalTime>
  <Words>649</Words>
  <Application>Microsoft Office PowerPoint</Application>
  <PresentationFormat>Carta (216 x 279 mm)</PresentationFormat>
  <Paragraphs>78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Arial 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francy</cp:lastModifiedBy>
  <cp:revision>486</cp:revision>
  <cp:lastPrinted>2024-08-14T14:48:09Z</cp:lastPrinted>
  <dcterms:created xsi:type="dcterms:W3CDTF">2021-12-06T18:37:32Z</dcterms:created>
  <dcterms:modified xsi:type="dcterms:W3CDTF">2024-08-20T20:21:56Z</dcterms:modified>
</cp:coreProperties>
</file>