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4" r:id="rId5"/>
    <p:sldId id="275" r:id="rId6"/>
    <p:sldId id="277" r:id="rId7"/>
    <p:sldId id="298" r:id="rId8"/>
    <p:sldId id="296" r:id="rId9"/>
    <p:sldId id="291" r:id="rId10"/>
    <p:sldId id="292" r:id="rId11"/>
  </p:sldIdLst>
  <p:sldSz cx="6858000" cy="9144000" type="letter"/>
  <p:notesSz cx="6797675" cy="9928225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E03E2A-6483-4659-92BE-EE30E2997F7C}">
          <p14:sldIdLst>
            <p14:sldId id="256"/>
            <p14:sldId id="257"/>
          </p14:sldIdLst>
        </p14:section>
        <p14:section name="Sección sin título" id="{DEA1781E-DB32-48F8-8AB4-C699579D0BD7}">
          <p14:sldIdLst>
            <p14:sldId id="259"/>
            <p14:sldId id="274"/>
            <p14:sldId id="275"/>
            <p14:sldId id="277"/>
            <p14:sldId id="298"/>
            <p14:sldId id="296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25" userDrawn="1">
          <p15:clr>
            <a:srgbClr val="A4A3A4"/>
          </p15:clr>
        </p15:guide>
        <p15:guide id="2" pos="3974" userDrawn="1">
          <p15:clr>
            <a:srgbClr val="A4A3A4"/>
          </p15:clr>
        </p15:guide>
        <p15:guide id="4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1" autoAdjust="0"/>
    <p:restoredTop sz="94660"/>
  </p:normalViewPr>
  <p:slideViewPr>
    <p:cSldViewPr showGuides="1">
      <p:cViewPr varScale="1">
        <p:scale>
          <a:sx n="67" d="100"/>
          <a:sy n="67" d="100"/>
        </p:scale>
        <p:origin x="1950" y="66"/>
      </p:cViewPr>
      <p:guideLst>
        <p:guide orient="horz" pos="2925"/>
        <p:guide pos="3974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3B25C3FE-0082-4E90-A4AA-758084131CBA}" type="datetimeFigureOut">
              <a:rPr lang="es-VE" smtClean="0"/>
              <a:t>16/8/2024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3D7533A8-1465-4690-BD51-90666BB105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30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Rectángulo"/>
          <p:cNvSpPr/>
          <p:nvPr userDrawn="1"/>
        </p:nvSpPr>
        <p:spPr>
          <a:xfrm>
            <a:off x="-7938" y="8636000"/>
            <a:ext cx="6858001" cy="50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800" dirty="0">
              <a:latin typeface="+mj-lt"/>
            </a:endParaRPr>
          </a:p>
        </p:txBody>
      </p:sp>
      <p:sp>
        <p:nvSpPr>
          <p:cNvPr id="6" name="7 Rectángulo"/>
          <p:cNvSpPr>
            <a:spLocks noChangeArrowheads="1"/>
          </p:cNvSpPr>
          <p:nvPr userDrawn="1"/>
        </p:nvSpPr>
        <p:spPr bwMode="auto">
          <a:xfrm>
            <a:off x="9525" y="8705850"/>
            <a:ext cx="166363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s-VE" altLang="es-VE" sz="1000" dirty="0" smtClean="0"/>
              <a:t>Guía de Usuario con Rol</a:t>
            </a:r>
            <a:r>
              <a:rPr lang="es-VE" altLang="es-VE" sz="1000" baseline="0" dirty="0" smtClean="0"/>
              <a:t> Registrador</a:t>
            </a:r>
            <a:endParaRPr lang="es-ES" altLang="es-VE" sz="1000" dirty="0" smtClean="0">
              <a:solidFill>
                <a:schemeClr val="bg1"/>
              </a:solidFill>
            </a:endParaRPr>
          </a:p>
        </p:txBody>
      </p:sp>
      <p:sp>
        <p:nvSpPr>
          <p:cNvPr id="7" name="8 CuadroTexto"/>
          <p:cNvSpPr txBox="1">
            <a:spLocks noChangeArrowheads="1"/>
          </p:cNvSpPr>
          <p:nvPr userDrawn="1"/>
        </p:nvSpPr>
        <p:spPr bwMode="auto">
          <a:xfrm>
            <a:off x="4648200" y="8686800"/>
            <a:ext cx="2295525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VE" sz="1000" dirty="0" smtClean="0"/>
              <a:t>N° de Página </a:t>
            </a:r>
            <a:fld id="{544D8411-8F85-4AB6-B83D-8976C88C6437}" type="slidenum">
              <a:rPr lang="es-ES" altLang="es-VE" sz="1000" smtClean="0"/>
              <a:pPr eaLnBrk="1" hangingPunct="1">
                <a:defRPr/>
              </a:pPr>
              <a:t>‹Nº›</a:t>
            </a:fld>
            <a:r>
              <a:rPr lang="es-ES" altLang="es-VE" sz="1000" dirty="0" smtClean="0"/>
              <a:t>/10</a:t>
            </a:r>
          </a:p>
          <a:p>
            <a:pPr eaLnBrk="1" hangingPunct="1">
              <a:defRPr/>
            </a:pPr>
            <a:r>
              <a:rPr lang="es-ES" altLang="es-VE" sz="1000" dirty="0" smtClean="0"/>
              <a:t>Fecha de Actualización:14/08/2024</a:t>
            </a:r>
          </a:p>
        </p:txBody>
      </p:sp>
      <p:sp>
        <p:nvSpPr>
          <p:cNvPr id="8" name="9 Rectángulo"/>
          <p:cNvSpPr/>
          <p:nvPr userDrawn="1"/>
        </p:nvSpPr>
        <p:spPr>
          <a:xfrm>
            <a:off x="0" y="971550"/>
            <a:ext cx="6858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10 CuadroTexto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0" y="990600"/>
            <a:ext cx="1981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1200" b="1" dirty="0" smtClean="0">
                <a:solidFill>
                  <a:schemeClr val="bg1"/>
                </a:solidFill>
                <a:hlinkClick r:id="" action="ppaction://noaction"/>
              </a:rPr>
              <a:t>Menú tabla de contenido</a:t>
            </a:r>
            <a:endParaRPr lang="es-ES" altLang="es-VE" sz="1200" b="1" dirty="0" smtClean="0">
              <a:solidFill>
                <a:schemeClr val="bg1"/>
              </a:solidFill>
            </a:endParaRPr>
          </a:p>
        </p:txBody>
      </p:sp>
      <p:sp>
        <p:nvSpPr>
          <p:cNvPr id="11" name="CuadroTexto 14"/>
          <p:cNvSpPr txBox="1">
            <a:spLocks noChangeArrowheads="1"/>
          </p:cNvSpPr>
          <p:nvPr userDrawn="1"/>
        </p:nvSpPr>
        <p:spPr bwMode="auto">
          <a:xfrm>
            <a:off x="2250433" y="8686800"/>
            <a:ext cx="17380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s-VE" altLang="es-VE" sz="1000" b="1" dirty="0" smtClean="0">
                <a:solidFill>
                  <a:schemeClr val="bg1"/>
                </a:solidFill>
              </a:rPr>
              <a:t>Módulo</a:t>
            </a:r>
            <a:r>
              <a:rPr lang="es-VE" altLang="es-VE" sz="1000" b="1" baseline="0" dirty="0" smtClean="0">
                <a:solidFill>
                  <a:schemeClr val="bg1"/>
                </a:solidFill>
              </a:rPr>
              <a:t> Informe Técnico</a:t>
            </a:r>
            <a:endParaRPr lang="es-VE" sz="1000" dirty="0" smtClean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1219200"/>
            <a:ext cx="6858000" cy="819150"/>
          </a:xfrm>
          <a:prstGeom prst="rect">
            <a:avLst/>
          </a:prstGeom>
          <a:gradFill>
            <a:gsLst>
              <a:gs pos="0">
                <a:srgbClr val="688FC5"/>
              </a:gs>
              <a:gs pos="100000">
                <a:srgbClr val="3A71B2"/>
              </a:gs>
              <a:gs pos="50000">
                <a:srgbClr val="4A81C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s-VE" sz="2000" b="1">
              <a:latin typeface="+mj-lt"/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176" y="1276350"/>
            <a:ext cx="6626225" cy="762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smtClean="0"/>
              <a:t>Haga clic para modificar el estilo de texto del patrón</a:t>
            </a: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2907884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cintill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70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5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269"/>
            <a:ext cx="6858000" cy="4521987"/>
          </a:xfrm>
          <a:prstGeom prst="rect">
            <a:avLst/>
          </a:prstGeom>
        </p:spPr>
      </p:pic>
      <p:sp>
        <p:nvSpPr>
          <p:cNvPr id="18" name="Rectángulo redondeado 17"/>
          <p:cNvSpPr/>
          <p:nvPr/>
        </p:nvSpPr>
        <p:spPr>
          <a:xfrm>
            <a:off x="1340768" y="3635896"/>
            <a:ext cx="4285397" cy="2292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VE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VE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Técnico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VE" sz="11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Guía de usuario con rol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VE" sz="11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Registrador</a:t>
            </a:r>
            <a:endParaRPr lang="es-VE" sz="11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0" y="8743950"/>
            <a:ext cx="6858000" cy="246063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Oficina de Tecnología de la Información y la Comunicación - Análisis y Desarrollo de Sistemas</a:t>
            </a:r>
          </a:p>
        </p:txBody>
      </p:sp>
    </p:spTree>
    <p:extLst>
      <p:ext uri="{BB962C8B-B14F-4D97-AF65-F5344CB8AC3E}">
        <p14:creationId xmlns:p14="http://schemas.microsoft.com/office/powerpoint/2010/main" val="1095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VE" dirty="0" smtClean="0"/>
              <a:t>SALIR</a:t>
            </a:r>
            <a:endParaRPr lang="es-VE" dirty="0"/>
          </a:p>
        </p:txBody>
      </p:sp>
      <p:sp>
        <p:nvSpPr>
          <p:cNvPr id="4" name="4 Rectángulo"/>
          <p:cNvSpPr>
            <a:spLocks noChangeArrowheads="1"/>
          </p:cNvSpPr>
          <p:nvPr/>
        </p:nvSpPr>
        <p:spPr bwMode="auto">
          <a:xfrm>
            <a:off x="620688" y="2051720"/>
            <a:ext cx="5688632" cy="2880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Haga clic en el </a:t>
            </a:r>
            <a:r>
              <a:rPr lang="es-VE" altLang="es-VE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MENÚ PRINCIPAL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. </a:t>
            </a:r>
            <a:endParaRPr lang="es-ES" altLang="es-VE" sz="1200" dirty="0">
              <a:solidFill>
                <a:srgbClr val="000000"/>
              </a:solidFill>
              <a:latin typeface="Arial" panose="020B0604020202020204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6" y="1951806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6" name="8 Conector recto"/>
          <p:cNvCxnSpPr>
            <a:stCxn id="5" idx="2"/>
            <a:endCxn id="11" idx="0"/>
          </p:cNvCxnSpPr>
          <p:nvPr/>
        </p:nvCxnSpPr>
        <p:spPr>
          <a:xfrm>
            <a:off x="271165" y="2875136"/>
            <a:ext cx="14335" cy="760760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51 Imagen" descr="computer-mouse-cli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97" y="2598148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14511" y="3635896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620688" y="3574921"/>
            <a:ext cx="4896544" cy="2769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El sistema mostrará la siguiente pantalla, haga </a:t>
            </a:r>
            <a:r>
              <a:rPr lang="es-VE" altLang="es-VE" sz="1200" dirty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en </a:t>
            </a:r>
            <a:r>
              <a:rPr lang="es-VE" altLang="es-VE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SALIR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. </a:t>
            </a:r>
            <a:endParaRPr lang="es-VE" altLang="es-VE" sz="1200" dirty="0">
              <a:solidFill>
                <a:srgbClr val="000000"/>
              </a:solidFill>
              <a:latin typeface="Arial" panose="020B0604020202020204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0" y="3889958"/>
            <a:ext cx="4755505" cy="1338535"/>
          </a:xfrm>
          <a:prstGeom prst="rect">
            <a:avLst/>
          </a:prstGeom>
        </p:spPr>
      </p:pic>
      <p:pic>
        <p:nvPicPr>
          <p:cNvPr id="16" name="51 Imagen" descr="computer-mouse-cli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71" y="4005794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8 Conector recto"/>
          <p:cNvCxnSpPr>
            <a:stCxn id="11" idx="2"/>
            <a:endCxn id="21" idx="0"/>
          </p:cNvCxnSpPr>
          <p:nvPr/>
        </p:nvCxnSpPr>
        <p:spPr>
          <a:xfrm flipH="1">
            <a:off x="282273" y="4559226"/>
            <a:ext cx="3227" cy="1135881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11284" y="5695107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</a:p>
        </p:txBody>
      </p:sp>
      <p:sp>
        <p:nvSpPr>
          <p:cNvPr id="24" name="6 Rectángulo"/>
          <p:cNvSpPr>
            <a:spLocks noChangeArrowheads="1"/>
          </p:cNvSpPr>
          <p:nvPr/>
        </p:nvSpPr>
        <p:spPr bwMode="auto">
          <a:xfrm>
            <a:off x="620688" y="5857616"/>
            <a:ext cx="3600375" cy="64807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1200" dirty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V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isualizará </a:t>
            </a:r>
            <a:r>
              <a:rPr lang="es-VE" altLang="es-VE" sz="1200" dirty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la siguiente 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pantalla de ingreso al Sistema de Información de Gestión Laboral (SIGLA).    </a:t>
            </a:r>
            <a:endParaRPr lang="es-ES" altLang="es-VE" sz="1200" dirty="0">
              <a:solidFill>
                <a:srgbClr val="000000"/>
              </a:solidFill>
              <a:latin typeface="Arial" panose="020B0604020202020204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04" y="5857616"/>
            <a:ext cx="1806345" cy="2507207"/>
          </a:xfrm>
          <a:prstGeom prst="rect">
            <a:avLst/>
          </a:prstGeom>
        </p:spPr>
      </p:pic>
      <p:sp>
        <p:nvSpPr>
          <p:cNvPr id="19" name="Rectángulo redondeado 9"/>
          <p:cNvSpPr/>
          <p:nvPr/>
        </p:nvSpPr>
        <p:spPr bwMode="auto">
          <a:xfrm>
            <a:off x="2070433" y="2791573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20" name="Rectángulo redondeado 9"/>
          <p:cNvSpPr/>
          <p:nvPr/>
        </p:nvSpPr>
        <p:spPr bwMode="auto">
          <a:xfrm>
            <a:off x="1792013" y="4141005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pic>
        <p:nvPicPr>
          <p:cNvPr id="22" name="Imagen 21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6" y="2416249"/>
            <a:ext cx="5368184" cy="311648"/>
          </a:xfrm>
          <a:prstGeom prst="rect">
            <a:avLst/>
          </a:prstGeom>
        </p:spPr>
      </p:pic>
      <p:pic>
        <p:nvPicPr>
          <p:cNvPr id="23" name="51 Imagen" descr="computer-mouse-cli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89" y="2588221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2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8681" y="2233163"/>
            <a:ext cx="57606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Portada…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…………..……………………………………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…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…………………………….01</a:t>
            </a: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Tabla de Contenido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…………………..……..…………..…………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…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……..………....02</a:t>
            </a: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Objetivo de la Guía, Función e Ingresar al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módulo…..……………………....……..03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INFORME TÉCNICO</a:t>
            </a:r>
            <a:endParaRPr lang="es-VE" alt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Registrar…………………………………..………..……………………………04</a:t>
            </a:r>
            <a:endParaRPr lang="es-VE" alt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Actualizar……………………..……………………..……...............................06</a:t>
            </a: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AYUDA</a:t>
            </a: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Guía de usuario………………………………………………………………………..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es-VE" alt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  <a:hlinkClick r:id="rId8" action="ppaction://hlinksldjump"/>
            </a:endParaRP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SALIR…...…………………………………..…………………………………………..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s-VE" altLang="es-V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altLang="es-V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-952" y="1276350"/>
            <a:ext cx="6626225" cy="762000"/>
          </a:xfrm>
        </p:spPr>
        <p:txBody>
          <a:bodyPr/>
          <a:lstStyle/>
          <a:p>
            <a:r>
              <a:rPr lang="es-ES" dirty="0" smtClean="0"/>
              <a:t>Tabla de contenido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958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549451" y="2138676"/>
            <a:ext cx="57592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143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143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143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143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s-ES" sz="1200" b="1" dirty="0" smtClean="0">
                <a:latin typeface="Arial" panose="020B0604020202020204" pitchFamily="34" charset="0"/>
              </a:rPr>
              <a:t>Objetivo de la Guía: </a:t>
            </a:r>
            <a:r>
              <a:rPr lang="es-ES" altLang="es-ES" sz="1200" dirty="0" smtClean="0">
                <a:latin typeface="Arial" panose="020B0604020202020204" pitchFamily="34" charset="0"/>
              </a:rPr>
              <a:t>La guía </a:t>
            </a:r>
            <a:r>
              <a:rPr lang="es-ES" altLang="es-ES" sz="1200" dirty="0">
                <a:latin typeface="Arial" panose="020B0604020202020204" pitchFamily="34" charset="0"/>
              </a:rPr>
              <a:t>de Usuario con rol Administrador, tiene como objetivo principal explicar el paso a paso, el uso y manejo del Módulo de </a:t>
            </a:r>
            <a:r>
              <a:rPr lang="es-ES" altLang="es-ES" sz="1200" dirty="0" smtClean="0">
                <a:latin typeface="Arial" panose="020B0604020202020204" pitchFamily="34" charset="0"/>
              </a:rPr>
              <a:t>Informe Técnico, </a:t>
            </a:r>
            <a:r>
              <a:rPr lang="es-ES" altLang="es-ES" sz="1200" dirty="0">
                <a:latin typeface="Arial" panose="020B0604020202020204" pitchFamily="34" charset="0"/>
              </a:rPr>
              <a:t>para el buen y correcto funcionamiento del mismo, en el Sistema de Información de Gestión Laboral (SIGLA</a:t>
            </a:r>
            <a:r>
              <a:rPr lang="es-ES" altLang="es-ES" sz="1200" dirty="0" smtClean="0">
                <a:latin typeface="Arial" panose="020B0604020202020204" pitchFamily="34" charset="0"/>
              </a:rPr>
              <a:t>).</a:t>
            </a:r>
            <a:endParaRPr lang="es-ES" altLang="es-ES" sz="1200" dirty="0">
              <a:latin typeface="Arial" panose="020B0604020202020204" pitchFamily="34" charset="0"/>
            </a:endParaRPr>
          </a:p>
        </p:txBody>
      </p:sp>
      <p:sp>
        <p:nvSpPr>
          <p:cNvPr id="8" name="9 CuadroTexto"/>
          <p:cNvSpPr txBox="1"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>
              <a:spcBef>
                <a:spcPct val="0"/>
              </a:spcBef>
              <a:buFontTx/>
              <a:buNone/>
              <a:defRPr sz="2000" b="1"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s-VE" altLang="es-VE" dirty="0"/>
              <a:t>Objetivo de la </a:t>
            </a:r>
            <a:r>
              <a:rPr lang="es-VE" altLang="es-VE" dirty="0" smtClean="0"/>
              <a:t>Guía, Función e Ingresar al Sistema</a:t>
            </a:r>
            <a:endParaRPr lang="es-ES" altLang="es-VE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49451" y="3097274"/>
            <a:ext cx="5759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200" b="1" dirty="0" smtClean="0">
                <a:latin typeface="Arial"/>
                <a:ea typeface="Calibri"/>
              </a:rPr>
              <a:t>Función del </a:t>
            </a:r>
            <a:r>
              <a:rPr lang="es-VE" sz="1200" b="1" dirty="0" smtClean="0">
                <a:solidFill>
                  <a:srgbClr val="000000"/>
                </a:solidFill>
                <a:latin typeface="Arial"/>
                <a:ea typeface="Calibri"/>
              </a:rPr>
              <a:t>Módulo</a:t>
            </a:r>
            <a:r>
              <a:rPr lang="es-VE" sz="1200" b="1" dirty="0" smtClean="0">
                <a:latin typeface="Arial"/>
                <a:ea typeface="Calibri"/>
              </a:rPr>
              <a:t>: </a:t>
            </a:r>
            <a:r>
              <a:rPr lang="es-VE" sz="1200" dirty="0">
                <a:latin typeface="Arial"/>
                <a:ea typeface="Calibri"/>
              </a:rPr>
              <a:t>E</a:t>
            </a:r>
            <a:r>
              <a:rPr lang="es-VE" sz="1200" dirty="0" smtClean="0">
                <a:latin typeface="Arial"/>
                <a:ea typeface="Calibri"/>
              </a:rPr>
              <a:t>l Módulo de Informe Técnico, tiene como función permitir el registro de las especificaciones de un dispositivo al momento de realizar la revisión y mantenimiento del el mismo, por la División de Soporte Técnico,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adscrita a la Oficina de Tecnología de la Información y la Comunicación (OTIC).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76" y="3938958"/>
            <a:ext cx="549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endParaRPr lang="es-VE" altLang="es-VE" sz="5400" dirty="0" smtClean="0">
              <a:solidFill>
                <a:srgbClr val="8EB4E3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753745"/>
            <a:ext cx="54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549451" y="4139419"/>
            <a:ext cx="575927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eaLnBrk="0" hangingPunct="0"/>
            <a:r>
              <a:rPr lang="es-ES" altLang="en-US" sz="1200" b="1" dirty="0"/>
              <a:t>Ingresar al Módulo: </a:t>
            </a:r>
            <a:r>
              <a:rPr lang="es-VE" sz="1200" dirty="0"/>
              <a:t>Una vez en el Sistema de Información de Gestión Laboral, haga clic en el icono de </a:t>
            </a:r>
            <a:r>
              <a:rPr lang="es-VE" sz="1200" dirty="0" smtClean="0"/>
              <a:t>INFORME TÉCNICO.</a:t>
            </a:r>
            <a:endParaRPr lang="es-VE" sz="1200" dirty="0">
              <a:cs typeface="Arial" panose="020B0604020202020204" pitchFamily="34" charset="0"/>
            </a:endParaRPr>
          </a:p>
        </p:txBody>
      </p:sp>
      <p:sp>
        <p:nvSpPr>
          <p:cNvPr id="21" name="6 Rectángulo"/>
          <p:cNvSpPr/>
          <p:nvPr/>
        </p:nvSpPr>
        <p:spPr>
          <a:xfrm>
            <a:off x="549276" y="5988951"/>
            <a:ext cx="575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Seleccione de la barra del menú, la opción que requiera del Módulo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 INFORME TÉCNICO.</a:t>
            </a:r>
            <a:endParaRPr lang="es-VE" sz="1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8 Conector recto"/>
          <p:cNvCxnSpPr>
            <a:stCxn id="13" idx="2"/>
            <a:endCxn id="15" idx="0"/>
          </p:cNvCxnSpPr>
          <p:nvPr/>
        </p:nvCxnSpPr>
        <p:spPr>
          <a:xfrm flipH="1">
            <a:off x="274638" y="4862288"/>
            <a:ext cx="88" cy="891457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3" y="6536733"/>
            <a:ext cx="5368184" cy="311648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2680568" y="4794152"/>
            <a:ext cx="2044576" cy="959593"/>
            <a:chOff x="2680568" y="4794152"/>
            <a:chExt cx="2044576" cy="959593"/>
          </a:xfrm>
        </p:grpSpPr>
        <p:pic>
          <p:nvPicPr>
            <p:cNvPr id="17" name="Imagen 16" descr="Recorte de pantal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971" y="4911947"/>
              <a:ext cx="952633" cy="724001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2680568" y="4794152"/>
              <a:ext cx="1252488" cy="959593"/>
            </a:xfrm>
            <a:prstGeom prst="ellipse">
              <a:avLst/>
            </a:prstGeom>
            <a:noFill/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51 Imagen" descr="computer-mouse-cli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743" y="5061454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ángulo redondeado 9"/>
            <p:cNvSpPr/>
            <p:nvPr/>
          </p:nvSpPr>
          <p:spPr bwMode="auto">
            <a:xfrm>
              <a:off x="4024261" y="5365569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0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VE" dirty="0" smtClean="0"/>
              <a:t>INFORME TÉCNICO/ Registrar</a:t>
            </a:r>
            <a:endParaRPr lang="es-VE" dirty="0"/>
          </a:p>
        </p:txBody>
      </p:sp>
      <p:sp>
        <p:nvSpPr>
          <p:cNvPr id="4" name="Rectángulo 3"/>
          <p:cNvSpPr/>
          <p:nvPr/>
        </p:nvSpPr>
        <p:spPr>
          <a:xfrm>
            <a:off x="0" y="2038350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endParaRPr lang="es-VE" altLang="es-VE" sz="5400" dirty="0" smtClean="0">
              <a:solidFill>
                <a:srgbClr val="8EB4E3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3123192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43068" y="3131840"/>
            <a:ext cx="576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 la sesión Datos del Solicitante, debe seleccionar de la lista despegable la Nacionalidad e ingresar el número de la cédula de identidad del solicitante, seguidamente haga clic en el botón 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visualizará los datos de la cédula consultada.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8 Conector recto"/>
          <p:cNvCxnSpPr>
            <a:stCxn id="4" idx="2"/>
            <a:endCxn id="7" idx="0"/>
          </p:cNvCxnSpPr>
          <p:nvPr/>
        </p:nvCxnSpPr>
        <p:spPr>
          <a:xfrm>
            <a:off x="270989" y="2961680"/>
            <a:ext cx="0" cy="161512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49275" y="2084516"/>
            <a:ext cx="43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Haga clic en el Menú INFORME TÉCNICO, opción Registrar.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2"/>
          <a:srcRect l="36365" t="22280" r="22927" b="68472"/>
          <a:stretch/>
        </p:blipFill>
        <p:spPr>
          <a:xfrm>
            <a:off x="1814891" y="2446078"/>
            <a:ext cx="3285448" cy="482293"/>
          </a:xfrm>
          <a:prstGeom prst="rect">
            <a:avLst/>
          </a:prstGeom>
        </p:spPr>
      </p:pic>
      <p:pic>
        <p:nvPicPr>
          <p:cNvPr id="14" name="51 Imagen" descr="computer-mouse-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80" y="2687224"/>
            <a:ext cx="268026" cy="404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8 Conector recto"/>
          <p:cNvCxnSpPr>
            <a:stCxn id="7" idx="2"/>
            <a:endCxn id="17" idx="0"/>
          </p:cNvCxnSpPr>
          <p:nvPr/>
        </p:nvCxnSpPr>
        <p:spPr>
          <a:xfrm>
            <a:off x="270989" y="4046522"/>
            <a:ext cx="13705" cy="1690420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0" y="5736942"/>
            <a:ext cx="569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79004" y="5753506"/>
            <a:ext cx="572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 la sesión Datos de GLPI, debe ingresar el Nro. de Requerimiento y Unidad Administrativa si lo posee, adicionalmente en la sesión de Especificaciones </a:t>
            </a: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Equipo debe ingresar la información solicitada en pantalla, al finalizar haga clic en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Agregar </a:t>
            </a:r>
            <a:r>
              <a:rPr lang="es-VE" sz="1200" b="1" dirty="0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V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8 Conector recto"/>
          <p:cNvCxnSpPr>
            <a:stCxn id="17" idx="2"/>
          </p:cNvCxnSpPr>
          <p:nvPr/>
        </p:nvCxnSpPr>
        <p:spPr>
          <a:xfrm>
            <a:off x="284694" y="6660272"/>
            <a:ext cx="13704" cy="1816288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9"/>
          <p:cNvSpPr/>
          <p:nvPr/>
        </p:nvSpPr>
        <p:spPr bwMode="auto">
          <a:xfrm>
            <a:off x="2774700" y="2769243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363604" y="4021861"/>
            <a:ext cx="3975092" cy="1556551"/>
            <a:chOff x="1363604" y="4021861"/>
            <a:chExt cx="3975092" cy="1556551"/>
          </a:xfrm>
        </p:grpSpPr>
        <p:pic>
          <p:nvPicPr>
            <p:cNvPr id="12" name="Imagen 11" descr="Recorte de pantalla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27"/>
            <a:stretch/>
          </p:blipFill>
          <p:spPr>
            <a:xfrm>
              <a:off x="1363604" y="4021861"/>
              <a:ext cx="3899367" cy="1556551"/>
            </a:xfrm>
            <a:prstGeom prst="rect">
              <a:avLst/>
            </a:prstGeom>
          </p:spPr>
        </p:pic>
        <p:pic>
          <p:nvPicPr>
            <p:cNvPr id="19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87" y="4487583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ángulo redondeado 9"/>
            <p:cNvSpPr/>
            <p:nvPr/>
          </p:nvSpPr>
          <p:spPr bwMode="auto">
            <a:xfrm>
              <a:off x="4637813" y="4370388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2233322" y="6584503"/>
            <a:ext cx="2754932" cy="1897371"/>
            <a:chOff x="2232130" y="6702670"/>
            <a:chExt cx="2754932" cy="1897371"/>
          </a:xfrm>
        </p:grpSpPr>
        <p:pic>
          <p:nvPicPr>
            <p:cNvPr id="23" name="Imagen 22" descr="Recorte de pantalla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130" y="6702670"/>
              <a:ext cx="2754932" cy="1666564"/>
            </a:xfrm>
            <a:prstGeom prst="rect">
              <a:avLst/>
            </a:prstGeom>
          </p:spPr>
        </p:pic>
        <p:pic>
          <p:nvPicPr>
            <p:cNvPr id="24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583" y="8195892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ángulo redondeado 9"/>
            <p:cNvSpPr/>
            <p:nvPr/>
          </p:nvSpPr>
          <p:spPr bwMode="auto">
            <a:xfrm>
              <a:off x="3936930" y="8232709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1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6" y="3553130"/>
            <a:ext cx="3600400" cy="953594"/>
          </a:xfrm>
          <a:prstGeom prst="rect">
            <a:avLst/>
          </a:prstGeom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42" y="2325221"/>
            <a:ext cx="2464089" cy="722665"/>
          </a:xfrm>
          <a:prstGeom prst="rect">
            <a:avLst/>
          </a:prstGeom>
        </p:spPr>
      </p:pic>
      <p:pic>
        <p:nvPicPr>
          <p:cNvPr id="23" name="51 Imagen" descr="computer-mouse-cl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78" y="2845811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-19144" y="2064494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4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570576" y="2048222"/>
            <a:ext cx="575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Registrada toda la información, se mostrara la siguiente alerta,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Finalizar.</a:t>
            </a:r>
            <a:endParaRPr lang="es-V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51 Imagen" descr="computer-mouse-cl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78" y="4341991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70576" y="3238789"/>
            <a:ext cx="5738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Visualizará en la lista los dispositivos registrados,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Guardar.</a:t>
            </a:r>
            <a:endParaRPr lang="es-V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8 Conector recto"/>
          <p:cNvCxnSpPr>
            <a:stCxn id="29" idx="2"/>
            <a:endCxn id="37" idx="0"/>
          </p:cNvCxnSpPr>
          <p:nvPr/>
        </p:nvCxnSpPr>
        <p:spPr>
          <a:xfrm>
            <a:off x="251845" y="2987824"/>
            <a:ext cx="0" cy="66299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-19144" y="3054123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42" name="8 Conector recto"/>
          <p:cNvCxnSpPr>
            <a:stCxn id="37" idx="2"/>
            <a:endCxn id="30" idx="0"/>
          </p:cNvCxnSpPr>
          <p:nvPr/>
        </p:nvCxnSpPr>
        <p:spPr>
          <a:xfrm>
            <a:off x="251845" y="3977453"/>
            <a:ext cx="0" cy="686548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arcador de texto 1"/>
          <p:cNvSpPr txBox="1">
            <a:spLocks/>
          </p:cNvSpPr>
          <p:nvPr/>
        </p:nvSpPr>
        <p:spPr>
          <a:xfrm>
            <a:off x="0" y="1278000"/>
            <a:ext cx="6626225" cy="762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 smtClean="0"/>
              <a:t>INFORME TÉCNICO/ Registrar</a:t>
            </a:r>
            <a:endParaRPr lang="es-VE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70576" y="4833920"/>
            <a:ext cx="575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 mostrará la siguiente alerta, con el número de reporte generado de forma automática, haga clic en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n 26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6" y="5481220"/>
            <a:ext cx="4073146" cy="1166103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-19144" y="4664001"/>
            <a:ext cx="541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6</a:t>
            </a:r>
          </a:p>
        </p:txBody>
      </p:sp>
      <p:pic>
        <p:nvPicPr>
          <p:cNvPr id="33" name="51 Imagen" descr="computer-mouse-cl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89" y="6391256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ángulo redondeado 9"/>
          <p:cNvSpPr/>
          <p:nvPr/>
        </p:nvSpPr>
        <p:spPr bwMode="auto">
          <a:xfrm>
            <a:off x="3880467" y="2815250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22" name="Rectángulo redondeado 9"/>
          <p:cNvSpPr/>
          <p:nvPr/>
        </p:nvSpPr>
        <p:spPr bwMode="auto">
          <a:xfrm>
            <a:off x="3889415" y="4316877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24" name="Rectángulo redondeado 9"/>
          <p:cNvSpPr/>
          <p:nvPr/>
        </p:nvSpPr>
        <p:spPr bwMode="auto">
          <a:xfrm>
            <a:off x="3911194" y="6254731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</p:spTree>
    <p:extLst>
      <p:ext uri="{BB962C8B-B14F-4D97-AF65-F5344CB8AC3E}">
        <p14:creationId xmlns:p14="http://schemas.microsoft.com/office/powerpoint/2010/main" val="32765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/>
          <p:cNvSpPr txBox="1">
            <a:spLocks/>
          </p:cNvSpPr>
          <p:nvPr/>
        </p:nvSpPr>
        <p:spPr>
          <a:xfrm>
            <a:off x="0" y="1278000"/>
            <a:ext cx="6627600" cy="762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/>
              <a:t>INFORME TÉCNICO/ </a:t>
            </a:r>
            <a:r>
              <a:rPr lang="es-VE" dirty="0" smtClean="0"/>
              <a:t>Actualizar</a:t>
            </a:r>
            <a:endParaRPr lang="es-VE" dirty="0"/>
          </a:p>
        </p:txBody>
      </p:sp>
      <p:sp>
        <p:nvSpPr>
          <p:cNvPr id="4" name="Rectángulo 3"/>
          <p:cNvSpPr/>
          <p:nvPr/>
        </p:nvSpPr>
        <p:spPr>
          <a:xfrm>
            <a:off x="0" y="2064494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16822" y="2055283"/>
            <a:ext cx="575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Haga clic en el Menú INFORME TÉCNICO, opción Actualizar. 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8 Conector recto"/>
          <p:cNvCxnSpPr/>
          <p:nvPr/>
        </p:nvCxnSpPr>
        <p:spPr>
          <a:xfrm>
            <a:off x="292100" y="2852838"/>
            <a:ext cx="0" cy="322883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298" y="3093389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49275" y="3275856"/>
            <a:ext cx="576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 pantalla se muestra el Nro. de Informe Técnico, generado automáticamente por el sistema,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Buscar. 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8 Conector recto"/>
          <p:cNvCxnSpPr>
            <a:stCxn id="18" idx="2"/>
          </p:cNvCxnSpPr>
          <p:nvPr/>
        </p:nvCxnSpPr>
        <p:spPr>
          <a:xfrm flipH="1">
            <a:off x="278286" y="4016719"/>
            <a:ext cx="1" cy="419441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7298" y="4594182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905832" y="2436320"/>
            <a:ext cx="2973979" cy="928617"/>
            <a:chOff x="1905832" y="2436320"/>
            <a:chExt cx="2973979" cy="928617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2"/>
            <a:srcRect l="36365" t="22280" r="22927" b="64280"/>
            <a:stretch/>
          </p:blipFill>
          <p:spPr>
            <a:xfrm>
              <a:off x="1905832" y="2436320"/>
              <a:ext cx="2973979" cy="634449"/>
            </a:xfrm>
            <a:prstGeom prst="rect">
              <a:avLst/>
            </a:prstGeom>
          </p:spPr>
        </p:pic>
        <p:pic>
          <p:nvPicPr>
            <p:cNvPr id="9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88" y="2960788"/>
              <a:ext cx="268026" cy="40414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ángulo redondeado 9"/>
            <p:cNvSpPr/>
            <p:nvPr/>
          </p:nvSpPr>
          <p:spPr bwMode="auto">
            <a:xfrm>
              <a:off x="2770461" y="2852838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pic>
        <p:nvPicPr>
          <p:cNvPr id="20" name="Imagen 19" descr="Recorte de pantall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1"/>
          <a:stretch/>
        </p:blipFill>
        <p:spPr>
          <a:xfrm>
            <a:off x="1934229" y="6820508"/>
            <a:ext cx="2811125" cy="1145470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86" y="4992127"/>
            <a:ext cx="1368428" cy="898821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1773881" y="3808554"/>
            <a:ext cx="2971473" cy="785628"/>
            <a:chOff x="1761249" y="4462655"/>
            <a:chExt cx="2971473" cy="785628"/>
          </a:xfrm>
        </p:grpSpPr>
        <p:pic>
          <p:nvPicPr>
            <p:cNvPr id="32" name="Imagen 31" descr="Recorte de pantalla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9" b="64322"/>
            <a:stretch/>
          </p:blipFill>
          <p:spPr>
            <a:xfrm>
              <a:off x="1761249" y="4462655"/>
              <a:ext cx="2811125" cy="609690"/>
            </a:xfrm>
            <a:prstGeom prst="rect">
              <a:avLst/>
            </a:prstGeom>
          </p:spPr>
        </p:pic>
        <p:pic>
          <p:nvPicPr>
            <p:cNvPr id="33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813" y="4844134"/>
              <a:ext cx="268026" cy="40414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ángulo redondeado 9"/>
            <p:cNvSpPr/>
            <p:nvPr/>
          </p:nvSpPr>
          <p:spPr bwMode="auto">
            <a:xfrm>
              <a:off x="4031839" y="4815977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579719" y="4639848"/>
            <a:ext cx="576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 módulo mostrará el siguiente mensaje.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1111" y="6025508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4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92696" y="6302913"/>
            <a:ext cx="576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Automáticamente se mostrara en pantalla los Datos del Solicitante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8 Conector recto"/>
          <p:cNvCxnSpPr/>
          <p:nvPr/>
        </p:nvCxnSpPr>
        <p:spPr>
          <a:xfrm flipH="1">
            <a:off x="292099" y="5652760"/>
            <a:ext cx="1" cy="419441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8 Conector recto"/>
          <p:cNvCxnSpPr/>
          <p:nvPr/>
        </p:nvCxnSpPr>
        <p:spPr>
          <a:xfrm>
            <a:off x="278878" y="7013221"/>
            <a:ext cx="13221" cy="1159179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VE" dirty="0"/>
              <a:t>INFORME TÉCNICO/ Actualizar</a:t>
            </a:r>
          </a:p>
          <a:p>
            <a:endParaRPr lang="es-VE" dirty="0"/>
          </a:p>
        </p:txBody>
      </p:sp>
      <p:sp>
        <p:nvSpPr>
          <p:cNvPr id="3" name="CuadroTexto 2"/>
          <p:cNvSpPr txBox="1"/>
          <p:nvPr/>
        </p:nvSpPr>
        <p:spPr>
          <a:xfrm>
            <a:off x="549274" y="2267744"/>
            <a:ext cx="5686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 final de la pantalla se encuentra la lista con los dispositivos registrados en este informe técnico, </a:t>
            </a: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tendrá dos (2) opciones </a:t>
            </a:r>
            <a:r>
              <a:rPr lang="es-VE" sz="1200" b="1" dirty="0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el registro, </a:t>
            </a: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seleccione la opción de su preferencia.</a:t>
            </a:r>
          </a:p>
          <a:p>
            <a:pPr algn="just"/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80064" y="2843234"/>
            <a:ext cx="5512315" cy="1057601"/>
            <a:chOff x="690707" y="7524328"/>
            <a:chExt cx="5512315" cy="1057601"/>
          </a:xfrm>
        </p:grpSpPr>
        <p:pic>
          <p:nvPicPr>
            <p:cNvPr id="5" name="Imagen 4" descr="Recorte de pantal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7" y="7697045"/>
              <a:ext cx="3982193" cy="682810"/>
            </a:xfrm>
            <a:prstGeom prst="rect">
              <a:avLst/>
            </a:prstGeom>
          </p:spPr>
        </p:pic>
        <p:sp>
          <p:nvSpPr>
            <p:cNvPr id="6" name="26 Rectángulo"/>
            <p:cNvSpPr/>
            <p:nvPr/>
          </p:nvSpPr>
          <p:spPr bwMode="auto">
            <a:xfrm>
              <a:off x="4814514" y="7524328"/>
              <a:ext cx="1388508" cy="7396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V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Seleccione la opción de su preferencia y haga clic en botón </a:t>
              </a:r>
              <a:r>
                <a:rPr lang="es-V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Guardar.</a:t>
              </a:r>
              <a:endParaRPr lang="es-E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207" y="8177780"/>
              <a:ext cx="268026" cy="40414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ángulo redondeado 9"/>
            <p:cNvSpPr/>
            <p:nvPr/>
          </p:nvSpPr>
          <p:spPr bwMode="auto">
            <a:xfrm>
              <a:off x="3467040" y="8106805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512972" y="3999137"/>
            <a:ext cx="575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 eligió la Acción de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Modificar,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seleccione un (01) dispositivo de la lista,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 extraerán los datos de las Especificaciones del Equipo para actualizar el registro.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Se activará la sesión de Análisis del Técnico,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deberá ingresar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Observación(es) y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Recomendación(es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), luego seleccione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de la lista desplegable el Estatus Final,  haga clic en el botón 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Actualizar dispositivo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 Para finalizar la actualización haga clic en el botón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V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16" y="5309372"/>
            <a:ext cx="1966506" cy="2857989"/>
          </a:xfrm>
          <a:prstGeom prst="rect">
            <a:avLst/>
          </a:prstGeom>
        </p:spPr>
      </p:pic>
      <p:sp>
        <p:nvSpPr>
          <p:cNvPr id="12" name="Rectángulo redondeado 9"/>
          <p:cNvSpPr/>
          <p:nvPr/>
        </p:nvSpPr>
        <p:spPr bwMode="auto">
          <a:xfrm>
            <a:off x="3516289" y="7341163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13" name="Rectángulo redondeado 9"/>
          <p:cNvSpPr/>
          <p:nvPr/>
        </p:nvSpPr>
        <p:spPr bwMode="auto">
          <a:xfrm>
            <a:off x="3581314" y="8010609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pic>
        <p:nvPicPr>
          <p:cNvPr id="14" name="51 Imagen" descr="computer-mouse-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72" y="7451069"/>
            <a:ext cx="268026" cy="404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51 Imagen" descr="computer-mouse-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88" y="7987460"/>
            <a:ext cx="268026" cy="404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22692" y="2136652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3646" y="3863034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18" name="8 Conector recto"/>
          <p:cNvCxnSpPr/>
          <p:nvPr/>
        </p:nvCxnSpPr>
        <p:spPr>
          <a:xfrm flipH="1">
            <a:off x="293680" y="3094250"/>
            <a:ext cx="12520" cy="662922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VE" dirty="0"/>
              <a:t>INFORME TÉCNICO/ </a:t>
            </a:r>
            <a:r>
              <a:rPr lang="es-VE" dirty="0" smtClean="0"/>
              <a:t>Actualizar</a:t>
            </a:r>
            <a:endParaRPr lang="es-VE" dirty="0"/>
          </a:p>
        </p:txBody>
      </p:sp>
      <p:sp>
        <p:nvSpPr>
          <p:cNvPr id="5" name="CuadroTexto 4"/>
          <p:cNvSpPr txBox="1"/>
          <p:nvPr/>
        </p:nvSpPr>
        <p:spPr>
          <a:xfrm>
            <a:off x="549275" y="2221274"/>
            <a:ext cx="57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 mostrará la sesión Adjuntar Imágenes deberá añadir en los formatos  permitidos tales como “.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y .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jpeg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 las imágenes referenciales de los dispositivos registrados, y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V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27933" y="4139952"/>
            <a:ext cx="577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Verificada la imagen,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8422" y="2038350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0" y="3911031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8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726365" y="2907986"/>
            <a:ext cx="3267649" cy="1371773"/>
            <a:chOff x="1726365" y="3038524"/>
            <a:chExt cx="3267649" cy="1371773"/>
          </a:xfrm>
        </p:grpSpPr>
        <p:pic>
          <p:nvPicPr>
            <p:cNvPr id="3" name="Imagen 2" descr="Recorte de pantalla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" r="650"/>
            <a:stretch/>
          </p:blipFill>
          <p:spPr>
            <a:xfrm>
              <a:off x="1726365" y="3038524"/>
              <a:ext cx="3267649" cy="1136947"/>
            </a:xfrm>
            <a:prstGeom prst="rect">
              <a:avLst/>
            </a:prstGeom>
          </p:spPr>
        </p:pic>
        <p:pic>
          <p:nvPicPr>
            <p:cNvPr id="6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990" y="4006148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ángulo redondeado 9"/>
            <p:cNvSpPr/>
            <p:nvPr/>
          </p:nvSpPr>
          <p:spPr bwMode="auto">
            <a:xfrm>
              <a:off x="4118067" y="3814183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726365" y="4499992"/>
            <a:ext cx="2777193" cy="1465254"/>
            <a:chOff x="1726365" y="5231016"/>
            <a:chExt cx="2777193" cy="1465254"/>
          </a:xfrm>
        </p:grpSpPr>
        <p:pic>
          <p:nvPicPr>
            <p:cNvPr id="8" name="Imagen 7" descr="Recorte de pantalla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365" y="5231016"/>
              <a:ext cx="2777193" cy="1219256"/>
            </a:xfrm>
            <a:prstGeom prst="rect">
              <a:avLst/>
            </a:prstGeom>
          </p:spPr>
        </p:pic>
        <p:pic>
          <p:nvPicPr>
            <p:cNvPr id="11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00" y="6292121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ángulo redondeado 9"/>
            <p:cNvSpPr/>
            <p:nvPr/>
          </p:nvSpPr>
          <p:spPr bwMode="auto">
            <a:xfrm>
              <a:off x="3771550" y="6259120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-14044" y="5724128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9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60398" y="5868144"/>
            <a:ext cx="5742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 eligió la acción de </a:t>
            </a:r>
            <a:r>
              <a:rPr lang="es-VE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liminar,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 la tabla de dispositivos el </a:t>
            </a: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módulo mostrará el siguiente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mensaje. A. ¿Usted está seguro de eliminar este registro?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se mostrará el siguiente mensaje en pantalla: B. Se eliminó el registro correctamente. En unos instantes se actualizará la página.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Finalizar.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 eliminará el registro de la tabla de dispositivos, aparecerá en pantalla el siguiente mensaje: Datos actualizados. Haga clic en el botón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Aceptar.</a:t>
            </a:r>
            <a:endParaRPr lang="es-V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68760" y="713409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A</a:t>
            </a:r>
            <a:endParaRPr lang="es-VE" sz="1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314612" y="713409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B</a:t>
            </a:r>
            <a:endParaRPr lang="es-VE" sz="1000" dirty="0"/>
          </a:p>
        </p:txBody>
      </p:sp>
      <p:pic>
        <p:nvPicPr>
          <p:cNvPr id="26" name="Imagen 25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5" y="7326137"/>
            <a:ext cx="1564226" cy="1150463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5330836" y="716428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</a:t>
            </a:r>
            <a:endParaRPr lang="es-VE" sz="1000" dirty="0"/>
          </a:p>
        </p:txBody>
      </p:sp>
      <p:pic>
        <p:nvPicPr>
          <p:cNvPr id="30" name="Imagen 29" descr="Recorte de pantal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4" y="7330482"/>
            <a:ext cx="1078262" cy="1260825"/>
          </a:xfrm>
          <a:prstGeom prst="rect">
            <a:avLst/>
          </a:prstGeom>
        </p:spPr>
      </p:pic>
      <p:pic>
        <p:nvPicPr>
          <p:cNvPr id="31" name="Imagen 30" descr="Recorte de pantal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50" y="7353005"/>
            <a:ext cx="1289423" cy="1167267"/>
          </a:xfrm>
          <a:prstGeom prst="rect">
            <a:avLst/>
          </a:prstGeom>
        </p:spPr>
      </p:pic>
      <p:cxnSp>
        <p:nvCxnSpPr>
          <p:cNvPr id="33" name="8 Conector recto"/>
          <p:cNvCxnSpPr>
            <a:endCxn id="16" idx="0"/>
          </p:cNvCxnSpPr>
          <p:nvPr/>
        </p:nvCxnSpPr>
        <p:spPr>
          <a:xfrm>
            <a:off x="260648" y="2997097"/>
            <a:ext cx="10341" cy="913934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8 Conector recto"/>
          <p:cNvCxnSpPr/>
          <p:nvPr/>
        </p:nvCxnSpPr>
        <p:spPr>
          <a:xfrm>
            <a:off x="289410" y="4859313"/>
            <a:ext cx="10341" cy="913934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12694" y="3428409"/>
            <a:ext cx="5027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altLang="es-VE" sz="1200" dirty="0">
                <a:latin typeface="Arial" panose="020B0604020202020204" pitchFamily="34" charset="0"/>
                <a:cs typeface="Arial" panose="020B0604020202020204" pitchFamily="34" charset="0"/>
              </a:rPr>
              <a:t>Visualizará la </a:t>
            </a:r>
            <a:r>
              <a:rPr lang="es-VE" alt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Guía </a:t>
            </a:r>
            <a:r>
              <a:rPr lang="es-VE" altLang="es-VE" sz="12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VE" alt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Usuario 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 PDF.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6" y="1951806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5" name="8 Conector recto"/>
          <p:cNvCxnSpPr>
            <a:stCxn id="4" idx="2"/>
            <a:endCxn id="12" idx="0"/>
          </p:cNvCxnSpPr>
          <p:nvPr/>
        </p:nvCxnSpPr>
        <p:spPr>
          <a:xfrm>
            <a:off x="271165" y="2875136"/>
            <a:ext cx="0" cy="378359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42153" y="2066098"/>
            <a:ext cx="5763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Haga clic en el Menú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AYUDA, opción Guía de Usuario.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" y="3253495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13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VE" dirty="0" smtClean="0"/>
              <a:t>AYUDA/ Guía de Usuario</a:t>
            </a:r>
            <a:endParaRPr lang="es-V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3195" t="29778" r="31111" b="18889"/>
          <a:stretch/>
        </p:blipFill>
        <p:spPr>
          <a:xfrm>
            <a:off x="2085612" y="3976529"/>
            <a:ext cx="2944503" cy="36766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598912" y="2413471"/>
            <a:ext cx="2251051" cy="992186"/>
            <a:chOff x="2598912" y="2413471"/>
            <a:chExt cx="2251051" cy="992186"/>
          </a:xfrm>
        </p:grpSpPr>
        <p:pic>
          <p:nvPicPr>
            <p:cNvPr id="14" name="Imagen 13" descr="Recorte de pantal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912" y="2413471"/>
              <a:ext cx="1505160" cy="800212"/>
            </a:xfrm>
            <a:prstGeom prst="rect">
              <a:avLst/>
            </a:prstGeom>
          </p:spPr>
        </p:pic>
        <p:pic>
          <p:nvPicPr>
            <p:cNvPr id="10" name="51 Imagen" descr="computer-mouse-cli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238" y="3001508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ángulo redondeado 9"/>
            <p:cNvSpPr/>
            <p:nvPr/>
          </p:nvSpPr>
          <p:spPr bwMode="auto">
            <a:xfrm>
              <a:off x="4149080" y="3067688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9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0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18796</TotalTime>
  <Words>847</Words>
  <Application>Microsoft Office PowerPoint</Application>
  <PresentationFormat>Carta (216 x 279 mm)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Rosmary Arias</cp:lastModifiedBy>
  <cp:revision>484</cp:revision>
  <cp:lastPrinted>2024-08-14T14:48:09Z</cp:lastPrinted>
  <dcterms:created xsi:type="dcterms:W3CDTF">2021-12-06T18:37:32Z</dcterms:created>
  <dcterms:modified xsi:type="dcterms:W3CDTF">2024-08-16T15:09:41Z</dcterms:modified>
</cp:coreProperties>
</file>