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6881813" cy="92964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160" d="100"/>
          <a:sy n="160" d="100"/>
        </p:scale>
        <p:origin x="-24" y="-2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21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406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2746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481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134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65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20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50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62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96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915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8847-F4F9-438A-801B-67B7A614DF3A}" type="datetimeFigureOut">
              <a:rPr lang="es-VE" smtClean="0"/>
              <a:t>28-07-2014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A1C0-7908-487E-9967-3C4E67FE175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986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 descr="banner_solvencia_b.jpg"/>
          <p:cNvPicPr>
            <a:picLocks noChangeAspect="1"/>
          </p:cNvPicPr>
          <p:nvPr/>
        </p:nvPicPr>
        <p:blipFill>
          <a:blip r:embed="rId2"/>
          <a:srcRect b="19531"/>
          <a:stretch>
            <a:fillRect/>
          </a:stretch>
        </p:blipFill>
        <p:spPr>
          <a:xfrm>
            <a:off x="0" y="0"/>
            <a:ext cx="6858000" cy="705728"/>
          </a:xfrm>
          <a:prstGeom prst="rect">
            <a:avLst/>
          </a:prstGeom>
        </p:spPr>
      </p:pic>
      <p:sp>
        <p:nvSpPr>
          <p:cNvPr id="5" name="7 CuadroTexto"/>
          <p:cNvSpPr txBox="1"/>
          <p:nvPr/>
        </p:nvSpPr>
        <p:spPr>
          <a:xfrm>
            <a:off x="1" y="705728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tx2">
                    <a:lumMod val="75000"/>
                  </a:schemeClr>
                </a:solidFill>
              </a:rPr>
              <a:t>Diagrama de Proceso </a:t>
            </a:r>
            <a:endParaRPr lang="es-VE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VE" sz="1600" b="1" cap="all" dirty="0" smtClean="0">
                <a:solidFill>
                  <a:schemeClr val="tx2">
                    <a:lumMod val="75000"/>
                  </a:schemeClr>
                </a:solidFill>
              </a:rPr>
              <a:t>Recepcion </a:t>
            </a:r>
            <a:r>
              <a:rPr lang="es-VE" sz="1600" b="1" cap="all" dirty="0">
                <a:solidFill>
                  <a:schemeClr val="tx2">
                    <a:lumMod val="75000"/>
                  </a:schemeClr>
                </a:solidFill>
              </a:rPr>
              <a:t>de Tramites </a:t>
            </a:r>
            <a:r>
              <a:rPr lang="es-VE" b="1" dirty="0">
                <a:solidFill>
                  <a:schemeClr val="tx2">
                    <a:lumMod val="75000"/>
                  </a:schemeClr>
                </a:solidFill>
              </a:rPr>
              <a:t>de la Oficina de Atención al Ciudadano (OAC) </a:t>
            </a:r>
          </a:p>
          <a:p>
            <a:r>
              <a:rPr lang="es-VE" b="1" dirty="0">
                <a:solidFill>
                  <a:schemeClr val="tx2">
                    <a:lumMod val="75000"/>
                  </a:schemeClr>
                </a:solidFill>
              </a:rPr>
              <a:t>del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Ministerio del Poder Popular para el Proceso Social de trabajo (MPPPST)</a:t>
            </a:r>
            <a:endParaRPr lang="es-VE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185"/>
          <p:cNvSpPr>
            <a:spLocks noChangeArrowheads="1"/>
          </p:cNvSpPr>
          <p:nvPr/>
        </p:nvSpPr>
        <p:spPr bwMode="auto">
          <a:xfrm>
            <a:off x="2061980" y="2056683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Se dirije a la Oficina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Atención al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Ciudadano Mas cercana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-391395" y="249350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000" dirty="0" smtClean="0"/>
              <a:t>Usuario </a:t>
            </a:r>
          </a:p>
          <a:p>
            <a:pPr algn="ctr"/>
            <a:r>
              <a:rPr lang="es-VE" sz="1000" dirty="0" smtClean="0"/>
              <a:t>Solicitante / Denunciante</a:t>
            </a:r>
            <a:endParaRPr lang="es-VE" sz="1000" dirty="0"/>
          </a:p>
        </p:txBody>
      </p:sp>
      <p:sp>
        <p:nvSpPr>
          <p:cNvPr id="33" name="AutoShape 185"/>
          <p:cNvSpPr>
            <a:spLocks noChangeArrowheads="1"/>
          </p:cNvSpPr>
          <p:nvPr/>
        </p:nvSpPr>
        <p:spPr bwMode="auto">
          <a:xfrm>
            <a:off x="890516" y="2055917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>
                <a:cs typeface="Tunga" pitchFamily="2"/>
              </a:rPr>
              <a:t>Ingresa:</a:t>
            </a:r>
          </a:p>
          <a:p>
            <a:pPr algn="ctr"/>
            <a:r>
              <a:rPr lang="en-US" sz="800" b="1" dirty="0">
                <a:cs typeface="Tunga" pitchFamily="2"/>
              </a:rPr>
              <a:t> www.mpppst.gob.ve</a:t>
            </a:r>
          </a:p>
        </p:txBody>
      </p:sp>
      <p:sp>
        <p:nvSpPr>
          <p:cNvPr id="39" name="AutoShape 185"/>
          <p:cNvSpPr>
            <a:spLocks noChangeArrowheads="1"/>
          </p:cNvSpPr>
          <p:nvPr/>
        </p:nvSpPr>
        <p:spPr bwMode="auto">
          <a:xfrm>
            <a:off x="3244442" y="2055917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Realiza llamada  a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 la OAC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41" name="AutoShape 185"/>
          <p:cNvSpPr>
            <a:spLocks noChangeArrowheads="1"/>
          </p:cNvSpPr>
          <p:nvPr/>
        </p:nvSpPr>
        <p:spPr bwMode="auto">
          <a:xfrm>
            <a:off x="3244442" y="3550342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Receptor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Recibe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solicitud /Denuncia</a:t>
            </a: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sp>
        <p:nvSpPr>
          <p:cNvPr id="89" name="AutoShape 185"/>
          <p:cNvSpPr>
            <a:spLocks noChangeArrowheads="1"/>
          </p:cNvSpPr>
          <p:nvPr/>
        </p:nvSpPr>
        <p:spPr bwMode="auto">
          <a:xfrm>
            <a:off x="2049509" y="5053025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Ingresa datos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Básicos al </a:t>
            </a:r>
            <a:r>
              <a:rPr lang="en-US" sz="800" b="1" dirty="0">
                <a:cs typeface="Tunga" pitchFamily="2"/>
              </a:rPr>
              <a:t>Sistema</a:t>
            </a:r>
          </a:p>
        </p:txBody>
      </p:sp>
      <p:sp>
        <p:nvSpPr>
          <p:cNvPr id="110" name="AutoShape 185"/>
          <p:cNvSpPr>
            <a:spLocks noChangeArrowheads="1"/>
          </p:cNvSpPr>
          <p:nvPr/>
        </p:nvSpPr>
        <p:spPr bwMode="auto">
          <a:xfrm>
            <a:off x="3122152" y="5053025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>
                <a:cs typeface="Tunga" pitchFamily="2"/>
              </a:rPr>
              <a:t>El Sistema genera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Comprobante de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Solicitud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50" name="AutoShape 185"/>
          <p:cNvSpPr>
            <a:spLocks noChangeArrowheads="1"/>
          </p:cNvSpPr>
          <p:nvPr/>
        </p:nvSpPr>
        <p:spPr bwMode="auto">
          <a:xfrm>
            <a:off x="4417118" y="2051989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cs typeface="Tunga" pitchFamily="2"/>
              </a:rPr>
              <a:t>Envía carta / informe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solicitud /Denuncia</a:t>
            </a:r>
            <a:endParaRPr lang="en-US" sz="800" b="1" dirty="0">
              <a:cs typeface="Tunga" pitchFamily="2"/>
            </a:endParaRPr>
          </a:p>
        </p:txBody>
      </p:sp>
      <p:sp>
        <p:nvSpPr>
          <p:cNvPr id="54" name="AutoShape 185"/>
          <p:cNvSpPr>
            <a:spLocks noChangeArrowheads="1"/>
          </p:cNvSpPr>
          <p:nvPr/>
        </p:nvSpPr>
        <p:spPr bwMode="auto">
          <a:xfrm>
            <a:off x="923413" y="5057180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800" b="1" u="sng" dirty="0" smtClean="0">
                <a:cs typeface="Tunga" pitchFamily="2"/>
              </a:rPr>
              <a:t>Enlace:</a:t>
            </a:r>
            <a:endParaRPr lang="en-US" sz="800" b="1" u="sng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Registro </a:t>
            </a:r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de Solicitud</a:t>
            </a:r>
            <a:endParaRPr lang="en-US" sz="800" b="1" dirty="0" smtClean="0">
              <a:cs typeface="Tunga" pitchFamily="2"/>
            </a:endParaRPr>
          </a:p>
        </p:txBody>
      </p:sp>
      <p:sp>
        <p:nvSpPr>
          <p:cNvPr id="55" name="AutoShape 185"/>
          <p:cNvSpPr>
            <a:spLocks noChangeArrowheads="1"/>
          </p:cNvSpPr>
          <p:nvPr/>
        </p:nvSpPr>
        <p:spPr bwMode="auto">
          <a:xfrm>
            <a:off x="923413" y="4337970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r>
              <a:rPr lang="en-US" sz="800" b="1" dirty="0">
                <a:cs typeface="Tunga" pitchFamily="2"/>
              </a:rPr>
              <a:t>Sistema:</a:t>
            </a:r>
          </a:p>
          <a:p>
            <a:pPr algn="ctr"/>
            <a:r>
              <a:rPr lang="en-US" sz="800" b="1" dirty="0">
                <a:cs typeface="Tunga" pitchFamily="2"/>
              </a:rPr>
              <a:t>Oficina de Atención </a:t>
            </a:r>
          </a:p>
          <a:p>
            <a:pPr algn="ctr"/>
            <a:r>
              <a:rPr lang="en-US" sz="800" b="1" dirty="0">
                <a:cs typeface="Tunga" pitchFamily="2"/>
              </a:rPr>
              <a:t>al Ciudadano (OAC)</a:t>
            </a: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sp>
        <p:nvSpPr>
          <p:cNvPr id="60" name="CuadroTexto 59"/>
          <p:cNvSpPr txBox="1"/>
          <p:nvPr/>
        </p:nvSpPr>
        <p:spPr>
          <a:xfrm rot="16200000">
            <a:off x="16746" y="365514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000" dirty="0" smtClean="0"/>
              <a:t>Receptor</a:t>
            </a:r>
            <a:endParaRPr lang="es-VE" sz="1000" dirty="0"/>
          </a:p>
        </p:txBody>
      </p:sp>
      <p:cxnSp>
        <p:nvCxnSpPr>
          <p:cNvPr id="44" name="Conector recto de flecha 43"/>
          <p:cNvCxnSpPr>
            <a:stCxn id="33" idx="2"/>
            <a:endCxn id="55" idx="0"/>
          </p:cNvCxnSpPr>
          <p:nvPr/>
        </p:nvCxnSpPr>
        <p:spPr>
          <a:xfrm>
            <a:off x="1318916" y="2430317"/>
            <a:ext cx="32897" cy="190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 rot="16200000" flipH="1">
            <a:off x="2455428" y="2518324"/>
            <a:ext cx="1056480" cy="986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50" idx="2"/>
          </p:cNvCxnSpPr>
          <p:nvPr/>
        </p:nvCxnSpPr>
        <p:spPr>
          <a:xfrm rot="5400000">
            <a:off x="3789322" y="2494145"/>
            <a:ext cx="1123952" cy="988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endCxn id="41" idx="0"/>
          </p:cNvCxnSpPr>
          <p:nvPr/>
        </p:nvCxnSpPr>
        <p:spPr>
          <a:xfrm>
            <a:off x="3661190" y="2426389"/>
            <a:ext cx="11652" cy="112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 rot="16200000">
            <a:off x="-370524" y="4798587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000" dirty="0" smtClean="0"/>
              <a:t>Sistema  de  la Oficina</a:t>
            </a:r>
          </a:p>
          <a:p>
            <a:pPr algn="ctr"/>
            <a:r>
              <a:rPr lang="es-VE" sz="1000" dirty="0" smtClean="0"/>
              <a:t>De Atención al Ciudadano</a:t>
            </a:r>
          </a:p>
        </p:txBody>
      </p:sp>
      <p:cxnSp>
        <p:nvCxnSpPr>
          <p:cNvPr id="73" name="Conector angular 72"/>
          <p:cNvCxnSpPr>
            <a:stCxn id="41" idx="2"/>
          </p:cNvCxnSpPr>
          <p:nvPr/>
        </p:nvCxnSpPr>
        <p:spPr>
          <a:xfrm rot="5400000">
            <a:off x="2425581" y="3266289"/>
            <a:ext cx="588809" cy="1905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55" idx="2"/>
            <a:endCxn id="54" idx="0"/>
          </p:cNvCxnSpPr>
          <p:nvPr/>
        </p:nvCxnSpPr>
        <p:spPr>
          <a:xfrm>
            <a:off x="1351813" y="4712370"/>
            <a:ext cx="0" cy="3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54" idx="3"/>
            <a:endCxn id="89" idx="1"/>
          </p:cNvCxnSpPr>
          <p:nvPr/>
        </p:nvCxnSpPr>
        <p:spPr>
          <a:xfrm flipV="1">
            <a:off x="1780213" y="5240225"/>
            <a:ext cx="269296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9" idx="3"/>
            <a:endCxn id="110" idx="1"/>
          </p:cNvCxnSpPr>
          <p:nvPr/>
        </p:nvCxnSpPr>
        <p:spPr>
          <a:xfrm>
            <a:off x="2906309" y="5240225"/>
            <a:ext cx="215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 rot="16200000">
            <a:off x="-261553" y="7419798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000" dirty="0" smtClean="0"/>
              <a:t> Analista del Área</a:t>
            </a:r>
            <a:endParaRPr lang="es-VE" sz="1000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94131" y="3372447"/>
            <a:ext cx="6684602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105331" y="4129953"/>
            <a:ext cx="668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103089" y="5741354"/>
            <a:ext cx="668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185"/>
          <p:cNvSpPr>
            <a:spLocks noChangeArrowheads="1"/>
          </p:cNvSpPr>
          <p:nvPr/>
        </p:nvSpPr>
        <p:spPr bwMode="auto">
          <a:xfrm>
            <a:off x="927345" y="7383843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Recibe y analiza</a:t>
            </a:r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Solicitud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52" name="AutoShape 185"/>
          <p:cNvSpPr>
            <a:spLocks noChangeArrowheads="1"/>
          </p:cNvSpPr>
          <p:nvPr/>
        </p:nvSpPr>
        <p:spPr bwMode="auto">
          <a:xfrm>
            <a:off x="1994145" y="7383843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Categoriza 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solicitud 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53" name="AutoShape 185"/>
          <p:cNvSpPr>
            <a:spLocks noChangeArrowheads="1"/>
          </p:cNvSpPr>
          <p:nvPr/>
        </p:nvSpPr>
        <p:spPr bwMode="auto">
          <a:xfrm>
            <a:off x="3135234" y="7381628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Envía al coordinador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De área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121009" y="7016607"/>
            <a:ext cx="668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185"/>
          <p:cNvSpPr>
            <a:spLocks noChangeArrowheads="1"/>
          </p:cNvSpPr>
          <p:nvPr/>
        </p:nvSpPr>
        <p:spPr bwMode="auto">
          <a:xfrm>
            <a:off x="836369" y="8285349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Recibe el caso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analizado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58" name="CuadroTexto 57"/>
          <p:cNvSpPr txBox="1"/>
          <p:nvPr/>
        </p:nvSpPr>
        <p:spPr>
          <a:xfrm rot="16200000">
            <a:off x="-34832" y="8405270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000" dirty="0" smtClean="0"/>
              <a:t> Dirección</a:t>
            </a:r>
            <a:endParaRPr lang="es-VE" sz="1000" dirty="0"/>
          </a:p>
        </p:txBody>
      </p:sp>
      <p:cxnSp>
        <p:nvCxnSpPr>
          <p:cNvPr id="21" name="Conector recto de flecha 20"/>
          <p:cNvCxnSpPr>
            <a:endCxn id="52" idx="1"/>
          </p:cNvCxnSpPr>
          <p:nvPr/>
        </p:nvCxnSpPr>
        <p:spPr>
          <a:xfrm flipV="1">
            <a:off x="1784145" y="7571043"/>
            <a:ext cx="210000" cy="1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utoShape 185"/>
          <p:cNvSpPr>
            <a:spLocks noChangeArrowheads="1"/>
          </p:cNvSpPr>
          <p:nvPr/>
        </p:nvSpPr>
        <p:spPr bwMode="auto">
          <a:xfrm>
            <a:off x="4168660" y="3553847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Entrega </a:t>
            </a:r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Comprobante </a:t>
            </a:r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Al </a:t>
            </a:r>
            <a:r>
              <a:rPr lang="en-US" sz="800" b="1" dirty="0" smtClean="0">
                <a:cs typeface="Tunga" pitchFamily="2"/>
              </a:rPr>
              <a:t>usuario</a:t>
            </a: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sp>
        <p:nvSpPr>
          <p:cNvPr id="79" name="CuadroTexto 78"/>
          <p:cNvSpPr txBox="1"/>
          <p:nvPr/>
        </p:nvSpPr>
        <p:spPr>
          <a:xfrm rot="16200000">
            <a:off x="-52171" y="622488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000" dirty="0" smtClean="0"/>
              <a:t>Coordinador </a:t>
            </a:r>
          </a:p>
          <a:p>
            <a:pPr algn="ctr"/>
            <a:r>
              <a:rPr lang="es-VE" sz="1000" dirty="0" smtClean="0"/>
              <a:t>de Área </a:t>
            </a:r>
            <a:endParaRPr lang="es-VE" sz="1000" dirty="0"/>
          </a:p>
        </p:txBody>
      </p:sp>
      <p:cxnSp>
        <p:nvCxnSpPr>
          <p:cNvPr id="96" name="Conector recto 95"/>
          <p:cNvCxnSpPr/>
          <p:nvPr/>
        </p:nvCxnSpPr>
        <p:spPr>
          <a:xfrm flipV="1">
            <a:off x="118761" y="8028392"/>
            <a:ext cx="668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utoShape 185"/>
          <p:cNvSpPr>
            <a:spLocks noChangeArrowheads="1"/>
          </p:cNvSpPr>
          <p:nvPr/>
        </p:nvSpPr>
        <p:spPr bwMode="auto">
          <a:xfrm>
            <a:off x="894969" y="6222266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Recibe Y Remite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Al analista para su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clasificación</a:t>
            </a: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cxnSp>
        <p:nvCxnSpPr>
          <p:cNvPr id="107" name="Conector angular 106"/>
          <p:cNvCxnSpPr>
            <a:stCxn id="68" idx="3"/>
            <a:endCxn id="105" idx="0"/>
          </p:cNvCxnSpPr>
          <p:nvPr/>
        </p:nvCxnSpPr>
        <p:spPr>
          <a:xfrm flipH="1">
            <a:off x="1323369" y="3732530"/>
            <a:ext cx="4726036" cy="2489736"/>
          </a:xfrm>
          <a:prstGeom prst="bentConnector4">
            <a:avLst>
              <a:gd name="adj1" fmla="val -4837"/>
              <a:gd name="adj2" fmla="val 90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105" idx="3"/>
            <a:endCxn id="51" idx="0"/>
          </p:cNvCxnSpPr>
          <p:nvPr/>
        </p:nvCxnSpPr>
        <p:spPr>
          <a:xfrm flipH="1">
            <a:off x="1355745" y="6409466"/>
            <a:ext cx="396024" cy="974377"/>
          </a:xfrm>
          <a:prstGeom prst="bentConnector4">
            <a:avLst>
              <a:gd name="adj1" fmla="val -22071"/>
              <a:gd name="adj2" fmla="val 77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52" idx="3"/>
            <a:endCxn id="53" idx="1"/>
          </p:cNvCxnSpPr>
          <p:nvPr/>
        </p:nvCxnSpPr>
        <p:spPr>
          <a:xfrm flipV="1">
            <a:off x="2850945" y="7568828"/>
            <a:ext cx="284289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AutoShape 185"/>
          <p:cNvSpPr>
            <a:spLocks noChangeArrowheads="1"/>
          </p:cNvSpPr>
          <p:nvPr/>
        </p:nvSpPr>
        <p:spPr bwMode="auto">
          <a:xfrm>
            <a:off x="2074875" y="6221761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Recibe Y Remite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 la dirección </a:t>
            </a: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sp>
        <p:nvSpPr>
          <p:cNvPr id="126" name="AutoShape 2"/>
          <p:cNvSpPr>
            <a:spLocks noChangeArrowheads="1"/>
          </p:cNvSpPr>
          <p:nvPr/>
        </p:nvSpPr>
        <p:spPr bwMode="auto">
          <a:xfrm>
            <a:off x="1944697" y="8134487"/>
            <a:ext cx="832120" cy="684596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>
                <a:cs typeface="Tunga" pitchFamily="2"/>
              </a:rPr>
              <a:t>¿El Trámite compete</a:t>
            </a:r>
          </a:p>
          <a:p>
            <a:pPr algn="ctr"/>
            <a:r>
              <a:rPr lang="en-US" sz="800" b="1" dirty="0">
                <a:cs typeface="Tunga" pitchFamily="2"/>
              </a:rPr>
              <a:t>A la </a:t>
            </a:r>
            <a:r>
              <a:rPr lang="en-US" sz="800" b="1" dirty="0" smtClean="0">
                <a:cs typeface="Tunga" pitchFamily="2"/>
              </a:rPr>
              <a:t>OAC</a:t>
            </a:r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>
                <a:cs typeface="Tunga" pitchFamily="2"/>
              </a:rPr>
              <a:t>directamente?</a:t>
            </a: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127" name="AutoShape 185"/>
          <p:cNvSpPr>
            <a:spLocks noChangeArrowheads="1"/>
          </p:cNvSpPr>
          <p:nvPr/>
        </p:nvSpPr>
        <p:spPr bwMode="auto">
          <a:xfrm>
            <a:off x="3048556" y="8734519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Respuesta del caso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Al usuario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sp>
        <p:nvSpPr>
          <p:cNvPr id="47" name="AutoShape 185"/>
          <p:cNvSpPr>
            <a:spLocks noChangeArrowheads="1"/>
          </p:cNvSpPr>
          <p:nvPr/>
        </p:nvSpPr>
        <p:spPr bwMode="auto">
          <a:xfrm>
            <a:off x="3048556" y="8293229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Envía al Despacho ó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Al Ente  competente 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cxnSp>
        <p:nvCxnSpPr>
          <p:cNvPr id="3" name="Conector recto de flecha 2"/>
          <p:cNvCxnSpPr>
            <a:stCxn id="126" idx="3"/>
            <a:endCxn id="47" idx="1"/>
          </p:cNvCxnSpPr>
          <p:nvPr/>
        </p:nvCxnSpPr>
        <p:spPr>
          <a:xfrm>
            <a:off x="2776817" y="8476785"/>
            <a:ext cx="271739" cy="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endCxn id="126" idx="1"/>
          </p:cNvCxnSpPr>
          <p:nvPr/>
        </p:nvCxnSpPr>
        <p:spPr>
          <a:xfrm>
            <a:off x="1693169" y="8472549"/>
            <a:ext cx="251528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endCxn id="127" idx="1"/>
          </p:cNvCxnSpPr>
          <p:nvPr/>
        </p:nvCxnSpPr>
        <p:spPr>
          <a:xfrm>
            <a:off x="2360757" y="8819083"/>
            <a:ext cx="687799" cy="102636"/>
          </a:xfrm>
          <a:prstGeom prst="bentConnector3">
            <a:avLst>
              <a:gd name="adj1" fmla="val -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53" idx="0"/>
            <a:endCxn id="125" idx="2"/>
          </p:cNvCxnSpPr>
          <p:nvPr/>
        </p:nvCxnSpPr>
        <p:spPr>
          <a:xfrm rot="16200000" flipV="1">
            <a:off x="2640722" y="6458715"/>
            <a:ext cx="785467" cy="1060359"/>
          </a:xfrm>
          <a:prstGeom prst="bentConnector3">
            <a:avLst>
              <a:gd name="adj1" fmla="val 71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25" idx="3"/>
            <a:endCxn id="57" idx="0"/>
          </p:cNvCxnSpPr>
          <p:nvPr/>
        </p:nvCxnSpPr>
        <p:spPr>
          <a:xfrm flipH="1">
            <a:off x="1264769" y="6408961"/>
            <a:ext cx="1666906" cy="1876388"/>
          </a:xfrm>
          <a:prstGeom prst="bentConnector4">
            <a:avLst>
              <a:gd name="adj1" fmla="val -107041"/>
              <a:gd name="adj2" fmla="val 90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286636" y="8734519"/>
            <a:ext cx="271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smtClean="0"/>
              <a:t>SI</a:t>
            </a:r>
            <a:endParaRPr lang="es-VE" sz="8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90092" y="8326590"/>
            <a:ext cx="35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smtClean="0"/>
              <a:t>NO</a:t>
            </a:r>
            <a:endParaRPr lang="es-VE" sz="800" b="1" dirty="0"/>
          </a:p>
        </p:txBody>
      </p:sp>
      <p:sp>
        <p:nvSpPr>
          <p:cNvPr id="68" name="AutoShape 185"/>
          <p:cNvSpPr>
            <a:spLocks noChangeArrowheads="1"/>
          </p:cNvSpPr>
          <p:nvPr/>
        </p:nvSpPr>
        <p:spPr bwMode="auto">
          <a:xfrm>
            <a:off x="5192605" y="3545330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Remite </a:t>
            </a:r>
            <a:endParaRPr lang="en-US" sz="800" b="1" dirty="0" smtClean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Al </a:t>
            </a:r>
            <a:r>
              <a:rPr lang="en-US" sz="800" b="1" dirty="0" smtClean="0">
                <a:cs typeface="Tunga" pitchFamily="2"/>
              </a:rPr>
              <a:t>coordinador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los casos registrados</a:t>
            </a:r>
            <a:endParaRPr lang="en-US" sz="800" b="1" dirty="0" smtClean="0">
              <a:cs typeface="Tunga" pitchFamily="2"/>
            </a:endParaRPr>
          </a:p>
          <a:p>
            <a:pPr algn="ctr"/>
            <a:endParaRPr lang="en-US" sz="800" b="1" dirty="0">
              <a:cs typeface="Tunga" pitchFamily="2"/>
            </a:endParaRPr>
          </a:p>
          <a:p>
            <a:pPr algn="ctr"/>
            <a:endParaRPr lang="en-US" sz="1200" dirty="0">
              <a:cs typeface="Tunga" pitchFamily="2"/>
            </a:endParaRPr>
          </a:p>
        </p:txBody>
      </p:sp>
      <p:sp>
        <p:nvSpPr>
          <p:cNvPr id="69" name="AutoShape 2"/>
          <p:cNvSpPr>
            <a:spLocks noChangeArrowheads="1"/>
          </p:cNvSpPr>
          <p:nvPr/>
        </p:nvSpPr>
        <p:spPr bwMode="auto">
          <a:xfrm>
            <a:off x="4184274" y="4905262"/>
            <a:ext cx="832120" cy="684596"/>
          </a:xfrm>
          <a:prstGeom prst="diamond">
            <a:avLst/>
          </a:prstGeom>
          <a:solidFill>
            <a:srgbClr val="6699FF">
              <a:alpha val="70195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>
                <a:cs typeface="Tunga" pitchFamily="2"/>
              </a:rPr>
              <a:t>¿El Trámite </a:t>
            </a:r>
            <a:r>
              <a:rPr lang="en-US" sz="800" b="1" dirty="0" smtClean="0">
                <a:cs typeface="Tunga" pitchFamily="2"/>
              </a:rPr>
              <a:t>se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Realizó vía Web</a:t>
            </a:r>
            <a:r>
              <a:rPr lang="en-US" sz="800" b="1" dirty="0" smtClean="0">
                <a:cs typeface="Tunga" pitchFamily="2"/>
              </a:rPr>
              <a:t>?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cxnSp>
        <p:nvCxnSpPr>
          <p:cNvPr id="28" name="Conector recto de flecha 27"/>
          <p:cNvCxnSpPr>
            <a:stCxn id="110" idx="3"/>
            <a:endCxn id="69" idx="1"/>
          </p:cNvCxnSpPr>
          <p:nvPr/>
        </p:nvCxnSpPr>
        <p:spPr>
          <a:xfrm>
            <a:off x="3978952" y="5240225"/>
            <a:ext cx="205322" cy="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71" idx="2"/>
          </p:cNvCxnSpPr>
          <p:nvPr/>
        </p:nvCxnSpPr>
        <p:spPr>
          <a:xfrm flipV="1">
            <a:off x="4594397" y="3928247"/>
            <a:ext cx="2663" cy="97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185"/>
          <p:cNvSpPr>
            <a:spLocks noChangeArrowheads="1"/>
          </p:cNvSpPr>
          <p:nvPr/>
        </p:nvSpPr>
        <p:spPr bwMode="auto">
          <a:xfrm>
            <a:off x="5187502" y="5055459"/>
            <a:ext cx="856800" cy="374400"/>
          </a:xfrm>
          <a:prstGeom prst="roundRect">
            <a:avLst>
              <a:gd name="adj" fmla="val 16667"/>
            </a:avLst>
          </a:prstGeom>
          <a:solidFill>
            <a:srgbClr val="6699FF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endParaRPr lang="en-US" sz="800" b="1" dirty="0">
              <a:cs typeface="Tunga" pitchFamily="2"/>
            </a:endParaRPr>
          </a:p>
          <a:p>
            <a:pPr algn="ctr"/>
            <a:r>
              <a:rPr lang="en-US" sz="800" b="1" dirty="0" smtClean="0">
                <a:cs typeface="Tunga" pitchFamily="2"/>
              </a:rPr>
              <a:t>El Usuario imprime </a:t>
            </a:r>
          </a:p>
          <a:p>
            <a:pPr algn="ctr"/>
            <a:r>
              <a:rPr lang="en-US" sz="800" b="1" dirty="0" smtClean="0">
                <a:cs typeface="Tunga" pitchFamily="2"/>
              </a:rPr>
              <a:t>Su Comprobante</a:t>
            </a:r>
            <a:endParaRPr lang="en-US" sz="800" b="1" dirty="0">
              <a:cs typeface="Tunga" pitchFamily="2"/>
            </a:endParaRPr>
          </a:p>
          <a:p>
            <a:pPr algn="ctr"/>
            <a:endParaRPr lang="en-US" sz="800" dirty="0">
              <a:cs typeface="Tunga" pitchFamily="2"/>
            </a:endParaRPr>
          </a:p>
        </p:txBody>
      </p:sp>
      <p:cxnSp>
        <p:nvCxnSpPr>
          <p:cNvPr id="35" name="Conector recto de flecha 34"/>
          <p:cNvCxnSpPr>
            <a:stCxn id="69" idx="3"/>
            <a:endCxn id="75" idx="1"/>
          </p:cNvCxnSpPr>
          <p:nvPr/>
        </p:nvCxnSpPr>
        <p:spPr>
          <a:xfrm flipV="1">
            <a:off x="5016394" y="5242659"/>
            <a:ext cx="171108" cy="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75" idx="0"/>
            <a:endCxn id="68" idx="2"/>
          </p:cNvCxnSpPr>
          <p:nvPr/>
        </p:nvCxnSpPr>
        <p:spPr>
          <a:xfrm flipV="1">
            <a:off x="5615902" y="3919730"/>
            <a:ext cx="5103" cy="113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1" idx="3"/>
            <a:endCxn id="68" idx="1"/>
          </p:cNvCxnSpPr>
          <p:nvPr/>
        </p:nvCxnSpPr>
        <p:spPr>
          <a:xfrm flipV="1">
            <a:off x="5025460" y="3732530"/>
            <a:ext cx="167145" cy="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4906914" y="5086137"/>
            <a:ext cx="271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smtClean="0"/>
              <a:t>SI</a:t>
            </a:r>
            <a:endParaRPr lang="es-VE" sz="800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4351298" y="4750520"/>
            <a:ext cx="35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smtClean="0"/>
              <a:t>NO</a:t>
            </a:r>
            <a:endParaRPr lang="es-VE" sz="800" b="1" dirty="0"/>
          </a:p>
        </p:txBody>
      </p:sp>
    </p:spTree>
    <p:extLst>
      <p:ext uri="{BB962C8B-B14F-4D97-AF65-F5344CB8AC3E}">
        <p14:creationId xmlns:p14="http://schemas.microsoft.com/office/powerpoint/2010/main" val="11991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189</Words>
  <Application>Microsoft Office PowerPoint</Application>
  <PresentationFormat>Carta (216 x 279 mm)</PresentationFormat>
  <Paragraphs>93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Tunga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neyys marin</dc:creator>
  <cp:lastModifiedBy>neyys marin</cp:lastModifiedBy>
  <cp:revision>36</cp:revision>
  <cp:lastPrinted>2014-07-28T17:02:35Z</cp:lastPrinted>
  <dcterms:created xsi:type="dcterms:W3CDTF">2014-07-22T14:49:43Z</dcterms:created>
  <dcterms:modified xsi:type="dcterms:W3CDTF">2014-07-28T17:45:35Z</dcterms:modified>
</cp:coreProperties>
</file>