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2" r:id="rId2"/>
    <p:sldId id="275" r:id="rId3"/>
    <p:sldId id="280" r:id="rId4"/>
    <p:sldId id="281" r:id="rId5"/>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660"/>
  </p:normalViewPr>
  <p:slideViewPr>
    <p:cSldViewPr>
      <p:cViewPr>
        <p:scale>
          <a:sx n="118" d="100"/>
          <a:sy n="118" d="100"/>
        </p:scale>
        <p:origin x="-54" y="8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36228FB-45B2-40F8-B3DF-553099158EEF}" type="datetimeFigureOut">
              <a:rPr lang="en-US" smtClean="0"/>
              <a:pPr/>
              <a:t>12/15/2020</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088B3873-7779-4801-9BD7-CA98FE953981}"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228FB-45B2-40F8-B3DF-553099158EEF}" type="datetimeFigureOut">
              <a:rPr lang="en-US" smtClean="0"/>
              <a:pPr/>
              <a:t>12/15/2020</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B3873-7779-4801-9BD7-CA98FE953981}"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1450560" y="2495471"/>
            <a:ext cx="857250" cy="497304"/>
            <a:chOff x="357158" y="2157403"/>
            <a:chExt cx="857250" cy="497304"/>
          </a:xfrm>
        </p:grpSpPr>
        <p:sp>
          <p:nvSpPr>
            <p:cNvPr id="30" name="AutoShape 56"/>
            <p:cNvSpPr>
              <a:spLocks noChangeArrowheads="1"/>
            </p:cNvSpPr>
            <p:nvPr/>
          </p:nvSpPr>
          <p:spPr bwMode="auto">
            <a:xfrm>
              <a:off x="457171" y="2157403"/>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auto">
                <a:spcBef>
                  <a:spcPts val="0"/>
                </a:spcBef>
                <a:spcAft>
                  <a:spcPts val="0"/>
                </a:spcAft>
                <a:defRPr/>
              </a:pPr>
              <a:endParaRPr lang="en-US" dirty="0">
                <a:latin typeface="+mn-lt"/>
              </a:endParaRPr>
            </a:p>
          </p:txBody>
        </p:sp>
        <p:sp>
          <p:nvSpPr>
            <p:cNvPr id="31" name="Text Box 57"/>
            <p:cNvSpPr txBox="1">
              <a:spLocks noChangeArrowheads="1"/>
            </p:cNvSpPr>
            <p:nvPr/>
          </p:nvSpPr>
          <p:spPr bwMode="auto">
            <a:xfrm>
              <a:off x="357158" y="2214554"/>
              <a:ext cx="857250" cy="338554"/>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800" dirty="0" smtClean="0">
                  <a:solidFill>
                    <a:srgbClr val="000066"/>
                  </a:solidFill>
                  <a:effectLst>
                    <a:outerShdw blurRad="38100" dist="38100" dir="2700000" algn="tl">
                      <a:srgbClr val="C0C0C0"/>
                    </a:outerShdw>
                  </a:effectLst>
                  <a:latin typeface="+mn-lt"/>
                </a:rPr>
                <a:t>Enlace</a:t>
              </a:r>
              <a:r>
                <a:rPr lang="es-ES" sz="800" dirty="0">
                  <a:solidFill>
                    <a:srgbClr val="000066"/>
                  </a:solidFill>
                  <a:effectLst>
                    <a:outerShdw blurRad="38100" dist="38100" dir="2700000" algn="tl">
                      <a:srgbClr val="C0C0C0"/>
                    </a:outerShdw>
                  </a:effectLst>
                  <a:latin typeface="+mn-lt"/>
                </a:rPr>
                <a:t>: </a:t>
              </a:r>
            </a:p>
            <a:p>
              <a:pPr algn="ctr" fontAlgn="auto">
                <a:spcBef>
                  <a:spcPts val="0"/>
                </a:spcBef>
                <a:spcAft>
                  <a:spcPts val="0"/>
                </a:spcAft>
                <a:defRPr/>
              </a:pPr>
              <a:r>
                <a:rPr lang="es-ES" sz="800" dirty="0">
                  <a:solidFill>
                    <a:srgbClr val="000066"/>
                  </a:solidFill>
                  <a:effectLst>
                    <a:outerShdw blurRad="38100" dist="38100" dir="2700000" algn="tl">
                      <a:srgbClr val="C0C0C0"/>
                    </a:outerShdw>
                  </a:effectLst>
                  <a:latin typeface="+mn-lt"/>
                </a:rPr>
                <a:t>   </a:t>
              </a:r>
              <a:r>
                <a:rPr lang="es-ES" sz="800" dirty="0" smtClean="0">
                  <a:solidFill>
                    <a:srgbClr val="000066"/>
                  </a:solidFill>
                  <a:effectLst>
                    <a:outerShdw blurRad="38100" dist="38100" dir="2700000" algn="tl">
                      <a:srgbClr val="C0C0C0"/>
                    </a:outerShdw>
                  </a:effectLst>
                  <a:latin typeface="+mn-lt"/>
                </a:rPr>
                <a:t>“Aula Virtual“</a:t>
              </a:r>
            </a:p>
          </p:txBody>
        </p:sp>
      </p:grpSp>
      <p:sp>
        <p:nvSpPr>
          <p:cNvPr id="45" name="AutoShape 94"/>
          <p:cNvSpPr>
            <a:spLocks noChangeArrowheads="1"/>
          </p:cNvSpPr>
          <p:nvPr/>
        </p:nvSpPr>
        <p:spPr bwMode="auto">
          <a:xfrm>
            <a:off x="238960" y="2545097"/>
            <a:ext cx="857255" cy="375325"/>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auto">
              <a:spcBef>
                <a:spcPts val="0"/>
              </a:spcBef>
              <a:spcAft>
                <a:spcPts val="0"/>
              </a:spcAft>
              <a:defRPr/>
            </a:pPr>
            <a:endParaRPr lang="en-US" dirty="0">
              <a:latin typeface="+mn-lt"/>
            </a:endParaRPr>
          </a:p>
        </p:txBody>
      </p:sp>
      <p:sp>
        <p:nvSpPr>
          <p:cNvPr id="46" name="Text Box 95"/>
          <p:cNvSpPr txBox="1">
            <a:spLocks noChangeArrowheads="1"/>
          </p:cNvSpPr>
          <p:nvPr/>
        </p:nvSpPr>
        <p:spPr bwMode="auto">
          <a:xfrm>
            <a:off x="167522" y="2545097"/>
            <a:ext cx="996950" cy="492443"/>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800" dirty="0">
                <a:solidFill>
                  <a:srgbClr val="000066"/>
                </a:solidFill>
                <a:effectLst>
                  <a:outerShdw blurRad="38100" dist="38100" dir="2700000" algn="tl">
                    <a:srgbClr val="C0C0C0"/>
                  </a:outerShdw>
                </a:effectLst>
                <a:latin typeface="+mn-lt"/>
              </a:rPr>
              <a:t>Ingresa </a:t>
            </a:r>
            <a:r>
              <a:rPr lang="es-ES" sz="800" dirty="0" smtClean="0">
                <a:solidFill>
                  <a:srgbClr val="000066"/>
                </a:solidFill>
                <a:effectLst>
                  <a:outerShdw blurRad="38100" dist="38100" dir="2700000" algn="tl">
                    <a:srgbClr val="C0C0C0"/>
                  </a:outerShdw>
                </a:effectLst>
                <a:latin typeface="+mn-lt"/>
              </a:rPr>
              <a:t>portal WEB </a:t>
            </a:r>
            <a:r>
              <a:rPr lang="es-ES" sz="600" dirty="0" smtClean="0">
                <a:solidFill>
                  <a:srgbClr val="000066"/>
                </a:solidFill>
                <a:effectLst>
                  <a:outerShdw blurRad="38100" dist="38100" dir="2700000" algn="tl">
                    <a:srgbClr val="C0C0C0"/>
                  </a:outerShdw>
                </a:effectLst>
              </a:rPr>
              <a:t> </a:t>
            </a:r>
            <a:r>
              <a:rPr lang="es-ES" sz="600" dirty="0">
                <a:solidFill>
                  <a:srgbClr val="000066"/>
                </a:solidFill>
                <a:effectLst>
                  <a:outerShdw blurRad="38100" dist="38100" dir="2700000" algn="tl">
                    <a:srgbClr val="C0C0C0"/>
                  </a:outerShdw>
                </a:effectLst>
              </a:rPr>
              <a:t>http://</a:t>
            </a:r>
            <a:r>
              <a:rPr lang="es-ES" sz="600" dirty="0" smtClean="0">
                <a:solidFill>
                  <a:srgbClr val="000066"/>
                </a:solidFill>
                <a:effectLst>
                  <a:outerShdw blurRad="38100" dist="38100" dir="2700000" algn="tl">
                    <a:srgbClr val="C0C0C0"/>
                  </a:outerShdw>
                </a:effectLst>
              </a:rPr>
              <a:t>www.mpppst.gob.ve/mpppstweb </a:t>
            </a:r>
            <a:endParaRPr lang="es-ES" sz="600" dirty="0" smtClean="0">
              <a:solidFill>
                <a:srgbClr val="000066"/>
              </a:solidFill>
              <a:effectLst>
                <a:outerShdw blurRad="38100" dist="38100" dir="2700000" algn="tl">
                  <a:srgbClr val="C0C0C0"/>
                </a:outerShdw>
              </a:effectLst>
              <a:latin typeface="+mn-lt"/>
            </a:endParaRPr>
          </a:p>
          <a:p>
            <a:pPr algn="ctr" fontAlgn="auto">
              <a:spcBef>
                <a:spcPts val="0"/>
              </a:spcBef>
              <a:spcAft>
                <a:spcPts val="0"/>
              </a:spcAft>
              <a:defRPr/>
            </a:pPr>
            <a:r>
              <a:rPr lang="es-ES" sz="600" dirty="0" smtClean="0">
                <a:solidFill>
                  <a:srgbClr val="000066"/>
                </a:solidFill>
                <a:effectLst>
                  <a:outerShdw blurRad="38100" dist="38100" dir="2700000" algn="tl">
                    <a:srgbClr val="C0C0C0"/>
                  </a:outerShdw>
                </a:effectLst>
                <a:latin typeface="+mn-lt"/>
              </a:rPr>
              <a:t> </a:t>
            </a:r>
            <a:endParaRPr lang="es-ES" sz="600" dirty="0">
              <a:solidFill>
                <a:srgbClr val="000066"/>
              </a:solidFill>
              <a:effectLst>
                <a:outerShdw blurRad="38100" dist="38100" dir="2700000" algn="tl">
                  <a:srgbClr val="C0C0C0"/>
                </a:outerShdw>
              </a:effectLst>
              <a:latin typeface="+mn-lt"/>
            </a:endParaRPr>
          </a:p>
        </p:txBody>
      </p:sp>
      <p:sp>
        <p:nvSpPr>
          <p:cNvPr id="119" name="118 CuadroTexto"/>
          <p:cNvSpPr txBox="1"/>
          <p:nvPr/>
        </p:nvSpPr>
        <p:spPr>
          <a:xfrm>
            <a:off x="339426" y="692696"/>
            <a:ext cx="8172100" cy="584775"/>
          </a:xfrm>
          <a:prstGeom prst="rect">
            <a:avLst/>
          </a:prstGeom>
          <a:noFill/>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sp3d extrusionH="57150">
              <a:bevelT w="38100" h="38100"/>
              <a:extrusionClr>
                <a:srgbClr val="C00000"/>
              </a:extrusionClr>
            </a:sp3d>
          </a:bodyPr>
          <a:lstStyle/>
          <a:p>
            <a:pPr fontAlgn="auto">
              <a:spcBef>
                <a:spcPts val="0"/>
              </a:spcBef>
              <a:spcAft>
                <a:spcPts val="0"/>
              </a:spcAft>
              <a:defRPr/>
            </a:pPr>
            <a:r>
              <a:rPr lang="es-VE" sz="1600" dirty="0" smtClean="0">
                <a:solidFill>
                  <a:schemeClr val="accent1">
                    <a:lumMod val="75000"/>
                  </a:schemeClr>
                </a:solidFill>
                <a:latin typeface="+mn-lt"/>
              </a:rPr>
              <a:t>PROCESO</a:t>
            </a:r>
            <a:r>
              <a:rPr lang="es-VE" sz="1600" dirty="0">
                <a:solidFill>
                  <a:schemeClr val="accent1">
                    <a:lumMod val="75000"/>
                  </a:schemeClr>
                </a:solidFill>
                <a:latin typeface="+mn-lt"/>
              </a:rPr>
              <a:t>: </a:t>
            </a:r>
            <a:r>
              <a:rPr lang="es-VE" sz="1600" dirty="0">
                <a:solidFill>
                  <a:schemeClr val="accent1">
                    <a:lumMod val="75000"/>
                  </a:schemeClr>
                </a:solidFill>
              </a:rPr>
              <a:t>Usuario </a:t>
            </a:r>
            <a:r>
              <a:rPr lang="es-VE" sz="1600" dirty="0" smtClean="0">
                <a:solidFill>
                  <a:schemeClr val="accent1">
                    <a:lumMod val="75000"/>
                  </a:schemeClr>
                </a:solidFill>
              </a:rPr>
              <a:t>Externo. Registro de Datos del Centro de Encuentro para la Educación y Trabajo (CEET) </a:t>
            </a:r>
            <a:endParaRPr lang="en-US" sz="1600" dirty="0">
              <a:solidFill>
                <a:schemeClr val="accent1">
                  <a:lumMod val="75000"/>
                </a:schemeClr>
              </a:solidFill>
              <a:latin typeface="+mn-lt"/>
            </a:endParaRPr>
          </a:p>
        </p:txBody>
      </p:sp>
      <p:grpSp>
        <p:nvGrpSpPr>
          <p:cNvPr id="4" name="3 Grupo"/>
          <p:cNvGrpSpPr/>
          <p:nvPr/>
        </p:nvGrpSpPr>
        <p:grpSpPr>
          <a:xfrm>
            <a:off x="7841366" y="2391617"/>
            <a:ext cx="966036" cy="759998"/>
            <a:chOff x="5313389" y="2026060"/>
            <a:chExt cx="983748" cy="759998"/>
          </a:xfrm>
        </p:grpSpPr>
        <p:sp>
          <p:nvSpPr>
            <p:cNvPr id="137"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3106" name="Text Box 108"/>
            <p:cNvSpPr txBox="1">
              <a:spLocks noChangeArrowheads="1"/>
            </p:cNvSpPr>
            <p:nvPr/>
          </p:nvSpPr>
          <p:spPr bwMode="auto">
            <a:xfrm>
              <a:off x="5360512" y="2091604"/>
              <a:ext cx="936625" cy="461665"/>
            </a:xfrm>
            <a:prstGeom prst="rect">
              <a:avLst/>
            </a:prstGeom>
            <a:noFill/>
            <a:ln w="9525">
              <a:noFill/>
              <a:miter lim="800000"/>
              <a:headEnd/>
              <a:tailEnd/>
            </a:ln>
          </p:spPr>
          <p:txBody>
            <a:bodyPr>
              <a:spAutoFit/>
            </a:bodyPr>
            <a:lstStyle/>
            <a:p>
              <a:pPr algn="ctr"/>
              <a:endParaRPr lang="es-ES" sz="800" dirty="0">
                <a:solidFill>
                  <a:srgbClr val="000066"/>
                </a:solidFill>
                <a:latin typeface="Calibri" pitchFamily="34" charset="0"/>
              </a:endParaRPr>
            </a:p>
            <a:p>
              <a:pPr algn="ctr"/>
              <a:r>
                <a:rPr lang="es-ES" sz="800" dirty="0" smtClean="0">
                  <a:solidFill>
                    <a:srgbClr val="000066"/>
                  </a:solidFill>
                  <a:latin typeface="Calibri" pitchFamily="34" charset="0"/>
                </a:rPr>
                <a:t>¿Registro de Datos Completo?</a:t>
              </a:r>
              <a:endParaRPr lang="es-ES" sz="800" dirty="0">
                <a:solidFill>
                  <a:srgbClr val="000066"/>
                </a:solidFill>
                <a:latin typeface="Calibri" pitchFamily="34" charset="0"/>
              </a:endParaRPr>
            </a:p>
          </p:txBody>
        </p:sp>
      </p:grpSp>
      <p:grpSp>
        <p:nvGrpSpPr>
          <p:cNvPr id="5" name="4 Grupo"/>
          <p:cNvGrpSpPr/>
          <p:nvPr/>
        </p:nvGrpSpPr>
        <p:grpSpPr>
          <a:xfrm>
            <a:off x="5177972" y="5575404"/>
            <a:ext cx="788811" cy="541913"/>
            <a:chOff x="4276711" y="3785780"/>
            <a:chExt cx="788811" cy="541913"/>
          </a:xfrm>
        </p:grpSpPr>
        <p:sp>
          <p:nvSpPr>
            <p:cNvPr id="37" name="AutoShape 77"/>
            <p:cNvSpPr>
              <a:spLocks noChangeArrowheads="1"/>
            </p:cNvSpPr>
            <p:nvPr/>
          </p:nvSpPr>
          <p:spPr bwMode="auto">
            <a:xfrm>
              <a:off x="4276711" y="3785780"/>
              <a:ext cx="785818" cy="500066"/>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auto">
                <a:spcBef>
                  <a:spcPts val="0"/>
                </a:spcBef>
                <a:spcAft>
                  <a:spcPts val="0"/>
                </a:spcAft>
                <a:defRPr/>
              </a:pPr>
              <a:endParaRPr lang="en-US" dirty="0">
                <a:latin typeface="+mn-lt"/>
              </a:endParaRPr>
            </a:p>
          </p:txBody>
        </p:sp>
        <p:sp>
          <p:nvSpPr>
            <p:cNvPr id="162" name="161 CuadroTexto"/>
            <p:cNvSpPr txBox="1"/>
            <p:nvPr/>
          </p:nvSpPr>
          <p:spPr>
            <a:xfrm>
              <a:off x="4296372" y="3804473"/>
              <a:ext cx="769150" cy="523220"/>
            </a:xfrm>
            <a:prstGeom prst="rect">
              <a:avLst/>
            </a:prstGeom>
            <a:noFill/>
          </p:spPr>
          <p:txBody>
            <a:bodyPr wrap="square" rtlCol="0">
              <a:spAutoFit/>
            </a:bodyPr>
            <a:lstStyle/>
            <a:p>
              <a:pPr algn="ctr" fontAlgn="auto">
                <a:spcBef>
                  <a:spcPts val="0"/>
                </a:spcBef>
                <a:spcAft>
                  <a:spcPts val="0"/>
                </a:spcAft>
                <a:defRPr/>
              </a:pPr>
              <a:r>
                <a:rPr lang="es-MX" sz="700" dirty="0" smtClean="0"/>
                <a:t>Registra Datos de </a:t>
              </a:r>
              <a:r>
                <a:rPr lang="es-ES" sz="700" dirty="0">
                  <a:solidFill>
                    <a:srgbClr val="000066"/>
                  </a:solidFill>
                  <a:effectLst>
                    <a:outerShdw blurRad="38100" dist="38100" dir="2700000" algn="tl">
                      <a:srgbClr val="C0C0C0"/>
                    </a:outerShdw>
                  </a:effectLst>
                </a:rPr>
                <a:t>Experiencia </a:t>
              </a:r>
            </a:p>
            <a:p>
              <a:pPr algn="ctr" fontAlgn="auto">
                <a:spcBef>
                  <a:spcPts val="0"/>
                </a:spcBef>
                <a:spcAft>
                  <a:spcPts val="0"/>
                </a:spcAft>
                <a:defRPr/>
              </a:pPr>
              <a:r>
                <a:rPr lang="es-ES" sz="700" dirty="0">
                  <a:solidFill>
                    <a:srgbClr val="000066"/>
                  </a:solidFill>
                  <a:effectLst>
                    <a:outerShdw blurRad="38100" dist="38100" dir="2700000" algn="tl">
                      <a:srgbClr val="C0C0C0"/>
                    </a:outerShdw>
                  </a:effectLst>
                </a:rPr>
                <a:t>Laboral </a:t>
              </a:r>
              <a:endParaRPr lang="en-US" sz="700" dirty="0"/>
            </a:p>
            <a:p>
              <a:pPr algn="ctr"/>
              <a:r>
                <a:rPr lang="es-MX" sz="700" dirty="0" smtClean="0"/>
                <a:t>     </a:t>
              </a:r>
            </a:p>
          </p:txBody>
        </p:sp>
      </p:grpSp>
      <p:sp>
        <p:nvSpPr>
          <p:cNvPr id="123" name="AutoShape 56"/>
          <p:cNvSpPr>
            <a:spLocks noChangeArrowheads="1"/>
          </p:cNvSpPr>
          <p:nvPr/>
        </p:nvSpPr>
        <p:spPr bwMode="auto">
          <a:xfrm>
            <a:off x="4093360" y="2495471"/>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700" dirty="0" smtClean="0">
                <a:latin typeface="+mn-lt"/>
              </a:rPr>
              <a:t>Ingresa  </a:t>
            </a:r>
          </a:p>
          <a:p>
            <a:pPr algn="ctr" fontAlgn="auto">
              <a:spcBef>
                <a:spcPts val="0"/>
              </a:spcBef>
              <a:spcAft>
                <a:spcPts val="0"/>
              </a:spcAft>
              <a:defRPr/>
            </a:pPr>
            <a:r>
              <a:rPr lang="en-US" sz="700" dirty="0" smtClean="0">
                <a:latin typeface="+mn-lt"/>
              </a:rPr>
              <a:t>Usuario y </a:t>
            </a:r>
          </a:p>
          <a:p>
            <a:pPr algn="ctr" fontAlgn="auto">
              <a:spcBef>
                <a:spcPts val="0"/>
              </a:spcBef>
              <a:spcAft>
                <a:spcPts val="0"/>
              </a:spcAft>
              <a:defRPr/>
            </a:pPr>
            <a:r>
              <a:rPr lang="en-US" sz="700" dirty="0" smtClean="0">
                <a:latin typeface="+mn-lt"/>
              </a:rPr>
              <a:t>contraseña </a:t>
            </a:r>
          </a:p>
        </p:txBody>
      </p:sp>
      <p:sp>
        <p:nvSpPr>
          <p:cNvPr id="238" name="Text Box 142"/>
          <p:cNvSpPr txBox="1">
            <a:spLocks noChangeArrowheads="1"/>
          </p:cNvSpPr>
          <p:nvPr/>
        </p:nvSpPr>
        <p:spPr bwMode="auto">
          <a:xfrm flipH="1">
            <a:off x="8672160" y="2763924"/>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247" name="Text Box 142"/>
          <p:cNvSpPr txBox="1">
            <a:spLocks noChangeArrowheads="1"/>
          </p:cNvSpPr>
          <p:nvPr/>
        </p:nvSpPr>
        <p:spPr bwMode="auto">
          <a:xfrm flipH="1">
            <a:off x="8016201" y="3080525"/>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sp>
        <p:nvSpPr>
          <p:cNvPr id="190" name="189 Conector"/>
          <p:cNvSpPr/>
          <p:nvPr/>
        </p:nvSpPr>
        <p:spPr>
          <a:xfrm>
            <a:off x="881901" y="2336991"/>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1</a:t>
            </a:r>
            <a:endParaRPr lang="es-ES" dirty="0"/>
          </a:p>
        </p:txBody>
      </p:sp>
      <p:sp>
        <p:nvSpPr>
          <p:cNvPr id="191" name="190 Conector"/>
          <p:cNvSpPr/>
          <p:nvPr/>
        </p:nvSpPr>
        <p:spPr>
          <a:xfrm>
            <a:off x="1947427" y="2304591"/>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2</a:t>
            </a:r>
            <a:endParaRPr lang="es-ES" dirty="0"/>
          </a:p>
        </p:txBody>
      </p:sp>
      <p:sp>
        <p:nvSpPr>
          <p:cNvPr id="192" name="191 Conector"/>
          <p:cNvSpPr/>
          <p:nvPr/>
        </p:nvSpPr>
        <p:spPr>
          <a:xfrm>
            <a:off x="8335150" y="5388563"/>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5</a:t>
            </a:r>
            <a:endParaRPr lang="es-ES" dirty="0"/>
          </a:p>
        </p:txBody>
      </p:sp>
      <p:sp>
        <p:nvSpPr>
          <p:cNvPr id="213" name="212 Conector"/>
          <p:cNvSpPr/>
          <p:nvPr/>
        </p:nvSpPr>
        <p:spPr>
          <a:xfrm>
            <a:off x="5713451" y="5398508"/>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6</a:t>
            </a:r>
            <a:endParaRPr lang="es-ES" dirty="0"/>
          </a:p>
        </p:txBody>
      </p:sp>
      <p:sp>
        <p:nvSpPr>
          <p:cNvPr id="139" name="138 Conector"/>
          <p:cNvSpPr/>
          <p:nvPr/>
        </p:nvSpPr>
        <p:spPr>
          <a:xfrm>
            <a:off x="4522144" y="2297816"/>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3</a:t>
            </a:r>
            <a:endParaRPr lang="es-ES" dirty="0"/>
          </a:p>
        </p:txBody>
      </p:sp>
      <p:sp>
        <p:nvSpPr>
          <p:cNvPr id="140" name="139 Conector"/>
          <p:cNvSpPr/>
          <p:nvPr/>
        </p:nvSpPr>
        <p:spPr>
          <a:xfrm>
            <a:off x="7136446" y="2322353"/>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4</a:t>
            </a:r>
            <a:endParaRPr lang="es-ES" dirty="0"/>
          </a:p>
        </p:txBody>
      </p:sp>
      <p:grpSp>
        <p:nvGrpSpPr>
          <p:cNvPr id="7" name="6 Grupo"/>
          <p:cNvGrpSpPr/>
          <p:nvPr/>
        </p:nvGrpSpPr>
        <p:grpSpPr>
          <a:xfrm>
            <a:off x="2404534" y="5427221"/>
            <a:ext cx="869490" cy="954107"/>
            <a:chOff x="5516720" y="5061808"/>
            <a:chExt cx="869490" cy="954107"/>
          </a:xfrm>
        </p:grpSpPr>
        <p:sp>
          <p:nvSpPr>
            <p:cNvPr id="267" name="AutoShape 70"/>
            <p:cNvSpPr>
              <a:spLocks noChangeArrowheads="1"/>
            </p:cNvSpPr>
            <p:nvPr/>
          </p:nvSpPr>
          <p:spPr bwMode="auto">
            <a:xfrm>
              <a:off x="5516720" y="5140252"/>
              <a:ext cx="869490" cy="673847"/>
            </a:xfrm>
            <a:prstGeom prst="roundRect">
              <a:avLst>
                <a:gd name="adj" fmla="val 16667"/>
              </a:avLst>
            </a:prstGeom>
            <a:solidFill>
              <a:srgbClr val="6699FF">
                <a:alpha val="39999"/>
              </a:srgbClr>
            </a:solidFill>
            <a:ln w="9525">
              <a:noFill/>
              <a:round/>
              <a:headEnd/>
              <a:tailEnd/>
            </a:ln>
            <a:effectLst>
              <a:glow rad="228600">
                <a:schemeClr val="accent5">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auto">
                <a:spcBef>
                  <a:spcPts val="0"/>
                </a:spcBef>
                <a:spcAft>
                  <a:spcPts val="0"/>
                </a:spcAft>
                <a:defRPr/>
              </a:pPr>
              <a:endParaRPr lang="en-US" dirty="0">
                <a:latin typeface="+mn-lt"/>
              </a:endParaRPr>
            </a:p>
          </p:txBody>
        </p:sp>
        <p:sp>
          <p:nvSpPr>
            <p:cNvPr id="269" name="Text Box 186"/>
            <p:cNvSpPr txBox="1">
              <a:spLocks noChangeArrowheads="1"/>
            </p:cNvSpPr>
            <p:nvPr/>
          </p:nvSpPr>
          <p:spPr bwMode="auto">
            <a:xfrm>
              <a:off x="5586744" y="5061808"/>
              <a:ext cx="729442" cy="954107"/>
            </a:xfrm>
            <a:prstGeom prst="rect">
              <a:avLst/>
            </a:prstGeom>
            <a:noFill/>
            <a:ln w="9525">
              <a:noFill/>
              <a:miter lim="800000"/>
              <a:headEnd/>
              <a:tailEnd/>
            </a:ln>
            <a:effectLst/>
          </p:spPr>
          <p:txBody>
            <a:bodyPr wrap="square">
              <a:spAutoFit/>
            </a:bodyPr>
            <a:lstStyle/>
            <a:p>
              <a:pPr algn="ctr" fontAlgn="auto">
                <a:spcBef>
                  <a:spcPts val="0"/>
                </a:spcBef>
                <a:spcAft>
                  <a:spcPts val="0"/>
                </a:spcAft>
                <a:defRPr/>
              </a:pPr>
              <a:r>
                <a:rPr lang="es-ES" sz="800" dirty="0" smtClean="0">
                  <a:solidFill>
                    <a:srgbClr val="000066"/>
                  </a:solidFill>
                  <a:effectLst>
                    <a:outerShdw blurRad="38100" dist="38100" dir="2700000" algn="tl">
                      <a:srgbClr val="C0C0C0"/>
                    </a:outerShdw>
                  </a:effectLst>
                  <a:latin typeface="+mj-lt"/>
                </a:rPr>
                <a:t>El sistema envía E-mail al usuario indicando la certificación de participación </a:t>
              </a:r>
              <a:endParaRPr lang="es-ES" sz="800" dirty="0">
                <a:solidFill>
                  <a:srgbClr val="000066"/>
                </a:solidFill>
                <a:effectLst>
                  <a:outerShdw blurRad="38100" dist="38100" dir="2700000" algn="tl">
                    <a:srgbClr val="C0C0C0"/>
                  </a:outerShdw>
                </a:effectLst>
                <a:latin typeface="+mj-lt"/>
              </a:endParaRPr>
            </a:p>
          </p:txBody>
        </p:sp>
      </p:grpSp>
      <p:sp>
        <p:nvSpPr>
          <p:cNvPr id="87" name="86 Terminador"/>
          <p:cNvSpPr/>
          <p:nvPr/>
        </p:nvSpPr>
        <p:spPr>
          <a:xfrm>
            <a:off x="313044" y="1542638"/>
            <a:ext cx="714380" cy="35719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tx1"/>
                </a:solidFill>
              </a:rPr>
              <a:t>Inicio</a:t>
            </a:r>
            <a:endParaRPr lang="es-ES" sz="1000" dirty="0">
              <a:solidFill>
                <a:schemeClr val="tx1"/>
              </a:solidFill>
            </a:endParaRPr>
          </a:p>
        </p:txBody>
      </p:sp>
      <p:sp>
        <p:nvSpPr>
          <p:cNvPr id="88" name="87 Flecha abajo"/>
          <p:cNvSpPr/>
          <p:nvPr/>
        </p:nvSpPr>
        <p:spPr>
          <a:xfrm>
            <a:off x="560430" y="2001744"/>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0" name="119 Terminador"/>
          <p:cNvSpPr/>
          <p:nvPr/>
        </p:nvSpPr>
        <p:spPr>
          <a:xfrm>
            <a:off x="1138252" y="5677112"/>
            <a:ext cx="714380" cy="35719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tx1"/>
                </a:solidFill>
              </a:rPr>
              <a:t>Fin</a:t>
            </a:r>
            <a:endParaRPr lang="es-ES" sz="1000" dirty="0">
              <a:solidFill>
                <a:schemeClr val="tx1"/>
              </a:solidFill>
            </a:endParaRPr>
          </a:p>
        </p:txBody>
      </p:sp>
      <p:sp>
        <p:nvSpPr>
          <p:cNvPr id="90" name="AutoShape 56"/>
          <p:cNvSpPr>
            <a:spLocks noChangeArrowheads="1"/>
          </p:cNvSpPr>
          <p:nvPr/>
        </p:nvSpPr>
        <p:spPr bwMode="auto">
          <a:xfrm>
            <a:off x="6750694" y="2512130"/>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endParaRPr lang="en-US" sz="700" dirty="0" smtClean="0"/>
          </a:p>
          <a:p>
            <a:pPr algn="ctr" fontAlgn="auto">
              <a:spcBef>
                <a:spcPts val="0"/>
              </a:spcBef>
              <a:spcAft>
                <a:spcPts val="0"/>
              </a:spcAft>
              <a:defRPr/>
            </a:pPr>
            <a:r>
              <a:rPr lang="en-US" sz="700" dirty="0" smtClean="0"/>
              <a:t>Registra  </a:t>
            </a:r>
          </a:p>
          <a:p>
            <a:pPr algn="ctr" fontAlgn="auto">
              <a:spcBef>
                <a:spcPts val="0"/>
              </a:spcBef>
              <a:spcAft>
                <a:spcPts val="0"/>
              </a:spcAft>
              <a:defRPr/>
            </a:pPr>
            <a:r>
              <a:rPr lang="en-US" sz="700" dirty="0" smtClean="0"/>
              <a:t>Datos Personales </a:t>
            </a:r>
          </a:p>
          <a:p>
            <a:pPr algn="ctr" fontAlgn="auto">
              <a:spcBef>
                <a:spcPts val="0"/>
              </a:spcBef>
              <a:spcAft>
                <a:spcPts val="0"/>
              </a:spcAft>
              <a:defRPr/>
            </a:pPr>
            <a:endParaRPr lang="en-US" sz="700" dirty="0">
              <a:latin typeface="+mn-lt"/>
            </a:endParaRPr>
          </a:p>
        </p:txBody>
      </p:sp>
      <p:sp>
        <p:nvSpPr>
          <p:cNvPr id="111" name="AutoShape 56"/>
          <p:cNvSpPr>
            <a:spLocks noChangeArrowheads="1"/>
          </p:cNvSpPr>
          <p:nvPr/>
        </p:nvSpPr>
        <p:spPr bwMode="auto">
          <a:xfrm>
            <a:off x="7910943" y="5561523"/>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es-ES" sz="700" dirty="0" smtClean="0">
                <a:solidFill>
                  <a:srgbClr val="000066"/>
                </a:solidFill>
                <a:effectLst>
                  <a:outerShdw blurRad="38100" dist="38100" dir="2700000" algn="tl">
                    <a:srgbClr val="C0C0C0"/>
                  </a:outerShdw>
                </a:effectLst>
              </a:rPr>
              <a:t> </a:t>
            </a:r>
          </a:p>
          <a:p>
            <a:pPr algn="ctr">
              <a:defRPr/>
            </a:pPr>
            <a:r>
              <a:rPr lang="es-ES" sz="700" dirty="0" smtClean="0">
                <a:solidFill>
                  <a:srgbClr val="000066"/>
                </a:solidFill>
                <a:effectLst>
                  <a:outerShdw blurRad="38100" dist="38100" dir="2700000" algn="tl">
                    <a:srgbClr val="C0C0C0"/>
                  </a:outerShdw>
                </a:effectLst>
              </a:rPr>
              <a:t>Registra Datos  </a:t>
            </a:r>
          </a:p>
          <a:p>
            <a:pPr algn="ctr">
              <a:defRPr/>
            </a:pPr>
            <a:r>
              <a:rPr lang="es-ES" sz="700" dirty="0" smtClean="0">
                <a:solidFill>
                  <a:srgbClr val="000066"/>
                </a:solidFill>
                <a:effectLst>
                  <a:outerShdw blurRad="38100" dist="38100" dir="2700000" algn="tl">
                    <a:srgbClr val="C0C0C0"/>
                  </a:outerShdw>
                </a:effectLst>
              </a:rPr>
              <a:t>de </a:t>
            </a:r>
            <a:r>
              <a:rPr lang="es-MX" sz="700" dirty="0" smtClean="0"/>
              <a:t> </a:t>
            </a:r>
          </a:p>
          <a:p>
            <a:pPr algn="ctr">
              <a:defRPr/>
            </a:pPr>
            <a:r>
              <a:rPr lang="es-MX" sz="700" dirty="0" smtClean="0"/>
              <a:t>Situación</a:t>
            </a:r>
          </a:p>
          <a:p>
            <a:pPr algn="ctr">
              <a:defRPr/>
            </a:pPr>
            <a:r>
              <a:rPr lang="es-MX" sz="700" dirty="0" smtClean="0"/>
              <a:t> </a:t>
            </a:r>
            <a:r>
              <a:rPr lang="es-MX" sz="700" dirty="0"/>
              <a:t>Ocupacional </a:t>
            </a:r>
          </a:p>
          <a:p>
            <a:pPr algn="ctr" fontAlgn="auto">
              <a:spcBef>
                <a:spcPts val="0"/>
              </a:spcBef>
              <a:spcAft>
                <a:spcPts val="0"/>
              </a:spcAft>
              <a:defRPr/>
            </a:pPr>
            <a:r>
              <a:rPr lang="es-ES" sz="700" dirty="0" smtClean="0">
                <a:solidFill>
                  <a:srgbClr val="000066"/>
                </a:solidFill>
                <a:effectLst>
                  <a:outerShdw blurRad="38100" dist="38100" dir="2700000" algn="tl">
                    <a:srgbClr val="C0C0C0"/>
                  </a:outerShdw>
                </a:effectLst>
              </a:rPr>
              <a:t> </a:t>
            </a:r>
          </a:p>
        </p:txBody>
      </p:sp>
      <p:sp>
        <p:nvSpPr>
          <p:cNvPr id="106" name="105 Flecha abajo"/>
          <p:cNvSpPr/>
          <p:nvPr/>
        </p:nvSpPr>
        <p:spPr>
          <a:xfrm rot="16200000">
            <a:off x="1231148" y="2554140"/>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5" name="114 Flecha abajo"/>
          <p:cNvSpPr/>
          <p:nvPr/>
        </p:nvSpPr>
        <p:spPr>
          <a:xfrm rot="16200000">
            <a:off x="2378895" y="2536676"/>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2" name="121 Flecha abajo"/>
          <p:cNvSpPr/>
          <p:nvPr/>
        </p:nvSpPr>
        <p:spPr>
          <a:xfrm rot="16200000">
            <a:off x="4892196" y="2565505"/>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7" name="126 Flecha abajo"/>
          <p:cNvSpPr/>
          <p:nvPr/>
        </p:nvSpPr>
        <p:spPr>
          <a:xfrm rot="16200000">
            <a:off x="7539407" y="2592998"/>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0" name="129 Flecha abajo"/>
          <p:cNvSpPr/>
          <p:nvPr/>
        </p:nvSpPr>
        <p:spPr>
          <a:xfrm rot="5400000">
            <a:off x="4841072" y="5646819"/>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1" name="130 Flecha abajo"/>
          <p:cNvSpPr/>
          <p:nvPr/>
        </p:nvSpPr>
        <p:spPr>
          <a:xfrm rot="5400000">
            <a:off x="7555591" y="5631557"/>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2" name="131 Conector"/>
          <p:cNvSpPr/>
          <p:nvPr/>
        </p:nvSpPr>
        <p:spPr>
          <a:xfrm>
            <a:off x="3073162" y="5306178"/>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7</a:t>
            </a:r>
            <a:endParaRPr lang="es-ES" dirty="0"/>
          </a:p>
        </p:txBody>
      </p:sp>
      <p:pic>
        <p:nvPicPr>
          <p:cNvPr id="18" name="1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00" y="133896"/>
            <a:ext cx="8430856" cy="558800"/>
          </a:xfrm>
          <a:prstGeom prst="rect">
            <a:avLst/>
          </a:prstGeom>
        </p:spPr>
      </p:pic>
      <p:grpSp>
        <p:nvGrpSpPr>
          <p:cNvPr id="133" name="132 Grupo"/>
          <p:cNvGrpSpPr/>
          <p:nvPr/>
        </p:nvGrpSpPr>
        <p:grpSpPr>
          <a:xfrm>
            <a:off x="6500120" y="5430176"/>
            <a:ext cx="983748" cy="759998"/>
            <a:chOff x="5313389" y="2026060"/>
            <a:chExt cx="983748" cy="759998"/>
          </a:xfrm>
        </p:grpSpPr>
        <p:sp>
          <p:nvSpPr>
            <p:cNvPr id="134"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135" name="Text Box 108"/>
            <p:cNvSpPr txBox="1">
              <a:spLocks noChangeArrowheads="1"/>
            </p:cNvSpPr>
            <p:nvPr/>
          </p:nvSpPr>
          <p:spPr bwMode="auto">
            <a:xfrm>
              <a:off x="5360512" y="2091604"/>
              <a:ext cx="936625" cy="461665"/>
            </a:xfrm>
            <a:prstGeom prst="rect">
              <a:avLst/>
            </a:prstGeom>
            <a:noFill/>
            <a:ln w="9525">
              <a:noFill/>
              <a:miter lim="800000"/>
              <a:headEnd/>
              <a:tailEnd/>
            </a:ln>
          </p:spPr>
          <p:txBody>
            <a:bodyPr>
              <a:spAutoFit/>
            </a:bodyPr>
            <a:lstStyle/>
            <a:p>
              <a:pPr algn="ctr"/>
              <a:endParaRPr lang="es-ES" sz="800" dirty="0">
                <a:solidFill>
                  <a:srgbClr val="000066"/>
                </a:solidFill>
                <a:latin typeface="Calibri" pitchFamily="34" charset="0"/>
              </a:endParaRPr>
            </a:p>
            <a:p>
              <a:pPr algn="ctr"/>
              <a:r>
                <a:rPr lang="es-ES" sz="800" dirty="0" smtClean="0">
                  <a:solidFill>
                    <a:srgbClr val="000066"/>
                  </a:solidFill>
                  <a:latin typeface="Calibri" pitchFamily="34" charset="0"/>
                </a:rPr>
                <a:t>¿Registro de Datos Completo?</a:t>
              </a:r>
              <a:endParaRPr lang="es-ES" sz="800" dirty="0">
                <a:solidFill>
                  <a:srgbClr val="000066"/>
                </a:solidFill>
                <a:latin typeface="Calibri" pitchFamily="34" charset="0"/>
              </a:endParaRPr>
            </a:p>
          </p:txBody>
        </p:sp>
      </p:grpSp>
      <p:sp>
        <p:nvSpPr>
          <p:cNvPr id="136" name="Text Box 142"/>
          <p:cNvSpPr txBox="1">
            <a:spLocks noChangeArrowheads="1"/>
          </p:cNvSpPr>
          <p:nvPr/>
        </p:nvSpPr>
        <p:spPr bwMode="auto">
          <a:xfrm flipH="1">
            <a:off x="6329033" y="5643106"/>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138" name="Text Box 142"/>
          <p:cNvSpPr txBox="1">
            <a:spLocks noChangeArrowheads="1"/>
          </p:cNvSpPr>
          <p:nvPr/>
        </p:nvSpPr>
        <p:spPr bwMode="auto">
          <a:xfrm flipH="1">
            <a:off x="3125199" y="3016242"/>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cxnSp>
        <p:nvCxnSpPr>
          <p:cNvPr id="20" name="19 Conector recto de flecha"/>
          <p:cNvCxnSpPr/>
          <p:nvPr/>
        </p:nvCxnSpPr>
        <p:spPr>
          <a:xfrm flipV="1">
            <a:off x="3616889" y="2721899"/>
            <a:ext cx="432331" cy="5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141 Conector recto de flecha"/>
          <p:cNvCxnSpPr/>
          <p:nvPr/>
        </p:nvCxnSpPr>
        <p:spPr>
          <a:xfrm>
            <a:off x="6225724" y="2741813"/>
            <a:ext cx="5120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43" name="142 Grupo"/>
          <p:cNvGrpSpPr/>
          <p:nvPr/>
        </p:nvGrpSpPr>
        <p:grpSpPr>
          <a:xfrm>
            <a:off x="3782147" y="5454452"/>
            <a:ext cx="983748" cy="759998"/>
            <a:chOff x="5313389" y="2026060"/>
            <a:chExt cx="983748" cy="759998"/>
          </a:xfrm>
        </p:grpSpPr>
        <p:sp>
          <p:nvSpPr>
            <p:cNvPr id="144"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145" name="Text Box 108"/>
            <p:cNvSpPr txBox="1">
              <a:spLocks noChangeArrowheads="1"/>
            </p:cNvSpPr>
            <p:nvPr/>
          </p:nvSpPr>
          <p:spPr bwMode="auto">
            <a:xfrm>
              <a:off x="5360512" y="2091604"/>
              <a:ext cx="936625" cy="461665"/>
            </a:xfrm>
            <a:prstGeom prst="rect">
              <a:avLst/>
            </a:prstGeom>
            <a:noFill/>
            <a:ln w="9525">
              <a:noFill/>
              <a:miter lim="800000"/>
              <a:headEnd/>
              <a:tailEnd/>
            </a:ln>
          </p:spPr>
          <p:txBody>
            <a:bodyPr>
              <a:spAutoFit/>
            </a:bodyPr>
            <a:lstStyle/>
            <a:p>
              <a:pPr algn="ctr"/>
              <a:endParaRPr lang="es-ES" sz="800" dirty="0">
                <a:solidFill>
                  <a:srgbClr val="000066"/>
                </a:solidFill>
                <a:latin typeface="Calibri" pitchFamily="34" charset="0"/>
              </a:endParaRPr>
            </a:p>
            <a:p>
              <a:pPr algn="ctr"/>
              <a:r>
                <a:rPr lang="es-ES" sz="800" dirty="0" smtClean="0">
                  <a:solidFill>
                    <a:srgbClr val="000066"/>
                  </a:solidFill>
                  <a:latin typeface="Calibri" pitchFamily="34" charset="0"/>
                </a:rPr>
                <a:t>¿Registro de Datos Completo?</a:t>
              </a:r>
              <a:endParaRPr lang="es-ES" sz="800" dirty="0">
                <a:solidFill>
                  <a:srgbClr val="000066"/>
                </a:solidFill>
                <a:latin typeface="Calibri" pitchFamily="34" charset="0"/>
              </a:endParaRPr>
            </a:p>
          </p:txBody>
        </p:sp>
      </p:grpSp>
      <p:sp>
        <p:nvSpPr>
          <p:cNvPr id="146" name="Text Box 142"/>
          <p:cNvSpPr txBox="1">
            <a:spLocks noChangeArrowheads="1"/>
          </p:cNvSpPr>
          <p:nvPr/>
        </p:nvSpPr>
        <p:spPr bwMode="auto">
          <a:xfrm flipH="1">
            <a:off x="3703608" y="5904763"/>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149" name="Text Box 142"/>
          <p:cNvSpPr txBox="1">
            <a:spLocks noChangeArrowheads="1"/>
          </p:cNvSpPr>
          <p:nvPr/>
        </p:nvSpPr>
        <p:spPr bwMode="auto">
          <a:xfrm flipH="1">
            <a:off x="4272010" y="6165884"/>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sp>
        <p:nvSpPr>
          <p:cNvPr id="151" name="150 Flecha abajo"/>
          <p:cNvSpPr/>
          <p:nvPr/>
        </p:nvSpPr>
        <p:spPr>
          <a:xfrm rot="5400000">
            <a:off x="1991858" y="5663970"/>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2" name="151 Conector recto de flecha"/>
          <p:cNvCxnSpPr/>
          <p:nvPr/>
        </p:nvCxnSpPr>
        <p:spPr>
          <a:xfrm flipH="1">
            <a:off x="3308353" y="5841036"/>
            <a:ext cx="44092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6" name="225 Conector angular"/>
          <p:cNvCxnSpPr>
            <a:stCxn id="137" idx="2"/>
            <a:endCxn id="90" idx="2"/>
          </p:cNvCxnSpPr>
          <p:nvPr/>
        </p:nvCxnSpPr>
        <p:spPr>
          <a:xfrm rot="5400000" flipH="1">
            <a:off x="7621996" y="2476259"/>
            <a:ext cx="142181" cy="1208533"/>
          </a:xfrm>
          <a:prstGeom prst="bentConnector3">
            <a:avLst>
              <a:gd name="adj1" fmla="val -1607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4" name="233 Conector angular"/>
          <p:cNvCxnSpPr>
            <a:stCxn id="3106" idx="3"/>
            <a:endCxn id="111" idx="3"/>
          </p:cNvCxnSpPr>
          <p:nvPr/>
        </p:nvCxnSpPr>
        <p:spPr>
          <a:xfrm flipH="1">
            <a:off x="8587194" y="2687994"/>
            <a:ext cx="220208" cy="3122181"/>
          </a:xfrm>
          <a:prstGeom prst="bentConnector3">
            <a:avLst>
              <a:gd name="adj1" fmla="val -10381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9" name="238 Conector angular"/>
          <p:cNvCxnSpPr>
            <a:stCxn id="144" idx="2"/>
            <a:endCxn id="162" idx="2"/>
          </p:cNvCxnSpPr>
          <p:nvPr/>
        </p:nvCxnSpPr>
        <p:spPr>
          <a:xfrm rot="5400000" flipH="1" flipV="1">
            <a:off x="4865784" y="5498027"/>
            <a:ext cx="97133" cy="1335714"/>
          </a:xfrm>
          <a:prstGeom prst="bentConnector3">
            <a:avLst>
              <a:gd name="adj1" fmla="val -235347"/>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6" name="55 Grupo"/>
          <p:cNvGrpSpPr/>
          <p:nvPr/>
        </p:nvGrpSpPr>
        <p:grpSpPr>
          <a:xfrm>
            <a:off x="2685111" y="2332309"/>
            <a:ext cx="983748" cy="759998"/>
            <a:chOff x="5313389" y="2026060"/>
            <a:chExt cx="983748" cy="759998"/>
          </a:xfrm>
        </p:grpSpPr>
        <p:sp>
          <p:nvSpPr>
            <p:cNvPr id="57"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58" name="Text Box 108"/>
            <p:cNvSpPr txBox="1">
              <a:spLocks noChangeArrowheads="1"/>
            </p:cNvSpPr>
            <p:nvPr/>
          </p:nvSpPr>
          <p:spPr bwMode="auto">
            <a:xfrm>
              <a:off x="5360512" y="2091604"/>
              <a:ext cx="936625" cy="461665"/>
            </a:xfrm>
            <a:prstGeom prst="rect">
              <a:avLst/>
            </a:prstGeom>
            <a:noFill/>
            <a:ln w="9525">
              <a:noFill/>
              <a:miter lim="800000"/>
              <a:headEnd/>
              <a:tailEnd/>
            </a:ln>
          </p:spPr>
          <p:txBody>
            <a:bodyPr>
              <a:spAutoFit/>
            </a:bodyPr>
            <a:lstStyle/>
            <a:p>
              <a:pPr algn="ctr"/>
              <a:endParaRPr lang="es-ES" sz="800" dirty="0">
                <a:solidFill>
                  <a:srgbClr val="000066"/>
                </a:solidFill>
                <a:latin typeface="Calibri" pitchFamily="34" charset="0"/>
              </a:endParaRPr>
            </a:p>
            <a:p>
              <a:pPr algn="ctr"/>
              <a:r>
                <a:rPr lang="es-ES" sz="800" dirty="0" smtClean="0">
                  <a:solidFill>
                    <a:srgbClr val="000066"/>
                  </a:solidFill>
                  <a:latin typeface="Calibri" pitchFamily="34" charset="0"/>
                </a:rPr>
                <a:t>¿Tiene Usuario Registrado ?</a:t>
              </a:r>
              <a:endParaRPr lang="es-ES" sz="800" dirty="0">
                <a:solidFill>
                  <a:srgbClr val="000066"/>
                </a:solidFill>
                <a:latin typeface="Calibri" pitchFamily="34" charset="0"/>
              </a:endParaRPr>
            </a:p>
          </p:txBody>
        </p:sp>
      </p:grpSp>
      <p:grpSp>
        <p:nvGrpSpPr>
          <p:cNvPr id="59" name="58 Grupo"/>
          <p:cNvGrpSpPr/>
          <p:nvPr/>
        </p:nvGrpSpPr>
        <p:grpSpPr>
          <a:xfrm>
            <a:off x="5249980" y="2363966"/>
            <a:ext cx="928694" cy="759998"/>
            <a:chOff x="5313389" y="2026060"/>
            <a:chExt cx="928694" cy="759998"/>
          </a:xfrm>
        </p:grpSpPr>
        <p:sp>
          <p:nvSpPr>
            <p:cNvPr id="60"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61" name="Text Box 108"/>
            <p:cNvSpPr txBox="1">
              <a:spLocks noChangeArrowheads="1"/>
            </p:cNvSpPr>
            <p:nvPr/>
          </p:nvSpPr>
          <p:spPr bwMode="auto">
            <a:xfrm>
              <a:off x="5385138" y="2231480"/>
              <a:ext cx="798711" cy="338554"/>
            </a:xfrm>
            <a:prstGeom prst="rect">
              <a:avLst/>
            </a:prstGeom>
            <a:noFill/>
            <a:ln w="9525">
              <a:noFill/>
              <a:miter lim="800000"/>
              <a:headEnd/>
              <a:tailEnd/>
            </a:ln>
          </p:spPr>
          <p:txBody>
            <a:bodyPr wrap="square">
              <a:spAutoFit/>
            </a:bodyPr>
            <a:lstStyle/>
            <a:p>
              <a:pPr algn="ctr"/>
              <a:r>
                <a:rPr lang="es-ES" sz="800" dirty="0" smtClean="0">
                  <a:solidFill>
                    <a:srgbClr val="000066"/>
                  </a:solidFill>
                  <a:latin typeface="Calibri" pitchFamily="34" charset="0"/>
                </a:rPr>
                <a:t>¿Contraseña correcta ?</a:t>
              </a:r>
              <a:endParaRPr lang="es-ES" sz="800" dirty="0">
                <a:solidFill>
                  <a:srgbClr val="000066"/>
                </a:solidFill>
                <a:latin typeface="Calibri" pitchFamily="34" charset="0"/>
              </a:endParaRPr>
            </a:p>
          </p:txBody>
        </p:sp>
      </p:grpSp>
      <p:sp>
        <p:nvSpPr>
          <p:cNvPr id="66" name="Text Box 142"/>
          <p:cNvSpPr txBox="1">
            <a:spLocks noChangeArrowheads="1"/>
          </p:cNvSpPr>
          <p:nvPr/>
        </p:nvSpPr>
        <p:spPr bwMode="auto">
          <a:xfrm flipH="1">
            <a:off x="3567108" y="2513606"/>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67" name="AutoShape 56"/>
          <p:cNvSpPr>
            <a:spLocks noChangeArrowheads="1"/>
          </p:cNvSpPr>
          <p:nvPr/>
        </p:nvSpPr>
        <p:spPr bwMode="auto">
          <a:xfrm>
            <a:off x="2815629" y="3416332"/>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endParaRPr lang="en-US" sz="700" dirty="0" smtClean="0"/>
          </a:p>
          <a:p>
            <a:pPr algn="ctr" fontAlgn="auto">
              <a:spcBef>
                <a:spcPts val="0"/>
              </a:spcBef>
              <a:spcAft>
                <a:spcPts val="0"/>
              </a:spcAft>
              <a:defRPr/>
            </a:pPr>
            <a:r>
              <a:rPr lang="en-US" sz="700" dirty="0" smtClean="0"/>
              <a:t>Registra  </a:t>
            </a:r>
          </a:p>
          <a:p>
            <a:pPr algn="ctr" fontAlgn="auto">
              <a:spcBef>
                <a:spcPts val="0"/>
              </a:spcBef>
              <a:spcAft>
                <a:spcPts val="0"/>
              </a:spcAft>
              <a:defRPr/>
            </a:pPr>
            <a:r>
              <a:rPr lang="en-US" sz="700" dirty="0" smtClean="0"/>
              <a:t>Usuario </a:t>
            </a:r>
            <a:endParaRPr lang="en-US" sz="700" dirty="0" smtClean="0"/>
          </a:p>
          <a:p>
            <a:pPr algn="ctr" fontAlgn="auto">
              <a:spcBef>
                <a:spcPts val="0"/>
              </a:spcBef>
              <a:spcAft>
                <a:spcPts val="0"/>
              </a:spcAft>
              <a:defRPr/>
            </a:pPr>
            <a:endParaRPr lang="en-US" sz="700" dirty="0">
              <a:latin typeface="+mn-lt"/>
            </a:endParaRPr>
          </a:p>
        </p:txBody>
      </p:sp>
      <p:grpSp>
        <p:nvGrpSpPr>
          <p:cNvPr id="68" name="67 Grupo"/>
          <p:cNvGrpSpPr/>
          <p:nvPr/>
        </p:nvGrpSpPr>
        <p:grpSpPr>
          <a:xfrm>
            <a:off x="2715972" y="4333683"/>
            <a:ext cx="960186" cy="759998"/>
            <a:chOff x="5313389" y="2026060"/>
            <a:chExt cx="960186" cy="759998"/>
          </a:xfrm>
        </p:grpSpPr>
        <p:sp>
          <p:nvSpPr>
            <p:cNvPr id="69"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70" name="Text Box 108"/>
            <p:cNvSpPr txBox="1">
              <a:spLocks noChangeArrowheads="1"/>
            </p:cNvSpPr>
            <p:nvPr/>
          </p:nvSpPr>
          <p:spPr bwMode="auto">
            <a:xfrm>
              <a:off x="5336950" y="2091604"/>
              <a:ext cx="936625" cy="461665"/>
            </a:xfrm>
            <a:prstGeom prst="rect">
              <a:avLst/>
            </a:prstGeom>
            <a:noFill/>
            <a:ln w="9525">
              <a:noFill/>
              <a:miter lim="800000"/>
              <a:headEnd/>
              <a:tailEnd/>
            </a:ln>
          </p:spPr>
          <p:txBody>
            <a:bodyPr>
              <a:spAutoFit/>
            </a:bodyPr>
            <a:lstStyle/>
            <a:p>
              <a:pPr algn="ctr"/>
              <a:r>
                <a:rPr lang="es-ES" sz="800" dirty="0" smtClean="0">
                  <a:solidFill>
                    <a:srgbClr val="000066"/>
                  </a:solidFill>
                  <a:latin typeface="Calibri" pitchFamily="34" charset="0"/>
                </a:rPr>
                <a:t>¿Usuario Registrado Correctamente  ?</a:t>
              </a:r>
              <a:endParaRPr lang="es-ES" sz="800" dirty="0">
                <a:solidFill>
                  <a:srgbClr val="000066"/>
                </a:solidFill>
                <a:latin typeface="Calibri" pitchFamily="34" charset="0"/>
              </a:endParaRPr>
            </a:p>
          </p:txBody>
        </p:sp>
      </p:grpSp>
      <p:cxnSp>
        <p:nvCxnSpPr>
          <p:cNvPr id="71" name="70 Conector recto de flecha"/>
          <p:cNvCxnSpPr/>
          <p:nvPr/>
        </p:nvCxnSpPr>
        <p:spPr>
          <a:xfrm>
            <a:off x="3149458" y="3092307"/>
            <a:ext cx="0" cy="304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73 Flecha abajo"/>
          <p:cNvSpPr/>
          <p:nvPr/>
        </p:nvSpPr>
        <p:spPr>
          <a:xfrm>
            <a:off x="3076774" y="3935168"/>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5" name="74 Conector angular"/>
          <p:cNvCxnSpPr>
            <a:endCxn id="123" idx="2"/>
          </p:cNvCxnSpPr>
          <p:nvPr/>
        </p:nvCxnSpPr>
        <p:spPr>
          <a:xfrm rot="5400000" flipH="1" flipV="1">
            <a:off x="3161193" y="3500441"/>
            <a:ext cx="1777958" cy="762627"/>
          </a:xfrm>
          <a:prstGeom prst="bentConnector3">
            <a:avLst>
              <a:gd name="adj1" fmla="val 4487"/>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 Box 142"/>
          <p:cNvSpPr txBox="1">
            <a:spLocks noChangeArrowheads="1"/>
          </p:cNvSpPr>
          <p:nvPr/>
        </p:nvSpPr>
        <p:spPr bwMode="auto">
          <a:xfrm flipH="1">
            <a:off x="3639740" y="4495397"/>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79" name="Text Box 142"/>
          <p:cNvSpPr txBox="1">
            <a:spLocks noChangeArrowheads="1"/>
          </p:cNvSpPr>
          <p:nvPr/>
        </p:nvSpPr>
        <p:spPr bwMode="auto">
          <a:xfrm flipH="1">
            <a:off x="2373229" y="4506949"/>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cxnSp>
        <p:nvCxnSpPr>
          <p:cNvPr id="28" name="27 Conector angular"/>
          <p:cNvCxnSpPr/>
          <p:nvPr/>
        </p:nvCxnSpPr>
        <p:spPr>
          <a:xfrm rot="10800000" flipH="1">
            <a:off x="2739533" y="3722040"/>
            <a:ext cx="76096" cy="965076"/>
          </a:xfrm>
          <a:prstGeom prst="bentConnector3">
            <a:avLst>
              <a:gd name="adj1" fmla="val -1693462"/>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Text Box 142"/>
          <p:cNvSpPr txBox="1">
            <a:spLocks noChangeArrowheads="1"/>
          </p:cNvSpPr>
          <p:nvPr/>
        </p:nvSpPr>
        <p:spPr bwMode="auto">
          <a:xfrm flipH="1">
            <a:off x="6135784" y="2545097"/>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100" name="Text Box 142"/>
          <p:cNvSpPr txBox="1">
            <a:spLocks noChangeArrowheads="1"/>
          </p:cNvSpPr>
          <p:nvPr/>
        </p:nvSpPr>
        <p:spPr bwMode="auto">
          <a:xfrm flipH="1">
            <a:off x="5816835" y="2972803"/>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sp>
        <p:nvSpPr>
          <p:cNvPr id="101" name="AutoShape 56"/>
          <p:cNvSpPr>
            <a:spLocks noChangeArrowheads="1"/>
          </p:cNvSpPr>
          <p:nvPr/>
        </p:nvSpPr>
        <p:spPr bwMode="auto">
          <a:xfrm>
            <a:off x="5378373" y="3396982"/>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endParaRPr lang="en-US" sz="700" dirty="0" smtClean="0"/>
          </a:p>
          <a:p>
            <a:pPr algn="ctr" fontAlgn="auto">
              <a:spcBef>
                <a:spcPts val="0"/>
              </a:spcBef>
              <a:spcAft>
                <a:spcPts val="0"/>
              </a:spcAft>
              <a:defRPr/>
            </a:pPr>
            <a:r>
              <a:rPr lang="en-US" sz="700" dirty="0" smtClean="0"/>
              <a:t>Registra Nueva   </a:t>
            </a:r>
            <a:endParaRPr lang="en-US" sz="700" dirty="0" smtClean="0"/>
          </a:p>
          <a:p>
            <a:pPr algn="ctr" fontAlgn="auto">
              <a:spcBef>
                <a:spcPts val="0"/>
              </a:spcBef>
              <a:spcAft>
                <a:spcPts val="0"/>
              </a:spcAft>
              <a:defRPr/>
            </a:pPr>
            <a:r>
              <a:rPr lang="en-US" sz="700" dirty="0" smtClean="0"/>
              <a:t>Contraseña y</a:t>
            </a:r>
          </a:p>
          <a:p>
            <a:pPr algn="ctr" fontAlgn="auto">
              <a:spcBef>
                <a:spcPts val="0"/>
              </a:spcBef>
              <a:spcAft>
                <a:spcPts val="0"/>
              </a:spcAft>
              <a:defRPr/>
            </a:pPr>
            <a:r>
              <a:rPr lang="en-US" sz="700" dirty="0" smtClean="0"/>
              <a:t> verifica </a:t>
            </a:r>
          </a:p>
          <a:p>
            <a:pPr algn="ctr" fontAlgn="auto">
              <a:spcBef>
                <a:spcPts val="0"/>
              </a:spcBef>
              <a:spcAft>
                <a:spcPts val="0"/>
              </a:spcAft>
              <a:defRPr/>
            </a:pPr>
            <a:r>
              <a:rPr lang="en-US" sz="700" dirty="0" smtClean="0"/>
              <a:t>Información  </a:t>
            </a:r>
            <a:endParaRPr lang="en-US" sz="700" dirty="0" smtClean="0"/>
          </a:p>
          <a:p>
            <a:pPr algn="ctr" fontAlgn="auto">
              <a:spcBef>
                <a:spcPts val="0"/>
              </a:spcBef>
              <a:spcAft>
                <a:spcPts val="0"/>
              </a:spcAft>
              <a:defRPr/>
            </a:pPr>
            <a:endParaRPr lang="en-US" sz="700" dirty="0">
              <a:latin typeface="+mn-lt"/>
            </a:endParaRPr>
          </a:p>
        </p:txBody>
      </p:sp>
      <p:grpSp>
        <p:nvGrpSpPr>
          <p:cNvPr id="103" name="102 Grupo"/>
          <p:cNvGrpSpPr/>
          <p:nvPr/>
        </p:nvGrpSpPr>
        <p:grpSpPr>
          <a:xfrm>
            <a:off x="5256737" y="4313851"/>
            <a:ext cx="928694" cy="759998"/>
            <a:chOff x="5313389" y="2026060"/>
            <a:chExt cx="928694" cy="759998"/>
          </a:xfrm>
        </p:grpSpPr>
        <p:sp>
          <p:nvSpPr>
            <p:cNvPr id="104"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105" name="Text Box 108"/>
            <p:cNvSpPr txBox="1">
              <a:spLocks noChangeArrowheads="1"/>
            </p:cNvSpPr>
            <p:nvPr/>
          </p:nvSpPr>
          <p:spPr bwMode="auto">
            <a:xfrm>
              <a:off x="5385138" y="2231480"/>
              <a:ext cx="798711" cy="338554"/>
            </a:xfrm>
            <a:prstGeom prst="rect">
              <a:avLst/>
            </a:prstGeom>
            <a:noFill/>
            <a:ln w="9525">
              <a:noFill/>
              <a:miter lim="800000"/>
              <a:headEnd/>
              <a:tailEnd/>
            </a:ln>
          </p:spPr>
          <p:txBody>
            <a:bodyPr wrap="square">
              <a:spAutoFit/>
            </a:bodyPr>
            <a:lstStyle/>
            <a:p>
              <a:pPr algn="ctr"/>
              <a:r>
                <a:rPr lang="es-ES" sz="800" dirty="0" smtClean="0">
                  <a:solidFill>
                    <a:srgbClr val="000066"/>
                  </a:solidFill>
                  <a:latin typeface="Calibri" pitchFamily="34" charset="0"/>
                </a:rPr>
                <a:t>¿Información correcta ?</a:t>
              </a:r>
              <a:endParaRPr lang="es-ES" sz="800" dirty="0">
                <a:solidFill>
                  <a:srgbClr val="000066"/>
                </a:solidFill>
                <a:latin typeface="Calibri" pitchFamily="34" charset="0"/>
              </a:endParaRPr>
            </a:p>
          </p:txBody>
        </p:sp>
      </p:grpSp>
      <p:cxnSp>
        <p:nvCxnSpPr>
          <p:cNvPr id="107" name="106 Conector recto de flecha"/>
          <p:cNvCxnSpPr>
            <a:endCxn id="101" idx="0"/>
          </p:cNvCxnSpPr>
          <p:nvPr/>
        </p:nvCxnSpPr>
        <p:spPr>
          <a:xfrm>
            <a:off x="5714327" y="3123964"/>
            <a:ext cx="2172" cy="273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9" name="108 Flecha abajo"/>
          <p:cNvSpPr/>
          <p:nvPr/>
        </p:nvSpPr>
        <p:spPr>
          <a:xfrm>
            <a:off x="5613927" y="3925133"/>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2" name="111 Conector angular"/>
          <p:cNvCxnSpPr>
            <a:stCxn id="104" idx="3"/>
          </p:cNvCxnSpPr>
          <p:nvPr/>
        </p:nvCxnSpPr>
        <p:spPr>
          <a:xfrm flipV="1">
            <a:off x="6185431" y="3119687"/>
            <a:ext cx="903402" cy="157416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115 Conector angular"/>
          <p:cNvCxnSpPr>
            <a:stCxn id="104" idx="2"/>
            <a:endCxn id="101" idx="1"/>
          </p:cNvCxnSpPr>
          <p:nvPr/>
        </p:nvCxnSpPr>
        <p:spPr>
          <a:xfrm rot="5400000" flipH="1">
            <a:off x="4835621" y="4188387"/>
            <a:ext cx="1428215" cy="342711"/>
          </a:xfrm>
          <a:prstGeom prst="bentConnector4">
            <a:avLst>
              <a:gd name="adj1" fmla="val -16006"/>
              <a:gd name="adj2" fmla="val 202196"/>
            </a:avLst>
          </a:prstGeom>
          <a:ln>
            <a:tailEnd type="arrow"/>
          </a:ln>
        </p:spPr>
        <p:style>
          <a:lnRef idx="2">
            <a:schemeClr val="accent1"/>
          </a:lnRef>
          <a:fillRef idx="0">
            <a:schemeClr val="accent1"/>
          </a:fillRef>
          <a:effectRef idx="1">
            <a:schemeClr val="accent1"/>
          </a:effectRef>
          <a:fontRef idx="minor">
            <a:schemeClr val="tx1"/>
          </a:fontRef>
        </p:style>
      </p:cxnSp>
      <p:sp>
        <p:nvSpPr>
          <p:cNvPr id="118" name="Text Box 142"/>
          <p:cNvSpPr txBox="1">
            <a:spLocks noChangeArrowheads="1"/>
          </p:cNvSpPr>
          <p:nvPr/>
        </p:nvSpPr>
        <p:spPr bwMode="auto">
          <a:xfrm flipH="1">
            <a:off x="6043556" y="4473104"/>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121" name="Text Box 142"/>
          <p:cNvSpPr txBox="1">
            <a:spLocks noChangeArrowheads="1"/>
          </p:cNvSpPr>
          <p:nvPr/>
        </p:nvSpPr>
        <p:spPr bwMode="auto">
          <a:xfrm flipH="1">
            <a:off x="5472255" y="5002514"/>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cxnSp>
        <p:nvCxnSpPr>
          <p:cNvPr id="124" name="123 Conector recto de flecha"/>
          <p:cNvCxnSpPr/>
          <p:nvPr/>
        </p:nvCxnSpPr>
        <p:spPr>
          <a:xfrm flipH="1" flipV="1">
            <a:off x="5996510" y="5799321"/>
            <a:ext cx="485258" cy="108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124 Conector angular"/>
          <p:cNvCxnSpPr>
            <a:stCxn id="134" idx="2"/>
            <a:endCxn id="111" idx="2"/>
          </p:cNvCxnSpPr>
          <p:nvPr/>
        </p:nvCxnSpPr>
        <p:spPr>
          <a:xfrm rot="5400000" flipH="1" flipV="1">
            <a:off x="7541094" y="5482200"/>
            <a:ext cx="131347" cy="1284602"/>
          </a:xfrm>
          <a:prstGeom prst="bentConnector3">
            <a:avLst>
              <a:gd name="adj1" fmla="val -174043"/>
            </a:avLst>
          </a:prstGeom>
          <a:ln>
            <a:tailEnd type="arrow"/>
          </a:ln>
        </p:spPr>
        <p:style>
          <a:lnRef idx="2">
            <a:schemeClr val="accent1"/>
          </a:lnRef>
          <a:fillRef idx="0">
            <a:schemeClr val="accent1"/>
          </a:fillRef>
          <a:effectRef idx="1">
            <a:schemeClr val="accent1"/>
          </a:effectRef>
          <a:fontRef idx="minor">
            <a:schemeClr val="tx1"/>
          </a:fontRef>
        </p:style>
      </p:cxnSp>
      <p:sp>
        <p:nvSpPr>
          <p:cNvPr id="126" name="Text Box 142"/>
          <p:cNvSpPr txBox="1">
            <a:spLocks noChangeArrowheads="1"/>
          </p:cNvSpPr>
          <p:nvPr/>
        </p:nvSpPr>
        <p:spPr bwMode="auto">
          <a:xfrm flipH="1">
            <a:off x="6917553" y="6130960"/>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sp>
        <p:nvSpPr>
          <p:cNvPr id="128" name="127 Conector"/>
          <p:cNvSpPr/>
          <p:nvPr/>
        </p:nvSpPr>
        <p:spPr>
          <a:xfrm>
            <a:off x="3274024" y="3244644"/>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U</a:t>
            </a:r>
            <a:endParaRPr lang="es-ES" dirty="0"/>
          </a:p>
        </p:txBody>
      </p:sp>
      <p:sp>
        <p:nvSpPr>
          <p:cNvPr id="129" name="128 Conector"/>
          <p:cNvSpPr/>
          <p:nvPr/>
        </p:nvSpPr>
        <p:spPr>
          <a:xfrm>
            <a:off x="5869152" y="3224527"/>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t>
            </a:r>
            <a:endParaRPr lang="es-ES" dirty="0"/>
          </a:p>
        </p:txBody>
      </p:sp>
    </p:spTree>
    <p:extLst>
      <p:ext uri="{BB962C8B-B14F-4D97-AF65-F5344CB8AC3E}">
        <p14:creationId xmlns:p14="http://schemas.microsoft.com/office/powerpoint/2010/main" val="978608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046" y="1101653"/>
            <a:ext cx="8072494" cy="461665"/>
          </a:xfrm>
          <a:prstGeom prst="rect">
            <a:avLst/>
          </a:prstGeom>
          <a:noFill/>
        </p:spPr>
        <p:txBody>
          <a:bodyPr wrap="square" rtlCol="0">
            <a:spAutoFit/>
          </a:bodyPr>
          <a:lstStyle/>
          <a:p>
            <a:pPr algn="just"/>
            <a:r>
              <a:rPr lang="es-ES" sz="1200" b="1" dirty="0" smtClean="0">
                <a:effectLst>
                  <a:outerShdw blurRad="38100" dist="38100" dir="2700000" algn="tl">
                    <a:srgbClr val="000000">
                      <a:alpha val="43137"/>
                    </a:srgbClr>
                  </a:outerShdw>
                </a:effectLst>
              </a:rPr>
              <a:t>Registro de Usuario Externo. </a:t>
            </a:r>
            <a:r>
              <a:rPr lang="es-ES" sz="1200" dirty="0" smtClean="0"/>
              <a:t> Esta opción se usa para los usuarios externos que quieran participar en los Centro de Encuentro para la educación (CEET) con la finalidad de formarse  en el área educativa de su preferencia.     </a:t>
            </a:r>
            <a:endParaRPr lang="es-ES" sz="1200" dirty="0"/>
          </a:p>
        </p:txBody>
      </p:sp>
      <p:sp>
        <p:nvSpPr>
          <p:cNvPr id="7" name="6 Conector"/>
          <p:cNvSpPr/>
          <p:nvPr/>
        </p:nvSpPr>
        <p:spPr>
          <a:xfrm>
            <a:off x="357158" y="1744594"/>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1</a:t>
            </a:r>
            <a:endParaRPr lang="es-ES" dirty="0"/>
          </a:p>
        </p:txBody>
      </p:sp>
      <p:sp>
        <p:nvSpPr>
          <p:cNvPr id="8" name="7 Conector"/>
          <p:cNvSpPr/>
          <p:nvPr/>
        </p:nvSpPr>
        <p:spPr>
          <a:xfrm>
            <a:off x="352731" y="2152681"/>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2</a:t>
            </a:r>
            <a:endParaRPr lang="es-ES" dirty="0"/>
          </a:p>
        </p:txBody>
      </p:sp>
      <p:sp>
        <p:nvSpPr>
          <p:cNvPr id="9" name="8 CuadroTexto"/>
          <p:cNvSpPr txBox="1"/>
          <p:nvPr/>
        </p:nvSpPr>
        <p:spPr>
          <a:xfrm>
            <a:off x="714348" y="1681909"/>
            <a:ext cx="7746084" cy="276999"/>
          </a:xfrm>
          <a:prstGeom prst="rect">
            <a:avLst/>
          </a:prstGeom>
          <a:noFill/>
        </p:spPr>
        <p:txBody>
          <a:bodyPr wrap="square" rtlCol="0">
            <a:spAutoFit/>
          </a:bodyPr>
          <a:lstStyle/>
          <a:p>
            <a:r>
              <a:rPr lang="es-ES" sz="1200" b="1" dirty="0" smtClean="0"/>
              <a:t>Ingresa al portal del Ministerio del Poder Popular para el Proceso Social del Trabajo.  </a:t>
            </a:r>
            <a:endParaRPr lang="es-ES" sz="1200" b="1" dirty="0"/>
          </a:p>
        </p:txBody>
      </p:sp>
      <p:sp>
        <p:nvSpPr>
          <p:cNvPr id="20" name="19 Conector"/>
          <p:cNvSpPr/>
          <p:nvPr/>
        </p:nvSpPr>
        <p:spPr>
          <a:xfrm>
            <a:off x="357158" y="3358670"/>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t>
            </a:r>
            <a:endParaRPr lang="es-ES" dirty="0"/>
          </a:p>
        </p:txBody>
      </p:sp>
      <p:sp>
        <p:nvSpPr>
          <p:cNvPr id="23" name="22 Conector"/>
          <p:cNvSpPr/>
          <p:nvPr/>
        </p:nvSpPr>
        <p:spPr>
          <a:xfrm>
            <a:off x="347804" y="3753512"/>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4</a:t>
            </a:r>
            <a:endParaRPr lang="es-ES" dirty="0"/>
          </a:p>
        </p:txBody>
      </p:sp>
      <p:sp>
        <p:nvSpPr>
          <p:cNvPr id="28" name="27 CuadroTexto"/>
          <p:cNvSpPr txBox="1"/>
          <p:nvPr/>
        </p:nvSpPr>
        <p:spPr>
          <a:xfrm>
            <a:off x="690481" y="3303817"/>
            <a:ext cx="5360867" cy="276999"/>
          </a:xfrm>
          <a:prstGeom prst="rect">
            <a:avLst/>
          </a:prstGeom>
          <a:noFill/>
        </p:spPr>
        <p:txBody>
          <a:bodyPr wrap="square" rtlCol="0">
            <a:spAutoFit/>
          </a:bodyPr>
          <a:lstStyle/>
          <a:p>
            <a:r>
              <a:rPr lang="es-ES" sz="1200" b="1" dirty="0" smtClean="0"/>
              <a:t>Contraseña Incorrecta  </a:t>
            </a:r>
            <a:endParaRPr lang="es-ES" sz="1200" b="1" dirty="0"/>
          </a:p>
        </p:txBody>
      </p:sp>
      <p:sp>
        <p:nvSpPr>
          <p:cNvPr id="29" name="28 CuadroTexto"/>
          <p:cNvSpPr txBox="1"/>
          <p:nvPr/>
        </p:nvSpPr>
        <p:spPr>
          <a:xfrm>
            <a:off x="698334" y="3719189"/>
            <a:ext cx="7961937" cy="276999"/>
          </a:xfrm>
          <a:prstGeom prst="rect">
            <a:avLst/>
          </a:prstGeom>
          <a:noFill/>
        </p:spPr>
        <p:txBody>
          <a:bodyPr wrap="square" rtlCol="0">
            <a:spAutoFit/>
          </a:bodyPr>
          <a:lstStyle/>
          <a:p>
            <a:r>
              <a:rPr lang="es-ES" sz="1200" b="1" dirty="0" smtClean="0"/>
              <a:t>El Usuario Registra sus Datos Personales.</a:t>
            </a:r>
            <a:endParaRPr lang="es-ES" sz="1200" b="1" dirty="0"/>
          </a:p>
        </p:txBody>
      </p:sp>
      <p:sp>
        <p:nvSpPr>
          <p:cNvPr id="31" name="30 CuadroTexto"/>
          <p:cNvSpPr txBox="1"/>
          <p:nvPr/>
        </p:nvSpPr>
        <p:spPr>
          <a:xfrm>
            <a:off x="699596" y="2124764"/>
            <a:ext cx="7808510" cy="276999"/>
          </a:xfrm>
          <a:prstGeom prst="rect">
            <a:avLst/>
          </a:prstGeom>
          <a:noFill/>
        </p:spPr>
        <p:txBody>
          <a:bodyPr wrap="square" rtlCol="0">
            <a:spAutoFit/>
          </a:bodyPr>
          <a:lstStyle/>
          <a:p>
            <a:r>
              <a:rPr lang="es-ES" sz="1200" b="1" dirty="0" smtClean="0"/>
              <a:t>Ingresa en el enlace de Aula Virtual  </a:t>
            </a:r>
            <a:endParaRPr lang="es-ES" sz="1200" b="1" dirty="0"/>
          </a:p>
        </p:txBody>
      </p:sp>
      <p:sp>
        <p:nvSpPr>
          <p:cNvPr id="34" name="33 Conector"/>
          <p:cNvSpPr/>
          <p:nvPr/>
        </p:nvSpPr>
        <p:spPr>
          <a:xfrm>
            <a:off x="323528" y="4213371"/>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5</a:t>
            </a:r>
            <a:endParaRPr lang="es-ES" dirty="0"/>
          </a:p>
        </p:txBody>
      </p:sp>
      <p:sp>
        <p:nvSpPr>
          <p:cNvPr id="35" name="34 CuadroTexto"/>
          <p:cNvSpPr txBox="1"/>
          <p:nvPr/>
        </p:nvSpPr>
        <p:spPr>
          <a:xfrm>
            <a:off x="674058" y="4195232"/>
            <a:ext cx="7961937" cy="276999"/>
          </a:xfrm>
          <a:prstGeom prst="rect">
            <a:avLst/>
          </a:prstGeom>
          <a:noFill/>
        </p:spPr>
        <p:txBody>
          <a:bodyPr wrap="square" rtlCol="0">
            <a:spAutoFit/>
          </a:bodyPr>
          <a:lstStyle/>
          <a:p>
            <a:r>
              <a:rPr lang="es-ES" sz="1200" b="1" dirty="0" smtClean="0"/>
              <a:t>El Usuario Registra sus datos </a:t>
            </a:r>
            <a:r>
              <a:rPr lang="es-ES" sz="1200" b="1" dirty="0"/>
              <a:t>de su Situación Ocupacional. </a:t>
            </a:r>
          </a:p>
        </p:txBody>
      </p:sp>
      <p:sp>
        <p:nvSpPr>
          <p:cNvPr id="36" name="35 Conector"/>
          <p:cNvSpPr/>
          <p:nvPr/>
        </p:nvSpPr>
        <p:spPr>
          <a:xfrm>
            <a:off x="323528" y="4800468"/>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6</a:t>
            </a:r>
            <a:endParaRPr lang="es-ES" dirty="0"/>
          </a:p>
        </p:txBody>
      </p:sp>
      <p:sp>
        <p:nvSpPr>
          <p:cNvPr id="37" name="36 CuadroTexto"/>
          <p:cNvSpPr txBox="1"/>
          <p:nvPr/>
        </p:nvSpPr>
        <p:spPr>
          <a:xfrm>
            <a:off x="674058" y="4809771"/>
            <a:ext cx="7961937" cy="276999"/>
          </a:xfrm>
          <a:prstGeom prst="rect">
            <a:avLst/>
          </a:prstGeom>
          <a:noFill/>
        </p:spPr>
        <p:txBody>
          <a:bodyPr wrap="square" rtlCol="0">
            <a:spAutoFit/>
          </a:bodyPr>
          <a:lstStyle/>
          <a:p>
            <a:r>
              <a:rPr lang="es-ES" sz="1200" b="1" dirty="0" smtClean="0"/>
              <a:t>El Usuario Registra sus datos de Experiencia </a:t>
            </a:r>
            <a:r>
              <a:rPr lang="es-ES" sz="1200" b="1" dirty="0"/>
              <a:t>Laboral</a:t>
            </a:r>
            <a:r>
              <a:rPr lang="es-ES" sz="1200" b="1" dirty="0" smtClean="0"/>
              <a:t>.</a:t>
            </a:r>
            <a:endParaRPr lang="es-ES" sz="1200" b="1" dirty="0"/>
          </a:p>
        </p:txBody>
      </p:sp>
      <p:sp>
        <p:nvSpPr>
          <p:cNvPr id="38" name="37 Conector"/>
          <p:cNvSpPr/>
          <p:nvPr/>
        </p:nvSpPr>
        <p:spPr>
          <a:xfrm>
            <a:off x="316257" y="5421323"/>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7</a:t>
            </a:r>
            <a:endParaRPr lang="es-ES" dirty="0"/>
          </a:p>
        </p:txBody>
      </p:sp>
      <p:sp>
        <p:nvSpPr>
          <p:cNvPr id="39" name="38 CuadroTexto"/>
          <p:cNvSpPr txBox="1"/>
          <p:nvPr/>
        </p:nvSpPr>
        <p:spPr>
          <a:xfrm>
            <a:off x="666787" y="5403184"/>
            <a:ext cx="7961937" cy="276999"/>
          </a:xfrm>
          <a:prstGeom prst="rect">
            <a:avLst/>
          </a:prstGeom>
          <a:noFill/>
        </p:spPr>
        <p:txBody>
          <a:bodyPr wrap="square" rtlCol="0">
            <a:spAutoFit/>
          </a:bodyPr>
          <a:lstStyle/>
          <a:p>
            <a:r>
              <a:rPr lang="es-VE" sz="1200" b="1" dirty="0"/>
              <a:t>El sistema envía E-mail al usuario indicando la certificación de participación </a:t>
            </a:r>
          </a:p>
        </p:txBody>
      </p:sp>
      <p:sp>
        <p:nvSpPr>
          <p:cNvPr id="40" name="39 CuadroTexto"/>
          <p:cNvSpPr txBox="1"/>
          <p:nvPr/>
        </p:nvSpPr>
        <p:spPr>
          <a:xfrm>
            <a:off x="722388" y="1895277"/>
            <a:ext cx="8072494" cy="276999"/>
          </a:xfrm>
          <a:prstGeom prst="rect">
            <a:avLst/>
          </a:prstGeom>
          <a:noFill/>
        </p:spPr>
        <p:txBody>
          <a:bodyPr wrap="square" rtlCol="0">
            <a:spAutoFit/>
          </a:bodyPr>
          <a:lstStyle/>
          <a:p>
            <a:pPr algn="just"/>
            <a:r>
              <a:rPr lang="es-ES" sz="1200" dirty="0"/>
              <a:t>http://www.mpppst.gob.ve/mpppstweb </a:t>
            </a:r>
          </a:p>
        </p:txBody>
      </p:sp>
      <p:sp>
        <p:nvSpPr>
          <p:cNvPr id="41" name="40 CuadroTexto"/>
          <p:cNvSpPr txBox="1"/>
          <p:nvPr/>
        </p:nvSpPr>
        <p:spPr>
          <a:xfrm>
            <a:off x="681928" y="3489982"/>
            <a:ext cx="8072494" cy="276999"/>
          </a:xfrm>
          <a:prstGeom prst="rect">
            <a:avLst/>
          </a:prstGeom>
          <a:noFill/>
        </p:spPr>
        <p:txBody>
          <a:bodyPr wrap="square" rtlCol="0">
            <a:spAutoFit/>
          </a:bodyPr>
          <a:lstStyle/>
          <a:p>
            <a:pPr algn="just"/>
            <a:r>
              <a:rPr lang="es-ES" sz="1200" dirty="0" smtClean="0"/>
              <a:t>El usuario </a:t>
            </a:r>
            <a:r>
              <a:rPr lang="es-ES" sz="1200" dirty="0" smtClean="0"/>
              <a:t>cambia su contraseña y verifica información de seguridad </a:t>
            </a:r>
            <a:endParaRPr lang="es-ES" sz="1200" dirty="0"/>
          </a:p>
        </p:txBody>
      </p:sp>
      <p:sp>
        <p:nvSpPr>
          <p:cNvPr id="42" name="41 CuadroTexto"/>
          <p:cNvSpPr txBox="1"/>
          <p:nvPr/>
        </p:nvSpPr>
        <p:spPr>
          <a:xfrm>
            <a:off x="700847" y="2305669"/>
            <a:ext cx="7694693" cy="276999"/>
          </a:xfrm>
          <a:prstGeom prst="rect">
            <a:avLst/>
          </a:prstGeom>
          <a:noFill/>
        </p:spPr>
        <p:txBody>
          <a:bodyPr wrap="square" rtlCol="0">
            <a:spAutoFit/>
          </a:bodyPr>
          <a:lstStyle/>
          <a:p>
            <a:pPr algn="just"/>
            <a:r>
              <a:rPr lang="es-ES" sz="1200" dirty="0" smtClean="0"/>
              <a:t>El usuario le da clic al enlace del Aula Virtual </a:t>
            </a:r>
            <a:endParaRPr lang="es-ES" sz="1200" dirty="0"/>
          </a:p>
        </p:txBody>
      </p:sp>
      <p:sp>
        <p:nvSpPr>
          <p:cNvPr id="43" name="42 CuadroTexto"/>
          <p:cNvSpPr txBox="1"/>
          <p:nvPr/>
        </p:nvSpPr>
        <p:spPr>
          <a:xfrm>
            <a:off x="683569" y="3966340"/>
            <a:ext cx="8208912" cy="276999"/>
          </a:xfrm>
          <a:prstGeom prst="rect">
            <a:avLst/>
          </a:prstGeom>
          <a:noFill/>
        </p:spPr>
        <p:txBody>
          <a:bodyPr wrap="square" rtlCol="0">
            <a:spAutoFit/>
          </a:bodyPr>
          <a:lstStyle/>
          <a:p>
            <a:pPr algn="just"/>
            <a:r>
              <a:rPr lang="es-ES" sz="1200" dirty="0" smtClean="0"/>
              <a:t>El usuario registra datos personales tales como información personal, dirección de habitación, otra información de interés </a:t>
            </a:r>
            <a:endParaRPr lang="es-ES" sz="1200" dirty="0"/>
          </a:p>
        </p:txBody>
      </p:sp>
      <p:sp>
        <p:nvSpPr>
          <p:cNvPr id="47" name="46 CuadroTexto"/>
          <p:cNvSpPr txBox="1"/>
          <p:nvPr/>
        </p:nvSpPr>
        <p:spPr>
          <a:xfrm>
            <a:off x="683568" y="4417467"/>
            <a:ext cx="8208912" cy="461665"/>
          </a:xfrm>
          <a:prstGeom prst="rect">
            <a:avLst/>
          </a:prstGeom>
          <a:noFill/>
        </p:spPr>
        <p:txBody>
          <a:bodyPr wrap="square" rtlCol="0">
            <a:spAutoFit/>
          </a:bodyPr>
          <a:lstStyle/>
          <a:p>
            <a:pPr algn="just"/>
            <a:r>
              <a:rPr lang="es-ES" sz="1200" dirty="0" smtClean="0"/>
              <a:t>El usuario registra su situación ocupacional (situación actual, Clasificación ocupacional primera y segunda opción, otra información importante y observaciones)   </a:t>
            </a:r>
            <a:endParaRPr lang="es-ES" sz="1200" dirty="0"/>
          </a:p>
        </p:txBody>
      </p:sp>
      <p:sp>
        <p:nvSpPr>
          <p:cNvPr id="48" name="47 CuadroTexto"/>
          <p:cNvSpPr txBox="1"/>
          <p:nvPr/>
        </p:nvSpPr>
        <p:spPr>
          <a:xfrm>
            <a:off x="665744" y="5016321"/>
            <a:ext cx="8208912" cy="461665"/>
          </a:xfrm>
          <a:prstGeom prst="rect">
            <a:avLst/>
          </a:prstGeom>
          <a:noFill/>
        </p:spPr>
        <p:txBody>
          <a:bodyPr wrap="square" rtlCol="0">
            <a:spAutoFit/>
          </a:bodyPr>
          <a:lstStyle/>
          <a:p>
            <a:pPr algn="just"/>
            <a:r>
              <a:rPr lang="es-ES" sz="1200" dirty="0" smtClean="0"/>
              <a:t>El usuario registra datos de su experiencia Laboral (si las tuviese, ingresa los datos del patrono o Entidad de Trabajo, datos del empleo)</a:t>
            </a:r>
            <a:endParaRPr lang="es-ES" sz="1200" dirty="0"/>
          </a:p>
        </p:txBody>
      </p:sp>
      <p:sp>
        <p:nvSpPr>
          <p:cNvPr id="49" name="48 CuadroTexto"/>
          <p:cNvSpPr txBox="1"/>
          <p:nvPr/>
        </p:nvSpPr>
        <p:spPr>
          <a:xfrm>
            <a:off x="649560" y="5631631"/>
            <a:ext cx="8208912" cy="461665"/>
          </a:xfrm>
          <a:prstGeom prst="rect">
            <a:avLst/>
          </a:prstGeom>
          <a:noFill/>
        </p:spPr>
        <p:txBody>
          <a:bodyPr wrap="square" rtlCol="0">
            <a:spAutoFit/>
          </a:bodyPr>
          <a:lstStyle/>
          <a:p>
            <a:pPr algn="just"/>
            <a:r>
              <a:rPr lang="es-ES" sz="1200" dirty="0" smtClean="0"/>
              <a:t>El Sistema envía Email de la Certificación de Participación al usuario una vez haya finalizado su registro completo satisfactoriamente.</a:t>
            </a:r>
            <a:endParaRPr lang="es-ES" sz="1200" dirty="0"/>
          </a:p>
        </p:txBody>
      </p:sp>
      <p:pic>
        <p:nvPicPr>
          <p:cNvPr id="51" name="50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00" y="133896"/>
            <a:ext cx="8430856" cy="558800"/>
          </a:xfrm>
          <a:prstGeom prst="rect">
            <a:avLst/>
          </a:prstGeom>
        </p:spPr>
      </p:pic>
      <p:sp>
        <p:nvSpPr>
          <p:cNvPr id="25" name="24 Conector"/>
          <p:cNvSpPr/>
          <p:nvPr/>
        </p:nvSpPr>
        <p:spPr>
          <a:xfrm>
            <a:off x="347804" y="2585440"/>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U</a:t>
            </a:r>
            <a:endParaRPr lang="es-ES" dirty="0"/>
          </a:p>
        </p:txBody>
      </p:sp>
      <p:sp>
        <p:nvSpPr>
          <p:cNvPr id="26" name="25 CuadroTexto"/>
          <p:cNvSpPr txBox="1"/>
          <p:nvPr/>
        </p:nvSpPr>
        <p:spPr>
          <a:xfrm>
            <a:off x="699752" y="2539048"/>
            <a:ext cx="7808510" cy="276999"/>
          </a:xfrm>
          <a:prstGeom prst="rect">
            <a:avLst/>
          </a:prstGeom>
          <a:noFill/>
        </p:spPr>
        <p:txBody>
          <a:bodyPr wrap="square" rtlCol="0">
            <a:spAutoFit/>
          </a:bodyPr>
          <a:lstStyle/>
          <a:p>
            <a:r>
              <a:rPr lang="es-ES" sz="1200" b="1" dirty="0" smtClean="0"/>
              <a:t>Registra Usuario del Sistema </a:t>
            </a:r>
            <a:endParaRPr lang="es-ES" sz="1200" b="1" dirty="0"/>
          </a:p>
        </p:txBody>
      </p:sp>
      <p:sp>
        <p:nvSpPr>
          <p:cNvPr id="27" name="26 CuadroTexto"/>
          <p:cNvSpPr txBox="1"/>
          <p:nvPr/>
        </p:nvSpPr>
        <p:spPr>
          <a:xfrm>
            <a:off x="701003" y="2719953"/>
            <a:ext cx="7694693" cy="276999"/>
          </a:xfrm>
          <a:prstGeom prst="rect">
            <a:avLst/>
          </a:prstGeom>
          <a:noFill/>
        </p:spPr>
        <p:txBody>
          <a:bodyPr wrap="square" rtlCol="0">
            <a:spAutoFit/>
          </a:bodyPr>
          <a:lstStyle/>
          <a:p>
            <a:pPr algn="just"/>
            <a:r>
              <a:rPr lang="es-ES" sz="1200" dirty="0" smtClean="0"/>
              <a:t>El usuario registra su usuario y contraseña </a:t>
            </a:r>
            <a:endParaRPr lang="es-ES" sz="1200" dirty="0"/>
          </a:p>
        </p:txBody>
      </p:sp>
      <p:sp>
        <p:nvSpPr>
          <p:cNvPr id="30" name="29 Conector"/>
          <p:cNvSpPr/>
          <p:nvPr/>
        </p:nvSpPr>
        <p:spPr>
          <a:xfrm>
            <a:off x="355896" y="3003253"/>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3</a:t>
            </a:r>
            <a:endParaRPr lang="es-ES" dirty="0"/>
          </a:p>
        </p:txBody>
      </p:sp>
      <p:sp>
        <p:nvSpPr>
          <p:cNvPr id="32" name="31 CuadroTexto"/>
          <p:cNvSpPr txBox="1"/>
          <p:nvPr/>
        </p:nvSpPr>
        <p:spPr>
          <a:xfrm>
            <a:off x="689219" y="2948400"/>
            <a:ext cx="5360867" cy="276999"/>
          </a:xfrm>
          <a:prstGeom prst="rect">
            <a:avLst/>
          </a:prstGeom>
          <a:noFill/>
        </p:spPr>
        <p:txBody>
          <a:bodyPr wrap="square" rtlCol="0">
            <a:spAutoFit/>
          </a:bodyPr>
          <a:lstStyle/>
          <a:p>
            <a:r>
              <a:rPr lang="es-ES" sz="1200" b="1" dirty="0" smtClean="0"/>
              <a:t>El Usuario ingresa su Usuario y Contraseña </a:t>
            </a:r>
            <a:endParaRPr lang="es-ES" sz="1200" b="1" dirty="0"/>
          </a:p>
        </p:txBody>
      </p:sp>
      <p:sp>
        <p:nvSpPr>
          <p:cNvPr id="33" name="32 CuadroTexto"/>
          <p:cNvSpPr txBox="1"/>
          <p:nvPr/>
        </p:nvSpPr>
        <p:spPr>
          <a:xfrm>
            <a:off x="680666" y="3134565"/>
            <a:ext cx="8072494" cy="276999"/>
          </a:xfrm>
          <a:prstGeom prst="rect">
            <a:avLst/>
          </a:prstGeom>
          <a:noFill/>
        </p:spPr>
        <p:txBody>
          <a:bodyPr wrap="square" rtlCol="0">
            <a:spAutoFit/>
          </a:bodyPr>
          <a:lstStyle/>
          <a:p>
            <a:pPr algn="just"/>
            <a:r>
              <a:rPr lang="es-ES" sz="1200" dirty="0" smtClean="0"/>
              <a:t>El usuario ingresa su usuario y contraseña para ingresar al sistema CEET</a:t>
            </a:r>
            <a:endParaRPr lang="es-E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2740252" y="2584483"/>
            <a:ext cx="857250" cy="497304"/>
            <a:chOff x="357158" y="2157403"/>
            <a:chExt cx="857250" cy="497304"/>
          </a:xfrm>
        </p:grpSpPr>
        <p:sp>
          <p:nvSpPr>
            <p:cNvPr id="30" name="AutoShape 56"/>
            <p:cNvSpPr>
              <a:spLocks noChangeArrowheads="1"/>
            </p:cNvSpPr>
            <p:nvPr/>
          </p:nvSpPr>
          <p:spPr bwMode="auto">
            <a:xfrm>
              <a:off x="457171" y="2157403"/>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auto">
                <a:spcBef>
                  <a:spcPts val="0"/>
                </a:spcBef>
                <a:spcAft>
                  <a:spcPts val="0"/>
                </a:spcAft>
                <a:defRPr/>
              </a:pPr>
              <a:endParaRPr lang="en-US" dirty="0">
                <a:latin typeface="+mn-lt"/>
              </a:endParaRPr>
            </a:p>
          </p:txBody>
        </p:sp>
        <p:sp>
          <p:nvSpPr>
            <p:cNvPr id="31" name="Text Box 57"/>
            <p:cNvSpPr txBox="1">
              <a:spLocks noChangeArrowheads="1"/>
            </p:cNvSpPr>
            <p:nvPr/>
          </p:nvSpPr>
          <p:spPr bwMode="auto">
            <a:xfrm>
              <a:off x="357158" y="2214554"/>
              <a:ext cx="857250" cy="338554"/>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800" dirty="0" smtClean="0">
                  <a:solidFill>
                    <a:srgbClr val="000066"/>
                  </a:solidFill>
                  <a:effectLst>
                    <a:outerShdw blurRad="38100" dist="38100" dir="2700000" algn="tl">
                      <a:srgbClr val="C0C0C0"/>
                    </a:outerShdw>
                  </a:effectLst>
                  <a:latin typeface="+mn-lt"/>
                </a:rPr>
                <a:t>Enlace</a:t>
              </a:r>
              <a:r>
                <a:rPr lang="es-ES" sz="800" dirty="0">
                  <a:solidFill>
                    <a:srgbClr val="000066"/>
                  </a:solidFill>
                  <a:effectLst>
                    <a:outerShdw blurRad="38100" dist="38100" dir="2700000" algn="tl">
                      <a:srgbClr val="C0C0C0"/>
                    </a:outerShdw>
                  </a:effectLst>
                  <a:latin typeface="+mn-lt"/>
                </a:rPr>
                <a:t>: </a:t>
              </a:r>
            </a:p>
            <a:p>
              <a:pPr algn="ctr" fontAlgn="auto">
                <a:spcBef>
                  <a:spcPts val="0"/>
                </a:spcBef>
                <a:spcAft>
                  <a:spcPts val="0"/>
                </a:spcAft>
                <a:defRPr/>
              </a:pPr>
              <a:r>
                <a:rPr lang="es-ES" sz="800" dirty="0">
                  <a:solidFill>
                    <a:srgbClr val="000066"/>
                  </a:solidFill>
                  <a:effectLst>
                    <a:outerShdw blurRad="38100" dist="38100" dir="2700000" algn="tl">
                      <a:srgbClr val="C0C0C0"/>
                    </a:outerShdw>
                  </a:effectLst>
                  <a:latin typeface="+mn-lt"/>
                </a:rPr>
                <a:t>   </a:t>
              </a:r>
              <a:r>
                <a:rPr lang="es-ES" sz="800" dirty="0" smtClean="0">
                  <a:solidFill>
                    <a:srgbClr val="000066"/>
                  </a:solidFill>
                  <a:effectLst>
                    <a:outerShdw blurRad="38100" dist="38100" dir="2700000" algn="tl">
                      <a:srgbClr val="C0C0C0"/>
                    </a:outerShdw>
                  </a:effectLst>
                  <a:latin typeface="+mn-lt"/>
                </a:rPr>
                <a:t>“Aula Virtual“</a:t>
              </a:r>
            </a:p>
          </p:txBody>
        </p:sp>
      </p:grpSp>
      <p:sp>
        <p:nvSpPr>
          <p:cNvPr id="45" name="AutoShape 94"/>
          <p:cNvSpPr>
            <a:spLocks noChangeArrowheads="1"/>
          </p:cNvSpPr>
          <p:nvPr/>
        </p:nvSpPr>
        <p:spPr bwMode="auto">
          <a:xfrm>
            <a:off x="360340" y="2634109"/>
            <a:ext cx="857255" cy="375325"/>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auto">
              <a:spcBef>
                <a:spcPts val="0"/>
              </a:spcBef>
              <a:spcAft>
                <a:spcPts val="0"/>
              </a:spcAft>
              <a:defRPr/>
            </a:pPr>
            <a:endParaRPr lang="en-US" dirty="0">
              <a:latin typeface="+mn-lt"/>
            </a:endParaRPr>
          </a:p>
        </p:txBody>
      </p:sp>
      <p:sp>
        <p:nvSpPr>
          <p:cNvPr id="46" name="Text Box 95"/>
          <p:cNvSpPr txBox="1">
            <a:spLocks noChangeArrowheads="1"/>
          </p:cNvSpPr>
          <p:nvPr/>
        </p:nvSpPr>
        <p:spPr bwMode="auto">
          <a:xfrm>
            <a:off x="288902" y="2634109"/>
            <a:ext cx="996950" cy="415498"/>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700" dirty="0">
                <a:solidFill>
                  <a:srgbClr val="000066"/>
                </a:solidFill>
                <a:effectLst>
                  <a:outerShdw blurRad="38100" dist="38100" dir="2700000" algn="tl">
                    <a:srgbClr val="C0C0C0"/>
                  </a:outerShdw>
                </a:effectLst>
              </a:rPr>
              <a:t>Ingresa </a:t>
            </a:r>
            <a:r>
              <a:rPr lang="es-ES" sz="700" dirty="0" smtClean="0">
                <a:solidFill>
                  <a:srgbClr val="000066"/>
                </a:solidFill>
                <a:effectLst>
                  <a:outerShdw blurRad="38100" dist="38100" dir="2700000" algn="tl">
                    <a:srgbClr val="C0C0C0"/>
                  </a:outerShdw>
                </a:effectLst>
              </a:rPr>
              <a:t>por el portal de la intranet</a:t>
            </a:r>
          </a:p>
          <a:p>
            <a:pPr algn="ctr" fontAlgn="auto">
              <a:spcBef>
                <a:spcPts val="0"/>
              </a:spcBef>
              <a:spcAft>
                <a:spcPts val="0"/>
              </a:spcAft>
              <a:defRPr/>
            </a:pPr>
            <a:r>
              <a:rPr lang="es-ES" sz="700" dirty="0" smtClean="0">
                <a:solidFill>
                  <a:srgbClr val="000066"/>
                </a:solidFill>
                <a:effectLst>
                  <a:outerShdw blurRad="38100" dist="38100" dir="2700000" algn="tl">
                    <a:srgbClr val="C0C0C0"/>
                  </a:outerShdw>
                </a:effectLst>
              </a:rPr>
              <a:t>Enlace: Sigla</a:t>
            </a:r>
            <a:endParaRPr lang="es-ES" sz="700" dirty="0">
              <a:solidFill>
                <a:srgbClr val="000066"/>
              </a:solidFill>
              <a:effectLst>
                <a:outerShdw blurRad="38100" dist="38100" dir="2700000" algn="tl">
                  <a:srgbClr val="C0C0C0"/>
                </a:outerShdw>
              </a:effectLst>
            </a:endParaRPr>
          </a:p>
        </p:txBody>
      </p:sp>
      <p:sp>
        <p:nvSpPr>
          <p:cNvPr id="119" name="118 CuadroTexto"/>
          <p:cNvSpPr txBox="1"/>
          <p:nvPr/>
        </p:nvSpPr>
        <p:spPr>
          <a:xfrm>
            <a:off x="339426" y="692696"/>
            <a:ext cx="8172100" cy="584775"/>
          </a:xfrm>
          <a:prstGeom prst="rect">
            <a:avLst/>
          </a:prstGeom>
          <a:noFill/>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sp3d extrusionH="57150">
              <a:bevelT w="38100" h="38100"/>
              <a:extrusionClr>
                <a:srgbClr val="C00000"/>
              </a:extrusionClr>
            </a:sp3d>
          </a:bodyPr>
          <a:lstStyle/>
          <a:p>
            <a:pPr fontAlgn="auto">
              <a:spcBef>
                <a:spcPts val="0"/>
              </a:spcBef>
              <a:spcAft>
                <a:spcPts val="0"/>
              </a:spcAft>
              <a:defRPr/>
            </a:pPr>
            <a:r>
              <a:rPr lang="es-VE" sz="1600" dirty="0" smtClean="0">
                <a:solidFill>
                  <a:schemeClr val="accent1">
                    <a:lumMod val="75000"/>
                  </a:schemeClr>
                </a:solidFill>
                <a:latin typeface="+mn-lt"/>
              </a:rPr>
              <a:t>PROCESO</a:t>
            </a:r>
            <a:r>
              <a:rPr lang="es-VE" sz="1600" dirty="0">
                <a:solidFill>
                  <a:schemeClr val="accent1">
                    <a:lumMod val="75000"/>
                  </a:schemeClr>
                </a:solidFill>
                <a:latin typeface="+mn-lt"/>
              </a:rPr>
              <a:t>: </a:t>
            </a:r>
            <a:r>
              <a:rPr lang="es-VE" sz="1600" dirty="0" smtClean="0">
                <a:solidFill>
                  <a:schemeClr val="accent1">
                    <a:lumMod val="75000"/>
                  </a:schemeClr>
                </a:solidFill>
                <a:latin typeface="+mn-lt"/>
              </a:rPr>
              <a:t>Usuario Interno. </a:t>
            </a:r>
            <a:r>
              <a:rPr lang="es-VE" sz="1600" dirty="0" smtClean="0">
                <a:solidFill>
                  <a:schemeClr val="accent1">
                    <a:lumMod val="75000"/>
                  </a:schemeClr>
                </a:solidFill>
              </a:rPr>
              <a:t>Registro de Datos de Oportunidades de Empleo y Capacitación del Centro de Encuentro para la Educación y Trabajo (CEET)</a:t>
            </a:r>
            <a:endParaRPr lang="en-US" sz="1600" dirty="0">
              <a:solidFill>
                <a:schemeClr val="accent1">
                  <a:lumMod val="75000"/>
                </a:schemeClr>
              </a:solidFill>
              <a:latin typeface="+mn-lt"/>
            </a:endParaRPr>
          </a:p>
        </p:txBody>
      </p:sp>
      <p:grpSp>
        <p:nvGrpSpPr>
          <p:cNvPr id="4" name="3 Grupo"/>
          <p:cNvGrpSpPr/>
          <p:nvPr/>
        </p:nvGrpSpPr>
        <p:grpSpPr>
          <a:xfrm>
            <a:off x="7452320" y="4309599"/>
            <a:ext cx="959472" cy="759998"/>
            <a:chOff x="5313389" y="2026060"/>
            <a:chExt cx="959472" cy="759998"/>
          </a:xfrm>
        </p:grpSpPr>
        <p:sp>
          <p:nvSpPr>
            <p:cNvPr id="137"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3106" name="Text Box 108"/>
            <p:cNvSpPr txBox="1">
              <a:spLocks noChangeArrowheads="1"/>
            </p:cNvSpPr>
            <p:nvPr/>
          </p:nvSpPr>
          <p:spPr bwMode="auto">
            <a:xfrm>
              <a:off x="5336236" y="2083512"/>
              <a:ext cx="936625" cy="461665"/>
            </a:xfrm>
            <a:prstGeom prst="rect">
              <a:avLst/>
            </a:prstGeom>
            <a:noFill/>
            <a:ln w="9525">
              <a:noFill/>
              <a:miter lim="800000"/>
              <a:headEnd/>
              <a:tailEnd/>
            </a:ln>
          </p:spPr>
          <p:txBody>
            <a:bodyPr>
              <a:spAutoFit/>
            </a:bodyPr>
            <a:lstStyle/>
            <a:p>
              <a:pPr algn="ctr"/>
              <a:endParaRPr lang="es-ES" sz="800" dirty="0">
                <a:solidFill>
                  <a:srgbClr val="000066"/>
                </a:solidFill>
                <a:latin typeface="Calibri" pitchFamily="34" charset="0"/>
              </a:endParaRPr>
            </a:p>
            <a:p>
              <a:pPr algn="ctr"/>
              <a:r>
                <a:rPr lang="es-ES" sz="800" dirty="0" smtClean="0">
                  <a:solidFill>
                    <a:srgbClr val="000066"/>
                  </a:solidFill>
                  <a:latin typeface="Calibri" pitchFamily="34" charset="0"/>
                </a:rPr>
                <a:t>¿Registro de Datos Completo?</a:t>
              </a:r>
              <a:endParaRPr lang="es-ES" sz="800" dirty="0">
                <a:solidFill>
                  <a:srgbClr val="000066"/>
                </a:solidFill>
                <a:latin typeface="Calibri" pitchFamily="34" charset="0"/>
              </a:endParaRPr>
            </a:p>
          </p:txBody>
        </p:sp>
      </p:grpSp>
      <p:grpSp>
        <p:nvGrpSpPr>
          <p:cNvPr id="5" name="4 Grupo"/>
          <p:cNvGrpSpPr/>
          <p:nvPr/>
        </p:nvGrpSpPr>
        <p:grpSpPr>
          <a:xfrm>
            <a:off x="4068119" y="2559687"/>
            <a:ext cx="785818" cy="634187"/>
            <a:chOff x="4276711" y="3785780"/>
            <a:chExt cx="785818" cy="634187"/>
          </a:xfrm>
        </p:grpSpPr>
        <p:sp>
          <p:nvSpPr>
            <p:cNvPr id="37" name="AutoShape 77"/>
            <p:cNvSpPr>
              <a:spLocks noChangeArrowheads="1"/>
            </p:cNvSpPr>
            <p:nvPr/>
          </p:nvSpPr>
          <p:spPr bwMode="auto">
            <a:xfrm>
              <a:off x="4276711" y="3785780"/>
              <a:ext cx="785818" cy="500066"/>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auto">
                <a:spcBef>
                  <a:spcPts val="0"/>
                </a:spcBef>
                <a:spcAft>
                  <a:spcPts val="0"/>
                </a:spcAft>
                <a:defRPr/>
              </a:pPr>
              <a:endParaRPr lang="en-US" dirty="0">
                <a:latin typeface="+mn-lt"/>
              </a:endParaRPr>
            </a:p>
          </p:txBody>
        </p:sp>
        <p:sp>
          <p:nvSpPr>
            <p:cNvPr id="162" name="161 CuadroTexto"/>
            <p:cNvSpPr txBox="1"/>
            <p:nvPr/>
          </p:nvSpPr>
          <p:spPr>
            <a:xfrm>
              <a:off x="4293379" y="3789025"/>
              <a:ext cx="769150" cy="630942"/>
            </a:xfrm>
            <a:prstGeom prst="rect">
              <a:avLst/>
            </a:prstGeom>
            <a:noFill/>
          </p:spPr>
          <p:txBody>
            <a:bodyPr wrap="square" rtlCol="0">
              <a:spAutoFit/>
            </a:bodyPr>
            <a:lstStyle/>
            <a:p>
              <a:pPr algn="ctr" fontAlgn="auto">
                <a:spcBef>
                  <a:spcPts val="0"/>
                </a:spcBef>
                <a:spcAft>
                  <a:spcPts val="0"/>
                </a:spcAft>
                <a:defRPr/>
              </a:pPr>
              <a:r>
                <a:rPr lang="es-MX" sz="700" dirty="0" smtClean="0"/>
                <a:t>Analiza Datos del </a:t>
              </a:r>
              <a:r>
                <a:rPr lang="es-VE" sz="700" dirty="0" smtClean="0">
                  <a:solidFill>
                    <a:srgbClr val="000066"/>
                  </a:solidFill>
                  <a:effectLst>
                    <a:outerShdw blurRad="38100" dist="38100" dir="2700000" algn="tl">
                      <a:srgbClr val="C0C0C0"/>
                    </a:outerShdw>
                  </a:effectLst>
                </a:rPr>
                <a:t>registro de Usuarios Externos </a:t>
              </a:r>
              <a:endParaRPr lang="en-US" sz="700" dirty="0"/>
            </a:p>
            <a:p>
              <a:pPr algn="ctr"/>
              <a:r>
                <a:rPr lang="es-MX" sz="700" dirty="0" smtClean="0"/>
                <a:t>     </a:t>
              </a:r>
            </a:p>
          </p:txBody>
        </p:sp>
      </p:grpSp>
      <p:sp>
        <p:nvSpPr>
          <p:cNvPr id="123" name="AutoShape 56"/>
          <p:cNvSpPr>
            <a:spLocks noChangeArrowheads="1"/>
          </p:cNvSpPr>
          <p:nvPr/>
        </p:nvSpPr>
        <p:spPr bwMode="auto">
          <a:xfrm>
            <a:off x="1685397" y="2584483"/>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700" dirty="0" smtClean="0">
                <a:latin typeface="+mn-lt"/>
              </a:rPr>
              <a:t>Ingresa  </a:t>
            </a:r>
          </a:p>
          <a:p>
            <a:pPr algn="ctr" fontAlgn="auto">
              <a:spcBef>
                <a:spcPts val="0"/>
              </a:spcBef>
              <a:spcAft>
                <a:spcPts val="0"/>
              </a:spcAft>
              <a:defRPr/>
            </a:pPr>
            <a:r>
              <a:rPr lang="en-US" sz="700" dirty="0" smtClean="0">
                <a:latin typeface="+mn-lt"/>
              </a:rPr>
              <a:t>Usuario y </a:t>
            </a:r>
          </a:p>
          <a:p>
            <a:pPr algn="ctr" fontAlgn="auto">
              <a:spcBef>
                <a:spcPts val="0"/>
              </a:spcBef>
              <a:spcAft>
                <a:spcPts val="0"/>
              </a:spcAft>
              <a:defRPr/>
            </a:pPr>
            <a:r>
              <a:rPr lang="en-US" sz="700" dirty="0" smtClean="0">
                <a:latin typeface="+mn-lt"/>
              </a:rPr>
              <a:t>contraseña </a:t>
            </a:r>
          </a:p>
        </p:txBody>
      </p:sp>
      <p:sp>
        <p:nvSpPr>
          <p:cNvPr id="238" name="Text Box 142"/>
          <p:cNvSpPr txBox="1">
            <a:spLocks noChangeArrowheads="1"/>
          </p:cNvSpPr>
          <p:nvPr/>
        </p:nvSpPr>
        <p:spPr bwMode="auto">
          <a:xfrm flipH="1">
            <a:off x="7307664" y="2526387"/>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247" name="Text Box 142"/>
          <p:cNvSpPr txBox="1">
            <a:spLocks noChangeArrowheads="1"/>
          </p:cNvSpPr>
          <p:nvPr/>
        </p:nvSpPr>
        <p:spPr bwMode="auto">
          <a:xfrm flipH="1">
            <a:off x="6995217" y="3121934"/>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sp>
        <p:nvSpPr>
          <p:cNvPr id="190" name="189 Conector"/>
          <p:cNvSpPr/>
          <p:nvPr/>
        </p:nvSpPr>
        <p:spPr>
          <a:xfrm>
            <a:off x="1045318" y="2345373"/>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1</a:t>
            </a:r>
            <a:endParaRPr lang="es-ES" dirty="0"/>
          </a:p>
        </p:txBody>
      </p:sp>
      <p:sp>
        <p:nvSpPr>
          <p:cNvPr id="191" name="190 Conector"/>
          <p:cNvSpPr/>
          <p:nvPr/>
        </p:nvSpPr>
        <p:spPr>
          <a:xfrm>
            <a:off x="1913639" y="2325560"/>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2</a:t>
            </a:r>
            <a:endParaRPr lang="es-ES" dirty="0"/>
          </a:p>
        </p:txBody>
      </p:sp>
      <p:sp>
        <p:nvSpPr>
          <p:cNvPr id="192" name="191 Conector"/>
          <p:cNvSpPr/>
          <p:nvPr/>
        </p:nvSpPr>
        <p:spPr>
          <a:xfrm>
            <a:off x="5767946" y="2267445"/>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5</a:t>
            </a:r>
            <a:endParaRPr lang="es-ES" dirty="0"/>
          </a:p>
        </p:txBody>
      </p:sp>
      <p:sp>
        <p:nvSpPr>
          <p:cNvPr id="213" name="212 Conector"/>
          <p:cNvSpPr/>
          <p:nvPr/>
        </p:nvSpPr>
        <p:spPr>
          <a:xfrm>
            <a:off x="8028384" y="2966066"/>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6</a:t>
            </a:r>
            <a:endParaRPr lang="es-ES" dirty="0"/>
          </a:p>
        </p:txBody>
      </p:sp>
      <p:sp>
        <p:nvSpPr>
          <p:cNvPr id="139" name="138 Conector"/>
          <p:cNvSpPr/>
          <p:nvPr/>
        </p:nvSpPr>
        <p:spPr>
          <a:xfrm>
            <a:off x="3061720" y="2325560"/>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3</a:t>
            </a:r>
            <a:endParaRPr lang="es-ES" dirty="0"/>
          </a:p>
        </p:txBody>
      </p:sp>
      <p:sp>
        <p:nvSpPr>
          <p:cNvPr id="140" name="139 Conector"/>
          <p:cNvSpPr/>
          <p:nvPr/>
        </p:nvSpPr>
        <p:spPr>
          <a:xfrm>
            <a:off x="4318318" y="2269374"/>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4</a:t>
            </a:r>
            <a:endParaRPr lang="es-ES" dirty="0"/>
          </a:p>
        </p:txBody>
      </p:sp>
      <p:grpSp>
        <p:nvGrpSpPr>
          <p:cNvPr id="7" name="6 Grupo"/>
          <p:cNvGrpSpPr/>
          <p:nvPr/>
        </p:nvGrpSpPr>
        <p:grpSpPr>
          <a:xfrm>
            <a:off x="5860737" y="4844884"/>
            <a:ext cx="1153083" cy="830997"/>
            <a:chOff x="5373462" y="5061808"/>
            <a:chExt cx="1153083" cy="830997"/>
          </a:xfrm>
        </p:grpSpPr>
        <p:sp>
          <p:nvSpPr>
            <p:cNvPr id="267" name="AutoShape 70"/>
            <p:cNvSpPr>
              <a:spLocks noChangeArrowheads="1"/>
            </p:cNvSpPr>
            <p:nvPr/>
          </p:nvSpPr>
          <p:spPr bwMode="auto">
            <a:xfrm>
              <a:off x="5516720" y="5140252"/>
              <a:ext cx="869490" cy="673847"/>
            </a:xfrm>
            <a:prstGeom prst="roundRect">
              <a:avLst>
                <a:gd name="adj" fmla="val 16667"/>
              </a:avLst>
            </a:prstGeom>
            <a:solidFill>
              <a:srgbClr val="6699FF">
                <a:alpha val="39999"/>
              </a:srgbClr>
            </a:solidFill>
            <a:ln w="9525">
              <a:noFill/>
              <a:round/>
              <a:headEnd/>
              <a:tailEnd/>
            </a:ln>
            <a:effectLst>
              <a:glow rad="228600">
                <a:schemeClr val="accent5">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auto">
                <a:spcBef>
                  <a:spcPts val="0"/>
                </a:spcBef>
                <a:spcAft>
                  <a:spcPts val="0"/>
                </a:spcAft>
                <a:defRPr/>
              </a:pPr>
              <a:endParaRPr lang="en-US" dirty="0">
                <a:latin typeface="+mn-lt"/>
              </a:endParaRPr>
            </a:p>
          </p:txBody>
        </p:sp>
        <p:sp>
          <p:nvSpPr>
            <p:cNvPr id="269" name="Text Box 186"/>
            <p:cNvSpPr txBox="1">
              <a:spLocks noChangeArrowheads="1"/>
            </p:cNvSpPr>
            <p:nvPr/>
          </p:nvSpPr>
          <p:spPr bwMode="auto">
            <a:xfrm>
              <a:off x="5373462" y="5061808"/>
              <a:ext cx="1153083" cy="830997"/>
            </a:xfrm>
            <a:prstGeom prst="rect">
              <a:avLst/>
            </a:prstGeom>
            <a:noFill/>
            <a:ln w="9525">
              <a:noFill/>
              <a:miter lim="800000"/>
              <a:headEnd/>
              <a:tailEnd/>
            </a:ln>
            <a:effectLst/>
          </p:spPr>
          <p:txBody>
            <a:bodyPr wrap="square">
              <a:spAutoFit/>
            </a:bodyPr>
            <a:lstStyle/>
            <a:p>
              <a:pPr algn="ctr" fontAlgn="auto">
                <a:spcBef>
                  <a:spcPts val="0"/>
                </a:spcBef>
                <a:spcAft>
                  <a:spcPts val="0"/>
                </a:spcAft>
                <a:defRPr/>
              </a:pPr>
              <a:r>
                <a:rPr lang="es-ES" sz="800" dirty="0" smtClean="0">
                  <a:solidFill>
                    <a:srgbClr val="000066"/>
                  </a:solidFill>
                  <a:effectLst>
                    <a:outerShdw blurRad="38100" dist="38100" dir="2700000" algn="tl">
                      <a:srgbClr val="C0C0C0"/>
                    </a:outerShdw>
                  </a:effectLst>
                  <a:latin typeface="+mj-lt"/>
                </a:rPr>
                <a:t>El sistema mostrara las opciones de los programas de formación y empleo a los usuarios externos  según su perfil</a:t>
              </a:r>
              <a:endParaRPr lang="es-ES" sz="800" dirty="0">
                <a:solidFill>
                  <a:srgbClr val="000066"/>
                </a:solidFill>
                <a:effectLst>
                  <a:outerShdw blurRad="38100" dist="38100" dir="2700000" algn="tl">
                    <a:srgbClr val="C0C0C0"/>
                  </a:outerShdw>
                </a:effectLst>
                <a:latin typeface="+mj-lt"/>
              </a:endParaRPr>
            </a:p>
          </p:txBody>
        </p:sp>
      </p:grpSp>
      <p:sp>
        <p:nvSpPr>
          <p:cNvPr id="87" name="86 Terminador"/>
          <p:cNvSpPr/>
          <p:nvPr/>
        </p:nvSpPr>
        <p:spPr>
          <a:xfrm>
            <a:off x="431777" y="1615237"/>
            <a:ext cx="714380" cy="35719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tx1"/>
                </a:solidFill>
              </a:rPr>
              <a:t>Inicio</a:t>
            </a:r>
            <a:endParaRPr lang="es-ES" sz="1000" dirty="0">
              <a:solidFill>
                <a:schemeClr val="tx1"/>
              </a:solidFill>
            </a:endParaRPr>
          </a:p>
        </p:txBody>
      </p:sp>
      <p:sp>
        <p:nvSpPr>
          <p:cNvPr id="88" name="87 Flecha abajo"/>
          <p:cNvSpPr/>
          <p:nvPr/>
        </p:nvSpPr>
        <p:spPr>
          <a:xfrm>
            <a:off x="681810" y="2090756"/>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0" name="119 Terminador"/>
          <p:cNvSpPr/>
          <p:nvPr/>
        </p:nvSpPr>
        <p:spPr>
          <a:xfrm>
            <a:off x="4589029" y="5036987"/>
            <a:ext cx="714380" cy="35719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tx1"/>
                </a:solidFill>
              </a:rPr>
              <a:t>Fin</a:t>
            </a:r>
            <a:endParaRPr lang="es-ES" sz="1000" dirty="0">
              <a:solidFill>
                <a:schemeClr val="tx1"/>
              </a:solidFill>
            </a:endParaRPr>
          </a:p>
        </p:txBody>
      </p:sp>
      <p:sp>
        <p:nvSpPr>
          <p:cNvPr id="90" name="AutoShape 56"/>
          <p:cNvSpPr>
            <a:spLocks noChangeArrowheads="1"/>
          </p:cNvSpPr>
          <p:nvPr/>
        </p:nvSpPr>
        <p:spPr bwMode="auto">
          <a:xfrm>
            <a:off x="5374865" y="2562259"/>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endParaRPr lang="en-US" sz="700" dirty="0" smtClean="0"/>
          </a:p>
          <a:p>
            <a:pPr algn="ctr" fontAlgn="auto">
              <a:spcBef>
                <a:spcPts val="0"/>
              </a:spcBef>
              <a:spcAft>
                <a:spcPts val="0"/>
              </a:spcAft>
              <a:defRPr/>
            </a:pPr>
            <a:r>
              <a:rPr lang="en-US" sz="700" dirty="0" smtClean="0"/>
              <a:t>Registra  </a:t>
            </a:r>
          </a:p>
          <a:p>
            <a:pPr algn="ctr" fontAlgn="auto">
              <a:spcBef>
                <a:spcPts val="0"/>
              </a:spcBef>
              <a:spcAft>
                <a:spcPts val="0"/>
              </a:spcAft>
              <a:defRPr/>
            </a:pPr>
            <a:r>
              <a:rPr lang="en-US" sz="700" dirty="0" err="1" smtClean="0"/>
              <a:t>Oportunidades</a:t>
            </a:r>
            <a:r>
              <a:rPr lang="en-US" sz="700" dirty="0" smtClean="0"/>
              <a:t> </a:t>
            </a:r>
          </a:p>
          <a:p>
            <a:pPr algn="ctr" fontAlgn="auto">
              <a:spcBef>
                <a:spcPts val="0"/>
              </a:spcBef>
              <a:spcAft>
                <a:spcPts val="0"/>
              </a:spcAft>
              <a:defRPr/>
            </a:pPr>
            <a:r>
              <a:rPr lang="en-US" sz="700" dirty="0" smtClean="0"/>
              <a:t>de </a:t>
            </a:r>
            <a:r>
              <a:rPr lang="en-US" sz="700" dirty="0" err="1" smtClean="0"/>
              <a:t>Empleo</a:t>
            </a:r>
            <a:endParaRPr lang="en-US" sz="700" dirty="0">
              <a:latin typeface="+mn-lt"/>
            </a:endParaRPr>
          </a:p>
        </p:txBody>
      </p:sp>
      <p:sp>
        <p:nvSpPr>
          <p:cNvPr id="111" name="AutoShape 56"/>
          <p:cNvSpPr>
            <a:spLocks noChangeArrowheads="1"/>
          </p:cNvSpPr>
          <p:nvPr/>
        </p:nvSpPr>
        <p:spPr bwMode="auto">
          <a:xfrm>
            <a:off x="7539975" y="3221573"/>
            <a:ext cx="676251" cy="497304"/>
          </a:xfrm>
          <a:prstGeom prst="roundRect">
            <a:avLst>
              <a:gd name="adj" fmla="val 16667"/>
            </a:avLst>
          </a:prstGeom>
          <a:solidFill>
            <a:srgbClr val="6699FF">
              <a:alpha val="39999"/>
            </a:srgb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es-ES" sz="700" dirty="0" smtClean="0">
                <a:solidFill>
                  <a:srgbClr val="000066"/>
                </a:solidFill>
                <a:effectLst>
                  <a:outerShdw blurRad="38100" dist="38100" dir="2700000" algn="tl">
                    <a:srgbClr val="C0C0C0"/>
                  </a:outerShdw>
                </a:effectLst>
              </a:rPr>
              <a:t> </a:t>
            </a:r>
          </a:p>
          <a:p>
            <a:pPr algn="ctr">
              <a:defRPr/>
            </a:pPr>
            <a:r>
              <a:rPr lang="es-ES" sz="700" dirty="0" smtClean="0">
                <a:solidFill>
                  <a:srgbClr val="000066"/>
                </a:solidFill>
                <a:effectLst>
                  <a:outerShdw blurRad="38100" dist="38100" dir="2700000" algn="tl">
                    <a:srgbClr val="C0C0C0"/>
                  </a:outerShdw>
                </a:effectLst>
              </a:rPr>
              <a:t>Registra </a:t>
            </a:r>
          </a:p>
          <a:p>
            <a:pPr algn="ctr">
              <a:defRPr/>
            </a:pPr>
            <a:r>
              <a:rPr lang="es-VE" sz="700" dirty="0" smtClean="0">
                <a:solidFill>
                  <a:srgbClr val="000066"/>
                </a:solidFill>
                <a:effectLst>
                  <a:outerShdw blurRad="38100" dist="38100" dir="2700000" algn="tl">
                    <a:srgbClr val="C0C0C0"/>
                  </a:outerShdw>
                </a:effectLst>
              </a:rPr>
              <a:t>Oportunidades </a:t>
            </a:r>
          </a:p>
          <a:p>
            <a:pPr algn="ctr">
              <a:defRPr/>
            </a:pPr>
            <a:r>
              <a:rPr lang="es-VE" sz="700" dirty="0" smtClean="0">
                <a:solidFill>
                  <a:srgbClr val="000066"/>
                </a:solidFill>
                <a:effectLst>
                  <a:outerShdw blurRad="38100" dist="38100" dir="2700000" algn="tl">
                    <a:srgbClr val="C0C0C0"/>
                  </a:outerShdw>
                </a:effectLst>
              </a:rPr>
              <a:t>de Formación </a:t>
            </a:r>
            <a:endParaRPr lang="es-MX" sz="700" dirty="0"/>
          </a:p>
          <a:p>
            <a:pPr algn="ctr" fontAlgn="auto">
              <a:spcBef>
                <a:spcPts val="0"/>
              </a:spcBef>
              <a:spcAft>
                <a:spcPts val="0"/>
              </a:spcAft>
              <a:defRPr/>
            </a:pPr>
            <a:r>
              <a:rPr lang="es-ES" sz="700" dirty="0" smtClean="0">
                <a:solidFill>
                  <a:srgbClr val="000066"/>
                </a:solidFill>
                <a:effectLst>
                  <a:outerShdw blurRad="38100" dist="38100" dir="2700000" algn="tl">
                    <a:srgbClr val="C0C0C0"/>
                  </a:outerShdw>
                </a:effectLst>
              </a:rPr>
              <a:t> </a:t>
            </a:r>
          </a:p>
        </p:txBody>
      </p:sp>
      <p:sp>
        <p:nvSpPr>
          <p:cNvPr id="106" name="105 Flecha abajo"/>
          <p:cNvSpPr/>
          <p:nvPr/>
        </p:nvSpPr>
        <p:spPr>
          <a:xfrm rot="16200000">
            <a:off x="1352528" y="2643152"/>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5" name="114 Flecha abajo"/>
          <p:cNvSpPr/>
          <p:nvPr/>
        </p:nvSpPr>
        <p:spPr>
          <a:xfrm rot="16200000">
            <a:off x="2500275" y="2625688"/>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2" name="121 Flecha abajo"/>
          <p:cNvSpPr/>
          <p:nvPr/>
        </p:nvSpPr>
        <p:spPr>
          <a:xfrm rot="16200000">
            <a:off x="3707358" y="2654517"/>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1" name="130 Flecha abajo"/>
          <p:cNvSpPr/>
          <p:nvPr/>
        </p:nvSpPr>
        <p:spPr>
          <a:xfrm rot="5400000">
            <a:off x="5475727" y="5030389"/>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2" name="131 Conector"/>
          <p:cNvSpPr/>
          <p:nvPr/>
        </p:nvSpPr>
        <p:spPr>
          <a:xfrm>
            <a:off x="6659171" y="4490726"/>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7</a:t>
            </a:r>
            <a:endParaRPr lang="es-ES" dirty="0"/>
          </a:p>
        </p:txBody>
      </p:sp>
      <p:pic>
        <p:nvPicPr>
          <p:cNvPr id="18" name="1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00" y="133896"/>
            <a:ext cx="8430856" cy="558800"/>
          </a:xfrm>
          <a:prstGeom prst="rect">
            <a:avLst/>
          </a:prstGeom>
        </p:spPr>
      </p:pic>
      <p:grpSp>
        <p:nvGrpSpPr>
          <p:cNvPr id="58" name="57 Grupo"/>
          <p:cNvGrpSpPr/>
          <p:nvPr/>
        </p:nvGrpSpPr>
        <p:grpSpPr>
          <a:xfrm>
            <a:off x="6561138" y="2424307"/>
            <a:ext cx="959472" cy="759998"/>
            <a:chOff x="5313389" y="2026060"/>
            <a:chExt cx="959472" cy="759998"/>
          </a:xfrm>
        </p:grpSpPr>
        <p:sp>
          <p:nvSpPr>
            <p:cNvPr id="59" name="AutoShape 2"/>
            <p:cNvSpPr>
              <a:spLocks noChangeArrowheads="1"/>
            </p:cNvSpPr>
            <p:nvPr/>
          </p:nvSpPr>
          <p:spPr bwMode="auto">
            <a:xfrm>
              <a:off x="5313389" y="2026060"/>
              <a:ext cx="928694" cy="759998"/>
            </a:xfrm>
            <a:prstGeom prst="diamond">
              <a:avLst/>
            </a:prstGeom>
            <a:solidFill>
              <a:srgbClr val="6699FF">
                <a:alpha val="70195"/>
              </a:srgbClr>
            </a:solidFill>
            <a:ln w="9525">
              <a:noFill/>
              <a:miter lim="800000"/>
              <a:headEnd/>
              <a:tailE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en-US" dirty="0">
                <a:latin typeface="+mn-lt"/>
              </a:endParaRPr>
            </a:p>
          </p:txBody>
        </p:sp>
        <p:sp>
          <p:nvSpPr>
            <p:cNvPr id="60" name="Text Box 108"/>
            <p:cNvSpPr txBox="1">
              <a:spLocks noChangeArrowheads="1"/>
            </p:cNvSpPr>
            <p:nvPr/>
          </p:nvSpPr>
          <p:spPr bwMode="auto">
            <a:xfrm>
              <a:off x="5336236" y="2083512"/>
              <a:ext cx="936625" cy="461665"/>
            </a:xfrm>
            <a:prstGeom prst="rect">
              <a:avLst/>
            </a:prstGeom>
            <a:noFill/>
            <a:ln w="9525">
              <a:noFill/>
              <a:miter lim="800000"/>
              <a:headEnd/>
              <a:tailEnd/>
            </a:ln>
          </p:spPr>
          <p:txBody>
            <a:bodyPr>
              <a:spAutoFit/>
            </a:bodyPr>
            <a:lstStyle/>
            <a:p>
              <a:pPr algn="ctr"/>
              <a:endParaRPr lang="es-ES" sz="800" dirty="0">
                <a:solidFill>
                  <a:srgbClr val="000066"/>
                </a:solidFill>
                <a:latin typeface="Calibri" pitchFamily="34" charset="0"/>
              </a:endParaRPr>
            </a:p>
            <a:p>
              <a:pPr algn="ctr"/>
              <a:r>
                <a:rPr lang="es-ES" sz="800" dirty="0" smtClean="0">
                  <a:solidFill>
                    <a:srgbClr val="000066"/>
                  </a:solidFill>
                  <a:latin typeface="Calibri" pitchFamily="34" charset="0"/>
                </a:rPr>
                <a:t>¿Registro de Datos Completo?</a:t>
              </a:r>
              <a:endParaRPr lang="es-ES" sz="800" dirty="0">
                <a:solidFill>
                  <a:srgbClr val="000066"/>
                </a:solidFill>
                <a:latin typeface="Calibri" pitchFamily="34" charset="0"/>
              </a:endParaRPr>
            </a:p>
          </p:txBody>
        </p:sp>
      </p:grpSp>
      <p:sp>
        <p:nvSpPr>
          <p:cNvPr id="61" name="60 Flecha abajo"/>
          <p:cNvSpPr/>
          <p:nvPr/>
        </p:nvSpPr>
        <p:spPr>
          <a:xfrm rot="16200000">
            <a:off x="6221811" y="2625687"/>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26 Conector recto de flecha"/>
          <p:cNvCxnSpPr/>
          <p:nvPr/>
        </p:nvCxnSpPr>
        <p:spPr>
          <a:xfrm>
            <a:off x="7916667" y="3734005"/>
            <a:ext cx="0" cy="543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7" name="226 Conector angular"/>
          <p:cNvCxnSpPr>
            <a:stCxn id="59" idx="2"/>
            <a:endCxn id="90" idx="2"/>
          </p:cNvCxnSpPr>
          <p:nvPr/>
        </p:nvCxnSpPr>
        <p:spPr>
          <a:xfrm rot="5400000" flipH="1">
            <a:off x="6306867" y="2465687"/>
            <a:ext cx="124742" cy="1312494"/>
          </a:xfrm>
          <a:prstGeom prst="bentConnector3">
            <a:avLst>
              <a:gd name="adj1" fmla="val -23515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32 Conector angular"/>
          <p:cNvCxnSpPr>
            <a:stCxn id="3106" idx="3"/>
            <a:endCxn id="111" idx="3"/>
          </p:cNvCxnSpPr>
          <p:nvPr/>
        </p:nvCxnSpPr>
        <p:spPr>
          <a:xfrm flipH="1" flipV="1">
            <a:off x="8216226" y="3470225"/>
            <a:ext cx="195566" cy="1127659"/>
          </a:xfrm>
          <a:prstGeom prst="bentConnector3">
            <a:avLst>
              <a:gd name="adj1" fmla="val -133442"/>
            </a:avLst>
          </a:prstGeom>
          <a:ln>
            <a:tailEnd type="arrow"/>
          </a:ln>
        </p:spPr>
        <p:style>
          <a:lnRef idx="2">
            <a:schemeClr val="accent1"/>
          </a:lnRef>
          <a:fillRef idx="0">
            <a:schemeClr val="accent1"/>
          </a:fillRef>
          <a:effectRef idx="1">
            <a:schemeClr val="accent1"/>
          </a:effectRef>
          <a:fontRef idx="minor">
            <a:schemeClr val="tx1"/>
          </a:fontRef>
        </p:style>
      </p:cxnSp>
      <p:sp>
        <p:nvSpPr>
          <p:cNvPr id="107" name="106 Flecha abajo"/>
          <p:cNvSpPr/>
          <p:nvPr/>
        </p:nvSpPr>
        <p:spPr>
          <a:xfrm rot="16200000">
            <a:off x="4981492" y="2631102"/>
            <a:ext cx="214314" cy="35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0" name="39 Conector angular"/>
          <p:cNvCxnSpPr>
            <a:endCxn id="111" idx="0"/>
          </p:cNvCxnSpPr>
          <p:nvPr/>
        </p:nvCxnSpPr>
        <p:spPr>
          <a:xfrm>
            <a:off x="7475167" y="2821771"/>
            <a:ext cx="402934" cy="3998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2" name="Text Box 142"/>
          <p:cNvSpPr txBox="1">
            <a:spLocks noChangeArrowheads="1"/>
          </p:cNvSpPr>
          <p:nvPr/>
        </p:nvSpPr>
        <p:spPr bwMode="auto">
          <a:xfrm flipH="1">
            <a:off x="7664048" y="5013176"/>
            <a:ext cx="364336"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Si</a:t>
            </a:r>
            <a:endParaRPr lang="es-ES" sz="800" b="1" dirty="0">
              <a:solidFill>
                <a:srgbClr val="000066"/>
              </a:solidFill>
              <a:effectLst>
                <a:outerShdw blurRad="38100" dist="38100" dir="2700000" algn="tl">
                  <a:srgbClr val="C0C0C0"/>
                </a:outerShdw>
              </a:effectLst>
            </a:endParaRPr>
          </a:p>
        </p:txBody>
      </p:sp>
      <p:sp>
        <p:nvSpPr>
          <p:cNvPr id="113" name="Text Box 142"/>
          <p:cNvSpPr txBox="1">
            <a:spLocks noChangeArrowheads="1"/>
          </p:cNvSpPr>
          <p:nvPr/>
        </p:nvSpPr>
        <p:spPr bwMode="auto">
          <a:xfrm flipH="1">
            <a:off x="8172400" y="4365104"/>
            <a:ext cx="318949" cy="215444"/>
          </a:xfrm>
          <a:prstGeom prst="rect">
            <a:avLst/>
          </a:prstGeom>
          <a:noFill/>
          <a:ln w="9525">
            <a:noFill/>
            <a:miter lim="800000"/>
            <a:headEnd/>
            <a:tailEnd/>
          </a:ln>
          <a:effectLst/>
        </p:spPr>
        <p:txBody>
          <a:bodyPr wrap="square">
            <a:spAutoFit/>
          </a:bodyPr>
          <a:lstStyle/>
          <a:p>
            <a:pPr algn="just" fontAlgn="auto">
              <a:spcBef>
                <a:spcPts val="0"/>
              </a:spcBef>
              <a:spcAft>
                <a:spcPts val="0"/>
              </a:spcAft>
              <a:defRPr/>
            </a:pPr>
            <a:r>
              <a:rPr lang="es-ES" sz="800" b="1" dirty="0" smtClean="0">
                <a:solidFill>
                  <a:srgbClr val="000066"/>
                </a:solidFill>
                <a:effectLst>
                  <a:outerShdw blurRad="38100" dist="38100" dir="2700000" algn="tl">
                    <a:srgbClr val="C0C0C0"/>
                  </a:outerShdw>
                </a:effectLst>
              </a:rPr>
              <a:t>No</a:t>
            </a:r>
            <a:endParaRPr lang="es-ES" sz="800" b="1" dirty="0">
              <a:solidFill>
                <a:srgbClr val="000066"/>
              </a:solidFill>
              <a:effectLst>
                <a:outerShdw blurRad="38100" dist="38100" dir="2700000" algn="tl">
                  <a:srgbClr val="C0C0C0"/>
                </a:outerShdw>
              </a:effectLst>
            </a:endParaRPr>
          </a:p>
        </p:txBody>
      </p:sp>
      <p:cxnSp>
        <p:nvCxnSpPr>
          <p:cNvPr id="42" name="41 Conector angular"/>
          <p:cNvCxnSpPr/>
          <p:nvPr/>
        </p:nvCxnSpPr>
        <p:spPr>
          <a:xfrm rot="10800000" flipV="1">
            <a:off x="7052297" y="5069597"/>
            <a:ext cx="891182" cy="175286"/>
          </a:xfrm>
          <a:prstGeom prst="bentConnector3">
            <a:avLst>
              <a:gd name="adj1" fmla="val 59"/>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78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045" y="1061193"/>
            <a:ext cx="8337225" cy="646331"/>
          </a:xfrm>
          <a:prstGeom prst="rect">
            <a:avLst/>
          </a:prstGeom>
          <a:noFill/>
        </p:spPr>
        <p:txBody>
          <a:bodyPr wrap="square" rtlCol="0">
            <a:spAutoFit/>
          </a:bodyPr>
          <a:lstStyle/>
          <a:p>
            <a:pPr algn="just"/>
            <a:r>
              <a:rPr lang="es-ES" sz="1200" b="1" dirty="0" smtClean="0">
                <a:effectLst>
                  <a:outerShdw blurRad="38100" dist="38100" dir="2700000" algn="tl">
                    <a:srgbClr val="000000">
                      <a:alpha val="43137"/>
                    </a:srgbClr>
                  </a:outerShdw>
                </a:effectLst>
              </a:rPr>
              <a:t>Usuario Interno. </a:t>
            </a:r>
            <a:r>
              <a:rPr lang="es-ES" sz="1200" dirty="0" smtClean="0"/>
              <a:t> Esta opción la utiliza los usuarios internos perteneciente al Viceministerio para la Educación y el Trabajo para la Liberación para registrar las opciones de oportunidades de Empleo y capacitación según sea el perfil registrado por los usuarios externo.</a:t>
            </a:r>
            <a:endParaRPr lang="es-ES" sz="1200" dirty="0"/>
          </a:p>
        </p:txBody>
      </p:sp>
      <p:sp>
        <p:nvSpPr>
          <p:cNvPr id="7" name="6 Conector"/>
          <p:cNvSpPr/>
          <p:nvPr/>
        </p:nvSpPr>
        <p:spPr>
          <a:xfrm>
            <a:off x="357158" y="1744594"/>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1</a:t>
            </a:r>
            <a:endParaRPr lang="es-ES" dirty="0"/>
          </a:p>
        </p:txBody>
      </p:sp>
      <p:sp>
        <p:nvSpPr>
          <p:cNvPr id="8" name="7 Conector"/>
          <p:cNvSpPr/>
          <p:nvPr/>
        </p:nvSpPr>
        <p:spPr>
          <a:xfrm>
            <a:off x="352731" y="2152681"/>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2</a:t>
            </a:r>
            <a:endParaRPr lang="es-ES" dirty="0"/>
          </a:p>
        </p:txBody>
      </p:sp>
      <p:sp>
        <p:nvSpPr>
          <p:cNvPr id="9" name="8 CuadroTexto"/>
          <p:cNvSpPr txBox="1"/>
          <p:nvPr/>
        </p:nvSpPr>
        <p:spPr>
          <a:xfrm>
            <a:off x="714348" y="1681909"/>
            <a:ext cx="7746084" cy="276999"/>
          </a:xfrm>
          <a:prstGeom prst="rect">
            <a:avLst/>
          </a:prstGeom>
          <a:noFill/>
        </p:spPr>
        <p:txBody>
          <a:bodyPr wrap="square" rtlCol="0">
            <a:spAutoFit/>
          </a:bodyPr>
          <a:lstStyle/>
          <a:p>
            <a:r>
              <a:rPr lang="es-ES" sz="1200" b="1" dirty="0" smtClean="0"/>
              <a:t>Ingresa al portal de la Intranet del Ministerio del Poder Popular para el Proceso Social del Trabajo. Enlace Sigla   </a:t>
            </a:r>
            <a:endParaRPr lang="es-ES" sz="1200" b="1" dirty="0"/>
          </a:p>
        </p:txBody>
      </p:sp>
      <p:sp>
        <p:nvSpPr>
          <p:cNvPr id="20" name="19 Conector"/>
          <p:cNvSpPr/>
          <p:nvPr/>
        </p:nvSpPr>
        <p:spPr>
          <a:xfrm>
            <a:off x="357158" y="2565185"/>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3</a:t>
            </a:r>
            <a:endParaRPr lang="es-ES" dirty="0"/>
          </a:p>
        </p:txBody>
      </p:sp>
      <p:sp>
        <p:nvSpPr>
          <p:cNvPr id="23" name="22 Conector"/>
          <p:cNvSpPr/>
          <p:nvPr/>
        </p:nvSpPr>
        <p:spPr>
          <a:xfrm>
            <a:off x="347804" y="2960027"/>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4</a:t>
            </a:r>
            <a:endParaRPr lang="es-ES" dirty="0"/>
          </a:p>
        </p:txBody>
      </p:sp>
      <p:sp>
        <p:nvSpPr>
          <p:cNvPr id="28" name="27 CuadroTexto"/>
          <p:cNvSpPr txBox="1"/>
          <p:nvPr/>
        </p:nvSpPr>
        <p:spPr>
          <a:xfrm>
            <a:off x="690481" y="2112583"/>
            <a:ext cx="5360867" cy="276999"/>
          </a:xfrm>
          <a:prstGeom prst="rect">
            <a:avLst/>
          </a:prstGeom>
          <a:noFill/>
        </p:spPr>
        <p:txBody>
          <a:bodyPr wrap="square" rtlCol="0">
            <a:spAutoFit/>
          </a:bodyPr>
          <a:lstStyle/>
          <a:p>
            <a:r>
              <a:rPr lang="es-ES" sz="1200" b="1" dirty="0" smtClean="0"/>
              <a:t>El Usuario ingresa su Usuario y Contraseña </a:t>
            </a:r>
            <a:endParaRPr lang="es-ES" sz="1200" b="1" dirty="0"/>
          </a:p>
        </p:txBody>
      </p:sp>
      <p:sp>
        <p:nvSpPr>
          <p:cNvPr id="29" name="28 CuadroTexto"/>
          <p:cNvSpPr txBox="1"/>
          <p:nvPr/>
        </p:nvSpPr>
        <p:spPr>
          <a:xfrm>
            <a:off x="698334" y="3502648"/>
            <a:ext cx="7961937" cy="276999"/>
          </a:xfrm>
          <a:prstGeom prst="rect">
            <a:avLst/>
          </a:prstGeom>
          <a:noFill/>
        </p:spPr>
        <p:txBody>
          <a:bodyPr wrap="square" rtlCol="0">
            <a:spAutoFit/>
          </a:bodyPr>
          <a:lstStyle/>
          <a:p>
            <a:r>
              <a:rPr lang="es-ES" sz="1200" b="1" dirty="0" smtClean="0"/>
              <a:t>El Usuario Registra Las oportunidades de Empleo.</a:t>
            </a:r>
            <a:endParaRPr lang="es-ES" sz="1200" b="1" dirty="0"/>
          </a:p>
        </p:txBody>
      </p:sp>
      <p:sp>
        <p:nvSpPr>
          <p:cNvPr id="31" name="30 CuadroTexto"/>
          <p:cNvSpPr txBox="1"/>
          <p:nvPr/>
        </p:nvSpPr>
        <p:spPr>
          <a:xfrm>
            <a:off x="699596" y="2515532"/>
            <a:ext cx="7808510" cy="276999"/>
          </a:xfrm>
          <a:prstGeom prst="rect">
            <a:avLst/>
          </a:prstGeom>
          <a:noFill/>
        </p:spPr>
        <p:txBody>
          <a:bodyPr wrap="square" rtlCol="0">
            <a:spAutoFit/>
          </a:bodyPr>
          <a:lstStyle/>
          <a:p>
            <a:r>
              <a:rPr lang="es-ES" sz="1200" b="1" dirty="0" smtClean="0"/>
              <a:t>Ingresa en el enlace de Aula Virtual  </a:t>
            </a:r>
            <a:endParaRPr lang="es-ES" sz="1200" b="1" dirty="0"/>
          </a:p>
        </p:txBody>
      </p:sp>
      <p:sp>
        <p:nvSpPr>
          <p:cNvPr id="34" name="33 Conector"/>
          <p:cNvSpPr/>
          <p:nvPr/>
        </p:nvSpPr>
        <p:spPr>
          <a:xfrm>
            <a:off x="339712" y="3541266"/>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5</a:t>
            </a:r>
            <a:endParaRPr lang="es-ES" dirty="0"/>
          </a:p>
        </p:txBody>
      </p:sp>
      <p:sp>
        <p:nvSpPr>
          <p:cNvPr id="35" name="34 CuadroTexto"/>
          <p:cNvSpPr txBox="1"/>
          <p:nvPr/>
        </p:nvSpPr>
        <p:spPr>
          <a:xfrm>
            <a:off x="674058" y="3978691"/>
            <a:ext cx="7961937" cy="276999"/>
          </a:xfrm>
          <a:prstGeom prst="rect">
            <a:avLst/>
          </a:prstGeom>
          <a:noFill/>
        </p:spPr>
        <p:txBody>
          <a:bodyPr wrap="square" rtlCol="0">
            <a:spAutoFit/>
          </a:bodyPr>
          <a:lstStyle/>
          <a:p>
            <a:r>
              <a:rPr lang="es-ES" sz="1200" b="1" dirty="0" smtClean="0"/>
              <a:t>El Usuario Registra las Oportunidades de Empleo. </a:t>
            </a:r>
            <a:endParaRPr lang="es-ES" sz="1200" b="1" dirty="0"/>
          </a:p>
        </p:txBody>
      </p:sp>
      <p:sp>
        <p:nvSpPr>
          <p:cNvPr id="36" name="35 Conector"/>
          <p:cNvSpPr/>
          <p:nvPr/>
        </p:nvSpPr>
        <p:spPr>
          <a:xfrm>
            <a:off x="323528" y="4006983"/>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6</a:t>
            </a:r>
            <a:endParaRPr lang="es-ES" dirty="0"/>
          </a:p>
        </p:txBody>
      </p:sp>
      <p:sp>
        <p:nvSpPr>
          <p:cNvPr id="37" name="36 CuadroTexto"/>
          <p:cNvSpPr txBox="1"/>
          <p:nvPr/>
        </p:nvSpPr>
        <p:spPr>
          <a:xfrm>
            <a:off x="676518" y="2960027"/>
            <a:ext cx="7961937" cy="276999"/>
          </a:xfrm>
          <a:prstGeom prst="rect">
            <a:avLst/>
          </a:prstGeom>
          <a:noFill/>
        </p:spPr>
        <p:txBody>
          <a:bodyPr wrap="square" rtlCol="0">
            <a:spAutoFit/>
          </a:bodyPr>
          <a:lstStyle/>
          <a:p>
            <a:r>
              <a:rPr lang="es-ES" sz="1200" b="1" dirty="0" smtClean="0"/>
              <a:t>El Usuario Interno </a:t>
            </a:r>
            <a:r>
              <a:rPr lang="es-VE" sz="1200" b="1" dirty="0" smtClean="0"/>
              <a:t>Analiza </a:t>
            </a:r>
            <a:r>
              <a:rPr lang="es-VE" sz="1200" b="1" dirty="0"/>
              <a:t>Datos del registro de Usuarios </a:t>
            </a:r>
            <a:r>
              <a:rPr lang="es-VE" sz="1200" b="1" dirty="0" smtClean="0"/>
              <a:t>Externos. </a:t>
            </a:r>
            <a:endParaRPr lang="es-VE" sz="1200" b="1" dirty="0"/>
          </a:p>
        </p:txBody>
      </p:sp>
      <p:sp>
        <p:nvSpPr>
          <p:cNvPr id="38" name="37 Conector"/>
          <p:cNvSpPr/>
          <p:nvPr/>
        </p:nvSpPr>
        <p:spPr>
          <a:xfrm>
            <a:off x="316257" y="4455251"/>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7</a:t>
            </a:r>
            <a:endParaRPr lang="es-ES" dirty="0"/>
          </a:p>
        </p:txBody>
      </p:sp>
      <p:sp>
        <p:nvSpPr>
          <p:cNvPr id="39" name="38 CuadroTexto"/>
          <p:cNvSpPr txBox="1"/>
          <p:nvPr/>
        </p:nvSpPr>
        <p:spPr>
          <a:xfrm>
            <a:off x="666787" y="4437112"/>
            <a:ext cx="7961937" cy="276999"/>
          </a:xfrm>
          <a:prstGeom prst="rect">
            <a:avLst/>
          </a:prstGeom>
          <a:noFill/>
        </p:spPr>
        <p:txBody>
          <a:bodyPr wrap="square" rtlCol="0">
            <a:spAutoFit/>
          </a:bodyPr>
          <a:lstStyle/>
          <a:p>
            <a:r>
              <a:rPr lang="es-VE" sz="1200" b="1" dirty="0"/>
              <a:t>El sistema mostrara las opciones de los programas de formación y empleo a los usuarios externos  según su perfil</a:t>
            </a:r>
          </a:p>
        </p:txBody>
      </p:sp>
      <p:sp>
        <p:nvSpPr>
          <p:cNvPr id="40" name="39 CuadroTexto"/>
          <p:cNvSpPr txBox="1"/>
          <p:nvPr/>
        </p:nvSpPr>
        <p:spPr>
          <a:xfrm>
            <a:off x="722388" y="1895277"/>
            <a:ext cx="8072494" cy="276999"/>
          </a:xfrm>
          <a:prstGeom prst="rect">
            <a:avLst/>
          </a:prstGeom>
          <a:noFill/>
        </p:spPr>
        <p:txBody>
          <a:bodyPr wrap="square" rtlCol="0">
            <a:spAutoFit/>
          </a:bodyPr>
          <a:lstStyle/>
          <a:p>
            <a:pPr algn="just"/>
            <a:r>
              <a:rPr lang="es-ES" sz="1200" dirty="0" smtClean="0"/>
              <a:t>10.46.1.45/portal</a:t>
            </a:r>
            <a:endParaRPr lang="es-ES" sz="1200" dirty="0"/>
          </a:p>
        </p:txBody>
      </p:sp>
      <p:sp>
        <p:nvSpPr>
          <p:cNvPr id="41" name="40 CuadroTexto"/>
          <p:cNvSpPr txBox="1"/>
          <p:nvPr/>
        </p:nvSpPr>
        <p:spPr>
          <a:xfrm>
            <a:off x="690020" y="2297809"/>
            <a:ext cx="8072494" cy="276999"/>
          </a:xfrm>
          <a:prstGeom prst="rect">
            <a:avLst/>
          </a:prstGeom>
          <a:noFill/>
        </p:spPr>
        <p:txBody>
          <a:bodyPr wrap="square" rtlCol="0">
            <a:spAutoFit/>
          </a:bodyPr>
          <a:lstStyle/>
          <a:p>
            <a:pPr algn="just"/>
            <a:r>
              <a:rPr lang="es-ES" sz="1200" dirty="0" smtClean="0"/>
              <a:t>El usuario ingresa su usuario y contraseña para ingresar al sistema CEET</a:t>
            </a:r>
            <a:endParaRPr lang="es-ES" sz="1200" dirty="0"/>
          </a:p>
        </p:txBody>
      </p:sp>
      <p:sp>
        <p:nvSpPr>
          <p:cNvPr id="42" name="41 CuadroTexto"/>
          <p:cNvSpPr txBox="1"/>
          <p:nvPr/>
        </p:nvSpPr>
        <p:spPr>
          <a:xfrm>
            <a:off x="700847" y="2704529"/>
            <a:ext cx="7694693" cy="276999"/>
          </a:xfrm>
          <a:prstGeom prst="rect">
            <a:avLst/>
          </a:prstGeom>
          <a:noFill/>
        </p:spPr>
        <p:txBody>
          <a:bodyPr wrap="square" rtlCol="0">
            <a:spAutoFit/>
          </a:bodyPr>
          <a:lstStyle/>
          <a:p>
            <a:pPr algn="just"/>
            <a:r>
              <a:rPr lang="es-ES" sz="1200" dirty="0" smtClean="0"/>
              <a:t>El usuario le da clic al enlace del Aula Virtual </a:t>
            </a:r>
            <a:endParaRPr lang="es-ES" sz="1200" dirty="0"/>
          </a:p>
        </p:txBody>
      </p:sp>
      <p:sp>
        <p:nvSpPr>
          <p:cNvPr id="43" name="42 CuadroTexto"/>
          <p:cNvSpPr txBox="1"/>
          <p:nvPr/>
        </p:nvSpPr>
        <p:spPr>
          <a:xfrm>
            <a:off x="683569" y="3749799"/>
            <a:ext cx="8208912" cy="276999"/>
          </a:xfrm>
          <a:prstGeom prst="rect">
            <a:avLst/>
          </a:prstGeom>
          <a:noFill/>
        </p:spPr>
        <p:txBody>
          <a:bodyPr wrap="square" rtlCol="0">
            <a:spAutoFit/>
          </a:bodyPr>
          <a:lstStyle/>
          <a:p>
            <a:pPr algn="just"/>
            <a:r>
              <a:rPr lang="es-ES" sz="1200" dirty="0" smtClean="0"/>
              <a:t>El usuario registra las oportunidades de empleo</a:t>
            </a:r>
            <a:endParaRPr lang="es-ES" sz="1200" dirty="0"/>
          </a:p>
        </p:txBody>
      </p:sp>
      <p:sp>
        <p:nvSpPr>
          <p:cNvPr id="47" name="46 CuadroTexto"/>
          <p:cNvSpPr txBox="1"/>
          <p:nvPr/>
        </p:nvSpPr>
        <p:spPr>
          <a:xfrm>
            <a:off x="683568" y="4200926"/>
            <a:ext cx="8208912" cy="276999"/>
          </a:xfrm>
          <a:prstGeom prst="rect">
            <a:avLst/>
          </a:prstGeom>
          <a:noFill/>
        </p:spPr>
        <p:txBody>
          <a:bodyPr wrap="square" rtlCol="0">
            <a:spAutoFit/>
          </a:bodyPr>
          <a:lstStyle/>
          <a:p>
            <a:pPr algn="just"/>
            <a:r>
              <a:rPr lang="es-ES" sz="1200" dirty="0" smtClean="0"/>
              <a:t>El usuario registra las oportunidades de formación </a:t>
            </a:r>
            <a:endParaRPr lang="es-ES" sz="1200" dirty="0"/>
          </a:p>
        </p:txBody>
      </p:sp>
      <p:sp>
        <p:nvSpPr>
          <p:cNvPr id="48" name="47 CuadroTexto"/>
          <p:cNvSpPr txBox="1"/>
          <p:nvPr/>
        </p:nvSpPr>
        <p:spPr>
          <a:xfrm>
            <a:off x="665744" y="3143719"/>
            <a:ext cx="8208912" cy="461665"/>
          </a:xfrm>
          <a:prstGeom prst="rect">
            <a:avLst/>
          </a:prstGeom>
          <a:noFill/>
        </p:spPr>
        <p:txBody>
          <a:bodyPr wrap="square" rtlCol="0">
            <a:spAutoFit/>
          </a:bodyPr>
          <a:lstStyle/>
          <a:p>
            <a:pPr algn="just"/>
            <a:r>
              <a:rPr lang="es-ES" sz="1200" dirty="0" smtClean="0"/>
              <a:t>El usuario interno analiza los datos registrados por los usuarios externos y de allí obtienen información para crear los programas de formación y empleo. </a:t>
            </a:r>
            <a:endParaRPr lang="es-ES" sz="1200" dirty="0"/>
          </a:p>
        </p:txBody>
      </p:sp>
      <p:sp>
        <p:nvSpPr>
          <p:cNvPr id="49" name="48 CuadroTexto"/>
          <p:cNvSpPr txBox="1"/>
          <p:nvPr/>
        </p:nvSpPr>
        <p:spPr>
          <a:xfrm>
            <a:off x="649560" y="4665559"/>
            <a:ext cx="8208912" cy="461665"/>
          </a:xfrm>
          <a:prstGeom prst="rect">
            <a:avLst/>
          </a:prstGeom>
          <a:noFill/>
        </p:spPr>
        <p:txBody>
          <a:bodyPr wrap="square" rtlCol="0">
            <a:spAutoFit/>
          </a:bodyPr>
          <a:lstStyle/>
          <a:p>
            <a:pPr algn="just"/>
            <a:r>
              <a:rPr lang="es-ES" sz="1200" dirty="0" smtClean="0"/>
              <a:t>El Sistema les mostrara a los usuarios externos las oportunidades de empleo y formación según sea el perfil registrado y además les mostrara mas opciones de los programas de formación y empleo que no hayan sido registrado en su perfil. </a:t>
            </a:r>
            <a:endParaRPr lang="es-ES" sz="1200" dirty="0"/>
          </a:p>
        </p:txBody>
      </p:sp>
      <p:pic>
        <p:nvPicPr>
          <p:cNvPr id="51" name="50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00" y="133896"/>
            <a:ext cx="8430856" cy="558800"/>
          </a:xfrm>
          <a:prstGeom prst="rect">
            <a:avLst/>
          </a:prstGeom>
        </p:spPr>
      </p:pic>
    </p:spTree>
    <p:extLst>
      <p:ext uri="{BB962C8B-B14F-4D97-AF65-F5344CB8AC3E}">
        <p14:creationId xmlns:p14="http://schemas.microsoft.com/office/powerpoint/2010/main" val="1699735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7053</TotalTime>
  <Words>728</Words>
  <Application>Microsoft Office PowerPoint</Application>
  <PresentationFormat>Presentación en pantalla (4:3)</PresentationFormat>
  <Paragraphs>152</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PUBLICO</dc:creator>
  <cp:lastModifiedBy>Nelly Marin</cp:lastModifiedBy>
  <cp:revision>545</cp:revision>
  <dcterms:created xsi:type="dcterms:W3CDTF">2012-06-15T15:35:50Z</dcterms:created>
  <dcterms:modified xsi:type="dcterms:W3CDTF">2020-12-15T20:42:26Z</dcterms:modified>
</cp:coreProperties>
</file>