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74" r:id="rId5"/>
    <p:sldId id="275" r:id="rId6"/>
    <p:sldId id="277" r:id="rId7"/>
    <p:sldId id="298" r:id="rId8"/>
    <p:sldId id="296" r:id="rId9"/>
    <p:sldId id="278" r:id="rId10"/>
    <p:sldId id="279" r:id="rId11"/>
    <p:sldId id="283" r:id="rId12"/>
    <p:sldId id="295" r:id="rId13"/>
    <p:sldId id="284" r:id="rId14"/>
    <p:sldId id="290" r:id="rId15"/>
    <p:sldId id="291" r:id="rId16"/>
    <p:sldId id="292" r:id="rId17"/>
  </p:sldIdLst>
  <p:sldSz cx="6858000" cy="9144000" type="letter"/>
  <p:notesSz cx="6797675" cy="9928225"/>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D5E03E2A-6483-4659-92BE-EE30E2997F7C}">
          <p14:sldIdLst>
            <p14:sldId id="256"/>
            <p14:sldId id="257"/>
          </p14:sldIdLst>
        </p14:section>
        <p14:section name="Sección sin título" id="{DEA1781E-DB32-48F8-8AB4-C699579D0BD7}">
          <p14:sldIdLst>
            <p14:sldId id="259"/>
            <p14:sldId id="274"/>
            <p14:sldId id="275"/>
            <p14:sldId id="277"/>
            <p14:sldId id="298"/>
            <p14:sldId id="296"/>
            <p14:sldId id="278"/>
            <p14:sldId id="279"/>
            <p14:sldId id="283"/>
            <p14:sldId id="295"/>
            <p14:sldId id="284"/>
            <p14:sldId id="290"/>
            <p14:sldId id="291"/>
            <p14:sldId id="292"/>
          </p14:sldIdLst>
        </p14:section>
      </p14:sectionLst>
    </p:ext>
    <p:ext uri="{EFAFB233-063F-42B5-8137-9DF3F51BA10A}">
      <p15:sldGuideLst xmlns:p15="http://schemas.microsoft.com/office/powerpoint/2012/main">
        <p15:guide id="1" orient="horz" pos="2925" userDrawn="1">
          <p15:clr>
            <a:srgbClr val="A4A3A4"/>
          </p15:clr>
        </p15:guide>
        <p15:guide id="2" pos="3974" userDrawn="1">
          <p15:clr>
            <a:srgbClr val="A4A3A4"/>
          </p15:clr>
        </p15:guide>
        <p15:guide id="4" pos="3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04" autoAdjust="0"/>
    <p:restoredTop sz="94660"/>
  </p:normalViewPr>
  <p:slideViewPr>
    <p:cSldViewPr showGuides="1">
      <p:cViewPr varScale="1">
        <p:scale>
          <a:sx n="67" d="100"/>
          <a:sy n="67" d="100"/>
        </p:scale>
        <p:origin x="2208" y="66"/>
      </p:cViewPr>
      <p:guideLst>
        <p:guide orient="horz" pos="2925"/>
        <p:guide pos="3974"/>
        <p:guide pos="3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a:prstGeom prst="rect">
            <a:avLst/>
          </a:prstGeom>
        </p:spPr>
        <p:txBody>
          <a:bodyPr anchor="b"/>
          <a:lstStyle>
            <a:lvl1pPr algn="ctr">
              <a:defRPr sz="45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57250" y="4802717"/>
            <a:ext cx="5143500" cy="2207683"/>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471488" y="8475136"/>
            <a:ext cx="1543050" cy="486833"/>
          </a:xfrm>
          <a:prstGeom prst="rect">
            <a:avLst/>
          </a:prstGeom>
        </p:spPr>
        <p:txBody>
          <a:bodyPr/>
          <a:lstStyle/>
          <a:p>
            <a:fld id="{3B25C3FE-0082-4E90-A4AA-758084131CBA}" type="datetimeFigureOut">
              <a:rPr lang="es-VE" smtClean="0"/>
              <a:t>16/8/2024</a:t>
            </a:fld>
            <a:endParaRPr lang="es-VE"/>
          </a:p>
        </p:txBody>
      </p:sp>
      <p:sp>
        <p:nvSpPr>
          <p:cNvPr id="5" name="Footer Placeholder 4"/>
          <p:cNvSpPr>
            <a:spLocks noGrp="1"/>
          </p:cNvSpPr>
          <p:nvPr>
            <p:ph type="ftr" sz="quarter" idx="11"/>
          </p:nvPr>
        </p:nvSpPr>
        <p:spPr>
          <a:xfrm>
            <a:off x="2271713" y="8475136"/>
            <a:ext cx="2314575" cy="486833"/>
          </a:xfrm>
          <a:prstGeom prst="rect">
            <a:avLst/>
          </a:prstGeom>
        </p:spPr>
        <p:txBody>
          <a:bodyPr/>
          <a:lstStyle/>
          <a:p>
            <a:endParaRPr lang="es-VE"/>
          </a:p>
        </p:txBody>
      </p:sp>
      <p:sp>
        <p:nvSpPr>
          <p:cNvPr id="6" name="Slide Number Placeholder 5"/>
          <p:cNvSpPr>
            <a:spLocks noGrp="1"/>
          </p:cNvSpPr>
          <p:nvPr>
            <p:ph type="sldNum" sz="quarter" idx="12"/>
          </p:nvPr>
        </p:nvSpPr>
        <p:spPr>
          <a:xfrm>
            <a:off x="4843463" y="8475136"/>
            <a:ext cx="1543050" cy="486833"/>
          </a:xfrm>
          <a:prstGeom prst="rect">
            <a:avLst/>
          </a:prstGeom>
        </p:spPr>
        <p:txBody>
          <a:bodyPr/>
          <a:lstStyle/>
          <a:p>
            <a:fld id="{3D7533A8-1465-4690-BD51-90666BB10567}" type="slidenum">
              <a:rPr lang="es-VE" smtClean="0"/>
              <a:t>‹Nº›</a:t>
            </a:fld>
            <a:endParaRPr lang="es-VE"/>
          </a:p>
        </p:txBody>
      </p:sp>
    </p:spTree>
    <p:extLst>
      <p:ext uri="{BB962C8B-B14F-4D97-AF65-F5344CB8AC3E}">
        <p14:creationId xmlns:p14="http://schemas.microsoft.com/office/powerpoint/2010/main" val="355308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 blanco">
    <p:bg>
      <p:bgRef idx="1001">
        <a:schemeClr val="bg1"/>
      </p:bgRef>
    </p:bg>
    <p:spTree>
      <p:nvGrpSpPr>
        <p:cNvPr id="1" name=""/>
        <p:cNvGrpSpPr/>
        <p:nvPr/>
      </p:nvGrpSpPr>
      <p:grpSpPr>
        <a:xfrm>
          <a:off x="0" y="0"/>
          <a:ext cx="0" cy="0"/>
          <a:chOff x="0" y="0"/>
          <a:chExt cx="0" cy="0"/>
        </a:xfrm>
      </p:grpSpPr>
      <p:sp>
        <p:nvSpPr>
          <p:cNvPr id="5" name="6 Rectángulo"/>
          <p:cNvSpPr/>
          <p:nvPr userDrawn="1"/>
        </p:nvSpPr>
        <p:spPr>
          <a:xfrm>
            <a:off x="-7938" y="8636000"/>
            <a:ext cx="6858001" cy="508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s-ES" sz="800" dirty="0">
              <a:latin typeface="+mj-lt"/>
            </a:endParaRPr>
          </a:p>
        </p:txBody>
      </p:sp>
      <p:sp>
        <p:nvSpPr>
          <p:cNvPr id="6" name="7 Rectángulo"/>
          <p:cNvSpPr>
            <a:spLocks noChangeArrowheads="1"/>
          </p:cNvSpPr>
          <p:nvPr userDrawn="1"/>
        </p:nvSpPr>
        <p:spPr bwMode="auto">
          <a:xfrm>
            <a:off x="9525" y="8705850"/>
            <a:ext cx="1663632" cy="400110"/>
          </a:xfrm>
          <a:prstGeom prst="rect">
            <a:avLst/>
          </a:prstGeom>
          <a:noFill/>
          <a:ln>
            <a:noFill/>
          </a:ln>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s-VE" altLang="es-VE" sz="1000" dirty="0" smtClean="0"/>
              <a:t>Guía de Usuario con Rol</a:t>
            </a:r>
            <a:r>
              <a:rPr lang="es-VE" altLang="es-VE" sz="1000" baseline="0" dirty="0" smtClean="0"/>
              <a:t> Administrador</a:t>
            </a:r>
            <a:endParaRPr lang="es-ES" altLang="es-VE" sz="1000" dirty="0" smtClean="0">
              <a:solidFill>
                <a:schemeClr val="bg1"/>
              </a:solidFill>
            </a:endParaRPr>
          </a:p>
        </p:txBody>
      </p:sp>
      <p:sp>
        <p:nvSpPr>
          <p:cNvPr id="7" name="8 CuadroTexto"/>
          <p:cNvSpPr txBox="1">
            <a:spLocks noChangeArrowheads="1"/>
          </p:cNvSpPr>
          <p:nvPr userDrawn="1"/>
        </p:nvSpPr>
        <p:spPr bwMode="auto">
          <a:xfrm>
            <a:off x="4648200" y="8686800"/>
            <a:ext cx="2295525" cy="400050"/>
          </a:xfrm>
          <a:prstGeom prst="rect">
            <a:avLst/>
          </a:prstGeom>
          <a:noFill/>
          <a:ln>
            <a:noFill/>
          </a:ln>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s-ES" altLang="es-VE" sz="1000" dirty="0" smtClean="0"/>
              <a:t>N° de Página </a:t>
            </a:r>
            <a:fld id="{544D8411-8F85-4AB6-B83D-8976C88C6437}" type="slidenum">
              <a:rPr lang="es-ES" altLang="es-VE" sz="1000" smtClean="0"/>
              <a:pPr eaLnBrk="1" hangingPunct="1">
                <a:defRPr/>
              </a:pPr>
              <a:t>‹Nº›</a:t>
            </a:fld>
            <a:r>
              <a:rPr lang="es-ES" altLang="es-VE" sz="1000" dirty="0" smtClean="0"/>
              <a:t>/16</a:t>
            </a:r>
          </a:p>
          <a:p>
            <a:pPr eaLnBrk="1" hangingPunct="1">
              <a:defRPr/>
            </a:pPr>
            <a:r>
              <a:rPr lang="es-ES" altLang="es-VE" sz="1000" dirty="0" smtClean="0"/>
              <a:t>Fecha de Actualización:14/08/2024</a:t>
            </a:r>
          </a:p>
        </p:txBody>
      </p:sp>
      <p:sp>
        <p:nvSpPr>
          <p:cNvPr id="8" name="9 Rectángulo"/>
          <p:cNvSpPr/>
          <p:nvPr userDrawn="1"/>
        </p:nvSpPr>
        <p:spPr>
          <a:xfrm>
            <a:off x="0" y="971550"/>
            <a:ext cx="6858000" cy="304800"/>
          </a:xfrm>
          <a:prstGeom prst="rect">
            <a:avLst/>
          </a:prstGeom>
          <a:solidFill>
            <a:srgbClr val="255B99"/>
          </a:solidFill>
          <a:ln>
            <a:noFill/>
          </a:ln>
          <a:effectLst>
            <a:outerShdw sx="1000" sy="1000" algn="t" rotWithShape="0">
              <a:prstClr val="black"/>
            </a:outerShdw>
          </a:effectLst>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es-ES"/>
          </a:p>
        </p:txBody>
      </p:sp>
      <p:sp>
        <p:nvSpPr>
          <p:cNvPr id="9" name="10 CuadroTexto">
            <a:hlinkClick r:id="" action="ppaction://noaction"/>
          </p:cNvPr>
          <p:cNvSpPr txBox="1">
            <a:spLocks noChangeArrowheads="1"/>
          </p:cNvSpPr>
          <p:nvPr userDrawn="1"/>
        </p:nvSpPr>
        <p:spPr bwMode="auto">
          <a:xfrm>
            <a:off x="0" y="990600"/>
            <a:ext cx="1981200" cy="2762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buFont typeface="Arial" charset="0"/>
              <a:buNone/>
              <a:defRPr/>
            </a:pPr>
            <a:r>
              <a:rPr lang="es-VE" altLang="es-VE" sz="1200" b="1" dirty="0" smtClean="0">
                <a:solidFill>
                  <a:schemeClr val="bg1"/>
                </a:solidFill>
                <a:hlinkClick r:id="" action="ppaction://noaction"/>
              </a:rPr>
              <a:t>Menú tabla de contenido</a:t>
            </a:r>
            <a:endParaRPr lang="es-ES" altLang="es-VE" sz="1200" b="1" dirty="0" smtClean="0">
              <a:solidFill>
                <a:schemeClr val="bg1"/>
              </a:solidFill>
            </a:endParaRPr>
          </a:p>
        </p:txBody>
      </p:sp>
      <p:sp>
        <p:nvSpPr>
          <p:cNvPr id="11" name="CuadroTexto 14"/>
          <p:cNvSpPr txBox="1">
            <a:spLocks noChangeArrowheads="1"/>
          </p:cNvSpPr>
          <p:nvPr userDrawn="1"/>
        </p:nvSpPr>
        <p:spPr bwMode="auto">
          <a:xfrm>
            <a:off x="2250433" y="8686800"/>
            <a:ext cx="173800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s-VE" altLang="es-VE" sz="1000" b="1" dirty="0" smtClean="0">
                <a:solidFill>
                  <a:schemeClr val="bg1"/>
                </a:solidFill>
              </a:rPr>
              <a:t>Módulo</a:t>
            </a:r>
            <a:r>
              <a:rPr lang="es-VE" altLang="es-VE" sz="1000" b="1" baseline="0" dirty="0" smtClean="0">
                <a:solidFill>
                  <a:schemeClr val="bg1"/>
                </a:solidFill>
              </a:rPr>
              <a:t> Informe Técnico</a:t>
            </a:r>
            <a:endParaRPr lang="es-VE" sz="1000" dirty="0" smtClean="0"/>
          </a:p>
        </p:txBody>
      </p:sp>
      <p:sp>
        <p:nvSpPr>
          <p:cNvPr id="12" name="Rectángulo 11"/>
          <p:cNvSpPr/>
          <p:nvPr userDrawn="1"/>
        </p:nvSpPr>
        <p:spPr>
          <a:xfrm>
            <a:off x="0" y="1219200"/>
            <a:ext cx="6858000" cy="819150"/>
          </a:xfrm>
          <a:prstGeom prst="rect">
            <a:avLst/>
          </a:prstGeom>
          <a:gradFill>
            <a:gsLst>
              <a:gs pos="0">
                <a:srgbClr val="688FC5"/>
              </a:gs>
              <a:gs pos="100000">
                <a:srgbClr val="3A71B2"/>
              </a:gs>
              <a:gs pos="50000">
                <a:srgbClr val="4A81C2"/>
              </a:gs>
              <a:gs pos="100000">
                <a:schemeClr val="accent1">
                  <a:lumMod val="30000"/>
                  <a:lumOff val="70000"/>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Font typeface="Arial" panose="020B0604020202020204" pitchFamily="34" charset="0"/>
              <a:buNone/>
              <a:defRPr/>
            </a:pPr>
            <a:endParaRPr lang="es-VE" sz="2000" b="1">
              <a:latin typeface="+mj-lt"/>
            </a:endParaRPr>
          </a:p>
        </p:txBody>
      </p:sp>
      <p:sp>
        <p:nvSpPr>
          <p:cNvPr id="15" name="Marcador de texto 14"/>
          <p:cNvSpPr>
            <a:spLocks noGrp="1"/>
          </p:cNvSpPr>
          <p:nvPr>
            <p:ph type="body" sz="quarter" idx="10"/>
          </p:nvPr>
        </p:nvSpPr>
        <p:spPr>
          <a:xfrm>
            <a:off x="176" y="1276350"/>
            <a:ext cx="6626225" cy="762000"/>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20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s-ES" dirty="0" smtClean="0"/>
              <a:t>Haga clic para modificar el estilo de texto del patrón</a:t>
            </a:r>
            <a:endParaRPr lang="es-VE" dirty="0" smtClean="0"/>
          </a:p>
        </p:txBody>
      </p:sp>
    </p:spTree>
    <p:extLst>
      <p:ext uri="{BB962C8B-B14F-4D97-AF65-F5344CB8AC3E}">
        <p14:creationId xmlns:p14="http://schemas.microsoft.com/office/powerpoint/2010/main" val="29078841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alpha val="0"/>
          </a:schemeClr>
        </a:solidFill>
        <a:effectLst/>
      </p:bgPr>
    </p:bg>
    <p:spTree>
      <p:nvGrpSpPr>
        <p:cNvPr id="1" name=""/>
        <p:cNvGrpSpPr/>
        <p:nvPr/>
      </p:nvGrpSpPr>
      <p:grpSpPr>
        <a:xfrm>
          <a:off x="0" y="0"/>
          <a:ext cx="0" cy="0"/>
          <a:chOff x="0" y="0"/>
          <a:chExt cx="0" cy="0"/>
        </a:xfrm>
      </p:grpSpPr>
      <p:pic>
        <p:nvPicPr>
          <p:cNvPr id="7" name="6 Imagen" descr="cintillo.jp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6200" y="76200"/>
            <a:ext cx="47053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3509454"/>
      </p:ext>
    </p:extLst>
  </p:cSld>
  <p:clrMap bg1="lt1" tx1="dk1" bg2="lt2" tx2="dk2" accent1="accent1" accent2="accent2" accent3="accent3" accent4="accent4" accent5="accent5" accent6="accent6" hlink="hlink" folHlink="folHlink"/>
  <p:sldLayoutIdLst>
    <p:sldLayoutId id="2147483673" r:id="rId1"/>
    <p:sldLayoutId id="2147483679" r:id="rId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7.tmp"/><Relationship Id="rId1" Type="http://schemas.openxmlformats.org/officeDocument/2006/relationships/slideLayout" Target="../slideLayouts/slideLayout2.xml"/><Relationship Id="rId4" Type="http://schemas.openxmlformats.org/officeDocument/2006/relationships/image" Target="../media/image28.tmp"/></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0.tmp"/><Relationship Id="rId7" Type="http://schemas.openxmlformats.org/officeDocument/2006/relationships/image" Target="../media/image22.png"/><Relationship Id="rId2" Type="http://schemas.openxmlformats.org/officeDocument/2006/relationships/image" Target="../media/image29.tmp"/><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31.tmp"/><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7.tmp"/><Relationship Id="rId1" Type="http://schemas.openxmlformats.org/officeDocument/2006/relationships/slideLayout" Target="../slideLayouts/slideLayout2.xml"/><Relationship Id="rId4" Type="http://schemas.openxmlformats.org/officeDocument/2006/relationships/image" Target="../media/image28.tmp"/></Relationships>
</file>

<file path=ppt/slides/_rels/slide13.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7.tmp"/><Relationship Id="rId5" Type="http://schemas.openxmlformats.org/officeDocument/2006/relationships/image" Target="../media/image36.tmp"/><Relationship Id="rId4" Type="http://schemas.openxmlformats.org/officeDocument/2006/relationships/image" Target="../media/image35.tmp"/></Relationships>
</file>

<file path=ppt/slides/_rels/slide15.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3.tmp"/><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2.xml"/><Relationship Id="rId7" Type="http://schemas.openxmlformats.org/officeDocument/2006/relationships/slide" Target="slide13.xml"/><Relationship Id="rId12" Type="http://schemas.openxmlformats.org/officeDocument/2006/relationships/slide" Target="slide16.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5.xml"/><Relationship Id="rId5" Type="http://schemas.openxmlformats.org/officeDocument/2006/relationships/slide" Target="slide4.xml"/><Relationship Id="rId10" Type="http://schemas.openxmlformats.org/officeDocument/2006/relationships/slide" Target="slide14.xml"/><Relationship Id="rId4" Type="http://schemas.openxmlformats.org/officeDocument/2006/relationships/slide" Target="slide3.xml"/><Relationship Id="rId9" Type="http://schemas.openxmlformats.org/officeDocument/2006/relationships/slide" Target="slide11.xml"/></Relationships>
</file>

<file path=ppt/slides/_rels/slide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tmp"/><Relationship Id="rId4" Type="http://schemas.openxmlformats.org/officeDocument/2006/relationships/image" Target="../media/image7.tmp"/></Relationships>
</file>

<file path=ppt/slides/_rels/slide5.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 Id="rId5" Type="http://schemas.openxmlformats.org/officeDocument/2006/relationships/image" Target="../media/image11.tmp"/><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3.tmp"/><Relationship Id="rId4" Type="http://schemas.openxmlformats.org/officeDocument/2006/relationships/image" Target="../media/image12.tmp"/></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tmp"/><Relationship Id="rId1" Type="http://schemas.openxmlformats.org/officeDocument/2006/relationships/slideLayout" Target="../slideLayouts/slideLayout2.xml"/><Relationship Id="rId4" Type="http://schemas.openxmlformats.org/officeDocument/2006/relationships/image" Target="../media/image15.tmp"/></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0.tmp"/><Relationship Id="rId2" Type="http://schemas.openxmlformats.org/officeDocument/2006/relationships/image" Target="../media/image16.tmp"/><Relationship Id="rId1" Type="http://schemas.openxmlformats.org/officeDocument/2006/relationships/slideLayout" Target="../slideLayouts/slideLayout2.xml"/><Relationship Id="rId6" Type="http://schemas.openxmlformats.org/officeDocument/2006/relationships/image" Target="../media/image19.tmp"/><Relationship Id="rId5" Type="http://schemas.openxmlformats.org/officeDocument/2006/relationships/image" Target="../media/image18.tmp"/><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6.tmp"/><Relationship Id="rId3" Type="http://schemas.openxmlformats.org/officeDocument/2006/relationships/image" Target="../media/image22.png"/><Relationship Id="rId7" Type="http://schemas.openxmlformats.org/officeDocument/2006/relationships/image" Target="../media/image25.tmp"/><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54269"/>
            <a:ext cx="6858000" cy="4521987"/>
          </a:xfrm>
          <a:prstGeom prst="rect">
            <a:avLst/>
          </a:prstGeom>
        </p:spPr>
      </p:pic>
      <p:sp>
        <p:nvSpPr>
          <p:cNvPr id="18" name="Rectángulo redondeado 17"/>
          <p:cNvSpPr/>
          <p:nvPr/>
        </p:nvSpPr>
        <p:spPr>
          <a:xfrm>
            <a:off x="1340768" y="3635896"/>
            <a:ext cx="4285397" cy="229282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es-VE" sz="2800" b="1" dirty="0" smtClean="0">
                <a:solidFill>
                  <a:schemeClr val="tx1"/>
                </a:solidFill>
                <a:latin typeface="Arial" panose="020B0604020202020204" pitchFamily="34" charset="0"/>
                <a:cs typeface="Arial" panose="020B0604020202020204" pitchFamily="34" charset="0"/>
              </a:rPr>
              <a:t>Módulo </a:t>
            </a:r>
          </a:p>
          <a:p>
            <a:pPr algn="ctr" fontAlgn="base">
              <a:spcBef>
                <a:spcPct val="0"/>
              </a:spcBef>
              <a:spcAft>
                <a:spcPct val="0"/>
              </a:spcAft>
            </a:pPr>
            <a:r>
              <a:rPr lang="es-VE" sz="2800" b="1" dirty="0" smtClean="0">
                <a:solidFill>
                  <a:schemeClr val="tx1"/>
                </a:solidFill>
                <a:latin typeface="Arial" panose="020B0604020202020204" pitchFamily="34" charset="0"/>
                <a:cs typeface="Arial" panose="020B0604020202020204" pitchFamily="34" charset="0"/>
              </a:rPr>
              <a:t>Informe Técnico</a:t>
            </a:r>
          </a:p>
          <a:p>
            <a:pPr algn="ctr" fontAlgn="base">
              <a:spcBef>
                <a:spcPct val="0"/>
              </a:spcBef>
              <a:spcAft>
                <a:spcPct val="0"/>
              </a:spcAft>
              <a:defRPr/>
            </a:pPr>
            <a:r>
              <a:rPr lang="es-VE" sz="1100" dirty="0" smtClean="0">
                <a:solidFill>
                  <a:schemeClr val="tx1"/>
                </a:solidFill>
                <a:latin typeface="+mj-lt"/>
                <a:cs typeface="Arial" panose="020B0604020202020204" pitchFamily="34" charset="0"/>
              </a:rPr>
              <a:t>Guía de usuario con rol</a:t>
            </a:r>
          </a:p>
          <a:p>
            <a:pPr algn="ctr" fontAlgn="base">
              <a:spcBef>
                <a:spcPct val="0"/>
              </a:spcBef>
              <a:spcAft>
                <a:spcPct val="0"/>
              </a:spcAft>
              <a:defRPr/>
            </a:pPr>
            <a:r>
              <a:rPr lang="es-VE" sz="1100" dirty="0" smtClean="0">
                <a:solidFill>
                  <a:schemeClr val="tx1"/>
                </a:solidFill>
                <a:latin typeface="+mj-lt"/>
                <a:cs typeface="Arial" panose="020B0604020202020204" pitchFamily="34" charset="0"/>
              </a:rPr>
              <a:t>Administrador</a:t>
            </a:r>
            <a:endParaRPr lang="es-VE" sz="1100" dirty="0">
              <a:solidFill>
                <a:schemeClr val="tx1"/>
              </a:solidFill>
              <a:latin typeface="+mj-lt"/>
              <a:cs typeface="Arial" panose="020B0604020202020204" pitchFamily="34" charset="0"/>
            </a:endParaRPr>
          </a:p>
        </p:txBody>
      </p:sp>
      <p:sp>
        <p:nvSpPr>
          <p:cNvPr id="8" name="5 Rectángulo"/>
          <p:cNvSpPr/>
          <p:nvPr/>
        </p:nvSpPr>
        <p:spPr>
          <a:xfrm>
            <a:off x="0" y="8743950"/>
            <a:ext cx="6858000" cy="246063"/>
          </a:xfrm>
          <a:prstGeom prst="rect">
            <a:avLst/>
          </a:prstGeom>
          <a:solidFill>
            <a:srgbClr val="17375E"/>
          </a:solidFill>
          <a:ln>
            <a:noFill/>
          </a:ln>
        </p:spPr>
        <p:style>
          <a:lnRef idx="2">
            <a:schemeClr val="dk1">
              <a:shade val="50000"/>
            </a:schemeClr>
          </a:lnRef>
          <a:fillRef idx="1">
            <a:schemeClr val="dk1"/>
          </a:fillRef>
          <a:effectRef idx="0">
            <a:schemeClr val="dk1"/>
          </a:effectRef>
          <a:fontRef idx="minor">
            <a:schemeClr val="lt1"/>
          </a:fontRef>
        </p:style>
        <p:txBody>
          <a:bodyPr>
            <a:spAutoFit/>
          </a:bodyPr>
          <a:lstStyle/>
          <a:p>
            <a:pPr algn="ctr" eaLnBrk="1" hangingPunct="1">
              <a:defRPr/>
            </a:pPr>
            <a:r>
              <a:rPr lang="es-ES" sz="1000" dirty="0">
                <a:latin typeface="Arial" panose="020B0604020202020204" pitchFamily="34" charset="0"/>
                <a:cs typeface="Arial" panose="020B0604020202020204" pitchFamily="34" charset="0"/>
              </a:rPr>
              <a:t>Oficina de Tecnología de la Información y la Comunicación - Análisis y Desarrollo de Sistemas</a:t>
            </a:r>
          </a:p>
        </p:txBody>
      </p:sp>
    </p:spTree>
    <p:extLst>
      <p:ext uri="{BB962C8B-B14F-4D97-AF65-F5344CB8AC3E}">
        <p14:creationId xmlns:p14="http://schemas.microsoft.com/office/powerpoint/2010/main" val="1095440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1"/>
          <p:cNvSpPr txBox="1">
            <a:spLocks noGrp="1"/>
          </p:cNvSpPr>
          <p:nvPr>
            <p:ph type="body" sz="quarter" idx="10"/>
          </p:nvPr>
        </p:nvSpPr>
        <p:spPr>
          <a:xfrm>
            <a:off x="176" y="1276350"/>
            <a:ext cx="6626225" cy="762000"/>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2000" b="1"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VE" dirty="0"/>
              <a:t>CONSULTA/ Por Nro. de Informe </a:t>
            </a:r>
            <a:r>
              <a:rPr lang="es-VE" dirty="0" smtClean="0"/>
              <a:t>Técnico</a:t>
            </a:r>
            <a:endParaRPr lang="es-VE" dirty="0"/>
          </a:p>
        </p:txBody>
      </p:sp>
      <p:sp>
        <p:nvSpPr>
          <p:cNvPr id="12" name="Rectángulo 11"/>
          <p:cNvSpPr/>
          <p:nvPr/>
        </p:nvSpPr>
        <p:spPr>
          <a:xfrm>
            <a:off x="0" y="2038350"/>
            <a:ext cx="54197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4</a:t>
            </a:r>
          </a:p>
        </p:txBody>
      </p:sp>
      <p:sp>
        <p:nvSpPr>
          <p:cNvPr id="21" name="CuadroTexto 20"/>
          <p:cNvSpPr txBox="1">
            <a:spLocks noChangeArrowheads="1"/>
          </p:cNvSpPr>
          <p:nvPr/>
        </p:nvSpPr>
        <p:spPr bwMode="auto">
          <a:xfrm>
            <a:off x="541977" y="2038350"/>
            <a:ext cx="5741763" cy="479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just">
              <a:spcBef>
                <a:spcPct val="0"/>
              </a:spcBef>
              <a:buFontTx/>
              <a:buNone/>
            </a:pPr>
            <a:r>
              <a:rPr lang="es-VE" sz="1200" dirty="0"/>
              <a:t>Si </a:t>
            </a:r>
            <a:r>
              <a:rPr lang="es-VE" sz="1200" dirty="0" smtClean="0"/>
              <a:t>eligió la opción imprimir se </a:t>
            </a:r>
            <a:r>
              <a:rPr lang="es-VE" sz="1200" dirty="0"/>
              <a:t>mostrará la siguiente pantalla, </a:t>
            </a:r>
            <a:r>
              <a:rPr lang="es-VE" sz="1200" dirty="0" smtClean="0"/>
              <a:t>haga </a:t>
            </a:r>
            <a:r>
              <a:rPr lang="es-VE" sz="1200" dirty="0"/>
              <a:t>clic en </a:t>
            </a:r>
            <a:r>
              <a:rPr lang="es-VE" sz="1200" dirty="0" smtClean="0"/>
              <a:t>el botón </a:t>
            </a:r>
            <a:r>
              <a:rPr lang="es-VE" sz="1200" b="1" dirty="0" smtClean="0"/>
              <a:t>Imprimir</a:t>
            </a:r>
            <a:r>
              <a:rPr lang="es-VE" sz="1200" dirty="0" smtClean="0"/>
              <a:t>.</a:t>
            </a:r>
            <a:endParaRPr lang="es-VE" sz="1200" dirty="0"/>
          </a:p>
        </p:txBody>
      </p:sp>
      <p:cxnSp>
        <p:nvCxnSpPr>
          <p:cNvPr id="27" name="8 Conector recto"/>
          <p:cNvCxnSpPr>
            <a:stCxn id="12" idx="2"/>
            <a:endCxn id="22" idx="0"/>
          </p:cNvCxnSpPr>
          <p:nvPr/>
        </p:nvCxnSpPr>
        <p:spPr>
          <a:xfrm flipH="1">
            <a:off x="270988" y="2961680"/>
            <a:ext cx="1" cy="1794170"/>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22" name="Rectángulo 21"/>
          <p:cNvSpPr/>
          <p:nvPr/>
        </p:nvSpPr>
        <p:spPr>
          <a:xfrm>
            <a:off x="-1" y="4755850"/>
            <a:ext cx="54197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5</a:t>
            </a:r>
          </a:p>
        </p:txBody>
      </p:sp>
      <p:grpSp>
        <p:nvGrpSpPr>
          <p:cNvPr id="4" name="Grupo 3"/>
          <p:cNvGrpSpPr/>
          <p:nvPr/>
        </p:nvGrpSpPr>
        <p:grpSpPr>
          <a:xfrm>
            <a:off x="1737208" y="2384860"/>
            <a:ext cx="3788636" cy="2498626"/>
            <a:chOff x="1737208" y="2384860"/>
            <a:chExt cx="3788636" cy="2498626"/>
          </a:xfrm>
        </p:grpSpPr>
        <p:pic>
          <p:nvPicPr>
            <p:cNvPr id="24" name="Imagen 23" descr="Recorte de pantall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7208" y="2384860"/>
              <a:ext cx="3145242" cy="2192762"/>
            </a:xfrm>
            <a:prstGeom prst="rect">
              <a:avLst/>
            </a:prstGeom>
          </p:spPr>
        </p:pic>
        <p:pic>
          <p:nvPicPr>
            <p:cNvPr id="23" name="51 Imagen" descr="computer-mouse-clic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50716" y="4441363"/>
              <a:ext cx="268026" cy="40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ángulo redondeado 9"/>
            <p:cNvSpPr/>
            <p:nvPr/>
          </p:nvSpPr>
          <p:spPr bwMode="auto">
            <a:xfrm>
              <a:off x="4824961" y="4610436"/>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grpSp>
      <p:grpSp>
        <p:nvGrpSpPr>
          <p:cNvPr id="2" name="Grupo 1"/>
          <p:cNvGrpSpPr/>
          <p:nvPr/>
        </p:nvGrpSpPr>
        <p:grpSpPr>
          <a:xfrm>
            <a:off x="1849921" y="5799728"/>
            <a:ext cx="3476313" cy="2394933"/>
            <a:chOff x="1849921" y="5799728"/>
            <a:chExt cx="3476313" cy="2394933"/>
          </a:xfrm>
        </p:grpSpPr>
        <p:pic>
          <p:nvPicPr>
            <p:cNvPr id="29" name="Imagen 28"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9921" y="5799728"/>
              <a:ext cx="3125872" cy="2103348"/>
            </a:xfrm>
            <a:prstGeom prst="rect">
              <a:avLst/>
            </a:prstGeom>
          </p:spPr>
        </p:pic>
        <p:pic>
          <p:nvPicPr>
            <p:cNvPr id="30" name="51 Imagen" descr="computer-mouse-clic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6703" y="7790512"/>
              <a:ext cx="268026" cy="40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ángulo redondeado 9"/>
            <p:cNvSpPr/>
            <p:nvPr/>
          </p:nvSpPr>
          <p:spPr bwMode="auto">
            <a:xfrm>
              <a:off x="4625351" y="7921611"/>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grpSp>
      <p:sp>
        <p:nvSpPr>
          <p:cNvPr id="16" name="Rectángulo 15"/>
          <p:cNvSpPr/>
          <p:nvPr/>
        </p:nvSpPr>
        <p:spPr>
          <a:xfrm>
            <a:off x="553885" y="4999454"/>
            <a:ext cx="5766069" cy="646331"/>
          </a:xfrm>
          <a:prstGeom prst="rect">
            <a:avLst/>
          </a:prstGeom>
        </p:spPr>
        <p:txBody>
          <a:bodyPr wrap="square">
            <a:spAutoFit/>
          </a:bodyPr>
          <a:lstStyle/>
          <a:p>
            <a:pPr algn="just"/>
            <a:r>
              <a:rPr lang="es-VE" sz="1200" dirty="0">
                <a:latin typeface="Arial "/>
              </a:rPr>
              <a:t>Si eligió la opción guardar deberá elegir la ruta y carpeta de su preferencia, y si lo desea cambiar el nombre del documento, luego haga clic en el botón </a:t>
            </a:r>
            <a:r>
              <a:rPr lang="es-VE" sz="1200" b="1" dirty="0">
                <a:latin typeface="Arial "/>
              </a:rPr>
              <a:t>Guardar</a:t>
            </a:r>
            <a:r>
              <a:rPr lang="es-VE" sz="1200" dirty="0">
                <a:latin typeface="Arial "/>
              </a:rPr>
              <a:t> y el archivo quedará guardado en su computador. </a:t>
            </a:r>
            <a:endParaRPr lang="es-VE" sz="1200" b="1" dirty="0">
              <a:latin typeface="Arial "/>
            </a:endParaRPr>
          </a:p>
        </p:txBody>
      </p:sp>
    </p:spTree>
    <p:extLst>
      <p:ext uri="{BB962C8B-B14F-4D97-AF65-F5344CB8AC3E}">
        <p14:creationId xmlns:p14="http://schemas.microsoft.com/office/powerpoint/2010/main" val="27043358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Imagen 27" descr="Recorte de pantall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12233" y="4461026"/>
            <a:ext cx="3144987" cy="1848202"/>
          </a:xfrm>
          <a:prstGeom prst="rect">
            <a:avLst/>
          </a:prstGeom>
        </p:spPr>
      </p:pic>
      <p:sp>
        <p:nvSpPr>
          <p:cNvPr id="3" name="Marcador de texto 1"/>
          <p:cNvSpPr txBox="1">
            <a:spLocks noGrp="1"/>
          </p:cNvSpPr>
          <p:nvPr>
            <p:ph type="body" sz="quarter" idx="10"/>
          </p:nvPr>
        </p:nvSpPr>
        <p:spPr>
          <a:xfrm>
            <a:off x="176" y="1276350"/>
            <a:ext cx="6627600" cy="762000"/>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2000" b="1"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VE" dirty="0"/>
              <a:t>CONSULTA/ Por Nro. de </a:t>
            </a:r>
            <a:r>
              <a:rPr lang="es-VE" dirty="0" smtClean="0"/>
              <a:t>Serial/ Por Nro. de Bien Público</a:t>
            </a:r>
            <a:endParaRPr lang="es-VE" dirty="0"/>
          </a:p>
        </p:txBody>
      </p:sp>
      <p:sp>
        <p:nvSpPr>
          <p:cNvPr id="5" name="CuadroTexto 4"/>
          <p:cNvSpPr txBox="1"/>
          <p:nvPr/>
        </p:nvSpPr>
        <p:spPr>
          <a:xfrm>
            <a:off x="542153" y="2066098"/>
            <a:ext cx="5763397" cy="276999"/>
          </a:xfrm>
          <a:prstGeom prst="rect">
            <a:avLst/>
          </a:prstGeom>
          <a:noFill/>
        </p:spPr>
        <p:txBody>
          <a:bodyPr wrap="square" rtlCol="0">
            <a:spAutoFit/>
          </a:bodyPr>
          <a:lstStyle/>
          <a:p>
            <a:pPr algn="just"/>
            <a:r>
              <a:rPr lang="es-VE" sz="1200" dirty="0">
                <a:latin typeface="Arial" panose="020B0604020202020204" pitchFamily="34" charset="0"/>
                <a:cs typeface="Arial" panose="020B0604020202020204" pitchFamily="34" charset="0"/>
              </a:rPr>
              <a:t>Haga clic en el Menú </a:t>
            </a:r>
            <a:r>
              <a:rPr lang="es-VE" sz="1200" dirty="0" smtClean="0">
                <a:latin typeface="Arial" panose="020B0604020202020204" pitchFamily="34" charset="0"/>
                <a:cs typeface="Arial" panose="020B0604020202020204" pitchFamily="34" charset="0"/>
              </a:rPr>
              <a:t>CONSULTA opción Por Nro. de Serial / Nro. de Bien Público.</a:t>
            </a:r>
            <a:endParaRPr lang="es-VE" sz="1200" dirty="0">
              <a:latin typeface="Arial" panose="020B0604020202020204" pitchFamily="34" charset="0"/>
              <a:cs typeface="Arial" panose="020B0604020202020204" pitchFamily="34" charset="0"/>
            </a:endParaRPr>
          </a:p>
        </p:txBody>
      </p:sp>
      <p:cxnSp>
        <p:nvCxnSpPr>
          <p:cNvPr id="6" name="8 Conector recto"/>
          <p:cNvCxnSpPr>
            <a:stCxn id="7" idx="2"/>
            <a:endCxn id="10" idx="0"/>
          </p:cNvCxnSpPr>
          <p:nvPr/>
        </p:nvCxnSpPr>
        <p:spPr>
          <a:xfrm flipH="1">
            <a:off x="264082" y="2961680"/>
            <a:ext cx="7083" cy="421976"/>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7" name="Rectángulo 6"/>
          <p:cNvSpPr/>
          <p:nvPr/>
        </p:nvSpPr>
        <p:spPr>
          <a:xfrm>
            <a:off x="176" y="2038350"/>
            <a:ext cx="54197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1</a:t>
            </a:r>
          </a:p>
        </p:txBody>
      </p:sp>
      <p:sp>
        <p:nvSpPr>
          <p:cNvPr id="10" name="Rectángulo 9"/>
          <p:cNvSpPr/>
          <p:nvPr/>
        </p:nvSpPr>
        <p:spPr>
          <a:xfrm>
            <a:off x="-6907" y="3383656"/>
            <a:ext cx="54197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2</a:t>
            </a:r>
          </a:p>
        </p:txBody>
      </p:sp>
      <p:pic>
        <p:nvPicPr>
          <p:cNvPr id="15" name="Imagen 14"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3241" y="2361506"/>
            <a:ext cx="1905932" cy="1022150"/>
          </a:xfrm>
          <a:prstGeom prst="rect">
            <a:avLst/>
          </a:prstGeom>
        </p:spPr>
      </p:pic>
      <p:pic>
        <p:nvPicPr>
          <p:cNvPr id="17" name="51 Imagen" descr="computer-mouse-click.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79079" y="3245037"/>
            <a:ext cx="268026" cy="40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CuadroTexto 19"/>
          <p:cNvSpPr txBox="1"/>
          <p:nvPr/>
        </p:nvSpPr>
        <p:spPr>
          <a:xfrm>
            <a:off x="563636" y="3612368"/>
            <a:ext cx="5741914" cy="646331"/>
          </a:xfrm>
          <a:prstGeom prst="rect">
            <a:avLst/>
          </a:prstGeom>
          <a:noFill/>
        </p:spPr>
        <p:txBody>
          <a:bodyPr wrap="square" rtlCol="0">
            <a:spAutoFit/>
          </a:bodyPr>
          <a:lstStyle/>
          <a:p>
            <a:pPr algn="just"/>
            <a:r>
              <a:rPr lang="es-VE" sz="1200" dirty="0" smtClean="0">
                <a:latin typeface="Arial" panose="020B0604020202020204" pitchFamily="34" charset="0"/>
                <a:cs typeface="Arial" panose="020B0604020202020204" pitchFamily="34" charset="0"/>
              </a:rPr>
              <a:t>El módulo mostrará la siguiente pantalla debe ingresar el Nro. de Serial o Nro. de Bien Público, haga clic en botón </a:t>
            </a:r>
            <a:r>
              <a:rPr lang="es-VE" sz="1200" b="1" dirty="0" smtClean="0">
                <a:latin typeface="Arial" panose="020B0604020202020204" pitchFamily="34" charset="0"/>
                <a:cs typeface="Arial" panose="020B0604020202020204" pitchFamily="34" charset="0"/>
              </a:rPr>
              <a:t>Buscar</a:t>
            </a:r>
            <a:r>
              <a:rPr lang="es-VE" sz="1200" dirty="0" smtClean="0">
                <a:latin typeface="Arial" panose="020B0604020202020204" pitchFamily="34" charset="0"/>
                <a:cs typeface="Arial" panose="020B0604020202020204" pitchFamily="34" charset="0"/>
              </a:rPr>
              <a:t>, visualizará los siguientes datos solicitados, haga clic en el botón </a:t>
            </a:r>
            <a:r>
              <a:rPr lang="es-VE" sz="1200" b="1" dirty="0" smtClean="0">
                <a:latin typeface="Arial" panose="020B0604020202020204" pitchFamily="34" charset="0"/>
                <a:cs typeface="Arial" panose="020B0604020202020204" pitchFamily="34" charset="0"/>
              </a:rPr>
              <a:t>Imprimir</a:t>
            </a:r>
            <a:r>
              <a:rPr lang="es-VE" sz="1200" dirty="0">
                <a:latin typeface="Arial" panose="020B0604020202020204" pitchFamily="34" charset="0"/>
                <a:cs typeface="Arial" panose="020B0604020202020204" pitchFamily="34" charset="0"/>
              </a:rPr>
              <a:t>.</a:t>
            </a:r>
            <a:endParaRPr lang="es-VE" sz="1200" dirty="0" smtClean="0">
              <a:latin typeface="Arial" panose="020B0604020202020204" pitchFamily="34" charset="0"/>
              <a:cs typeface="Arial" panose="020B0604020202020204" pitchFamily="34" charset="0"/>
            </a:endParaRPr>
          </a:p>
        </p:txBody>
      </p:sp>
      <p:cxnSp>
        <p:nvCxnSpPr>
          <p:cNvPr id="23" name="8 Conector recto"/>
          <p:cNvCxnSpPr>
            <a:stCxn id="10" idx="2"/>
            <a:endCxn id="29" idx="0"/>
          </p:cNvCxnSpPr>
          <p:nvPr/>
        </p:nvCxnSpPr>
        <p:spPr>
          <a:xfrm>
            <a:off x="264082" y="4306986"/>
            <a:ext cx="0" cy="1996419"/>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pic>
        <p:nvPicPr>
          <p:cNvPr id="24" name="51 Imagen" descr="computer-mouse-click.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59505" y="5321756"/>
            <a:ext cx="268026" cy="40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51 Imagen" descr="computer-mouse-click.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61007" y="6139135"/>
            <a:ext cx="268026" cy="40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CuadroTexto 20"/>
          <p:cNvSpPr txBox="1"/>
          <p:nvPr/>
        </p:nvSpPr>
        <p:spPr>
          <a:xfrm>
            <a:off x="568225" y="6485974"/>
            <a:ext cx="5775149" cy="461665"/>
          </a:xfrm>
          <a:prstGeom prst="rect">
            <a:avLst/>
          </a:prstGeom>
          <a:noFill/>
        </p:spPr>
        <p:txBody>
          <a:bodyPr wrap="square" rtlCol="0">
            <a:spAutoFit/>
          </a:bodyPr>
          <a:lstStyle/>
          <a:p>
            <a:pPr algn="just"/>
            <a:r>
              <a:rPr lang="es-VE" sz="1200" dirty="0">
                <a:latin typeface="Arial "/>
              </a:rPr>
              <a:t>Haga clic en el icono    </a:t>
            </a:r>
            <a:r>
              <a:rPr lang="es-VE" sz="1200" dirty="0" smtClean="0">
                <a:latin typeface="Arial "/>
              </a:rPr>
              <a:t>para imprimir el INFORME TÉCNICO o </a:t>
            </a:r>
            <a:r>
              <a:rPr lang="es-VE" sz="1200" dirty="0">
                <a:latin typeface="Arial "/>
              </a:rPr>
              <a:t>clic en el </a:t>
            </a:r>
            <a:r>
              <a:rPr lang="es-VE" sz="1200" dirty="0" smtClean="0">
                <a:latin typeface="Arial "/>
              </a:rPr>
              <a:t>icono                para </a:t>
            </a:r>
            <a:r>
              <a:rPr lang="es-VE" sz="1200" b="1" dirty="0" smtClean="0">
                <a:latin typeface="Arial "/>
              </a:rPr>
              <a:t>Guardar</a:t>
            </a:r>
            <a:r>
              <a:rPr lang="es-VE" sz="1200" dirty="0" smtClean="0">
                <a:latin typeface="Arial "/>
              </a:rPr>
              <a:t>.</a:t>
            </a:r>
            <a:endParaRPr lang="es-VE" sz="1200" dirty="0">
              <a:latin typeface="Arial" panose="020B0604020202020204" pitchFamily="34" charset="0"/>
              <a:cs typeface="Arial" panose="020B0604020202020204" pitchFamily="34" charset="0"/>
            </a:endParaRPr>
          </a:p>
        </p:txBody>
      </p:sp>
      <p:pic>
        <p:nvPicPr>
          <p:cNvPr id="22" name="Imagen 21" descr="Recorte de pantalla"/>
          <p:cNvPicPr>
            <a:picLocks noChangeAspect="1"/>
          </p:cNvPicPr>
          <p:nvPr/>
        </p:nvPicPr>
        <p:blipFill rotWithShape="1">
          <a:blip r:embed="rId5" cstate="print">
            <a:extLst>
              <a:ext uri="{28A0092B-C50C-407E-A947-70E740481C1C}">
                <a14:useLocalDpi xmlns:a14="http://schemas.microsoft.com/office/drawing/2010/main" val="0"/>
              </a:ext>
            </a:extLst>
          </a:blip>
          <a:srcRect l="-2919" t="1007" r="614" b="40293"/>
          <a:stretch/>
        </p:blipFill>
        <p:spPr>
          <a:xfrm>
            <a:off x="1936185" y="6908215"/>
            <a:ext cx="2804312" cy="1616269"/>
          </a:xfrm>
          <a:prstGeom prst="rect">
            <a:avLst/>
          </a:prstGeom>
        </p:spPr>
      </p:pic>
      <p:sp>
        <p:nvSpPr>
          <p:cNvPr id="29" name="Rectángulo 28"/>
          <p:cNvSpPr/>
          <p:nvPr/>
        </p:nvSpPr>
        <p:spPr>
          <a:xfrm>
            <a:off x="-6907" y="6303405"/>
            <a:ext cx="54197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3</a:t>
            </a:r>
          </a:p>
        </p:txBody>
      </p:sp>
      <p:pic>
        <p:nvPicPr>
          <p:cNvPr id="30" name="Imagen 2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04864" y="6553079"/>
            <a:ext cx="144016" cy="144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Imagen 1"/>
          <p:cNvPicPr>
            <a:picLocks noChangeAspect="1"/>
          </p:cNvPicPr>
          <p:nvPr/>
        </p:nvPicPr>
        <p:blipFill rotWithShape="1">
          <a:blip r:embed="rId7">
            <a:extLst>
              <a:ext uri="{28A0092B-C50C-407E-A947-70E740481C1C}">
                <a14:useLocalDpi xmlns:a14="http://schemas.microsoft.com/office/drawing/2010/main" val="0"/>
              </a:ext>
            </a:extLst>
          </a:blip>
          <a:srcRect t="-30777"/>
          <a:stretch/>
        </p:blipFill>
        <p:spPr bwMode="auto">
          <a:xfrm>
            <a:off x="6295957" y="6510396"/>
            <a:ext cx="188173" cy="203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Imagen 31"/>
          <p:cNvPicPr>
            <a:picLocks noChangeAspect="1"/>
          </p:cNvPicPr>
          <p:nvPr/>
        </p:nvPicPr>
        <p:blipFill>
          <a:blip r:embed="rId8"/>
          <a:stretch>
            <a:fillRect/>
          </a:stretch>
        </p:blipFill>
        <p:spPr>
          <a:xfrm>
            <a:off x="4438360" y="6947982"/>
            <a:ext cx="288723" cy="156194"/>
          </a:xfrm>
          <a:prstGeom prst="rect">
            <a:avLst/>
          </a:prstGeom>
        </p:spPr>
      </p:pic>
      <p:sp>
        <p:nvSpPr>
          <p:cNvPr id="33" name="4 Elipse"/>
          <p:cNvSpPr/>
          <p:nvPr/>
        </p:nvSpPr>
        <p:spPr bwMode="auto">
          <a:xfrm>
            <a:off x="4368106" y="6935649"/>
            <a:ext cx="396738" cy="1685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dirty="0"/>
          </a:p>
        </p:txBody>
      </p:sp>
      <p:pic>
        <p:nvPicPr>
          <p:cNvPr id="35" name="51 Imagen" descr="computer-mouse-click.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09245" y="7030518"/>
            <a:ext cx="268026" cy="40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6" name="8 Conector recto"/>
          <p:cNvCxnSpPr>
            <a:stCxn id="29" idx="2"/>
          </p:cNvCxnSpPr>
          <p:nvPr/>
        </p:nvCxnSpPr>
        <p:spPr>
          <a:xfrm>
            <a:off x="264082" y="7226735"/>
            <a:ext cx="7082" cy="1073089"/>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37" name="Rectángulo redondeado 9"/>
          <p:cNvSpPr/>
          <p:nvPr/>
        </p:nvSpPr>
        <p:spPr bwMode="auto">
          <a:xfrm>
            <a:off x="3416011" y="3280489"/>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sp>
        <p:nvSpPr>
          <p:cNvPr id="38" name="Rectángulo redondeado 9"/>
          <p:cNvSpPr/>
          <p:nvPr/>
        </p:nvSpPr>
        <p:spPr bwMode="auto">
          <a:xfrm>
            <a:off x="3868417" y="5351382"/>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sp>
        <p:nvSpPr>
          <p:cNvPr id="39" name="Rectángulo redondeado 9"/>
          <p:cNvSpPr/>
          <p:nvPr/>
        </p:nvSpPr>
        <p:spPr bwMode="auto">
          <a:xfrm>
            <a:off x="4176388" y="6199207"/>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sp>
        <p:nvSpPr>
          <p:cNvPr id="40" name="Rectángulo redondeado 9"/>
          <p:cNvSpPr/>
          <p:nvPr/>
        </p:nvSpPr>
        <p:spPr bwMode="auto">
          <a:xfrm>
            <a:off x="4850314" y="6896007"/>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spTree>
    <p:extLst>
      <p:ext uri="{BB962C8B-B14F-4D97-AF65-F5344CB8AC3E}">
        <p14:creationId xmlns:p14="http://schemas.microsoft.com/office/powerpoint/2010/main" val="32583922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p:txBody>
          <a:bodyPr/>
          <a:lstStyle/>
          <a:p>
            <a:r>
              <a:rPr lang="es-VE" dirty="0"/>
              <a:t>CONSULTA/ Por Nro. de Serial/ Por Nro. de Bien Público</a:t>
            </a:r>
          </a:p>
          <a:p>
            <a:endParaRPr lang="es-VE" dirty="0"/>
          </a:p>
        </p:txBody>
      </p:sp>
      <p:sp>
        <p:nvSpPr>
          <p:cNvPr id="12" name="Rectángulo 11"/>
          <p:cNvSpPr/>
          <p:nvPr/>
        </p:nvSpPr>
        <p:spPr>
          <a:xfrm>
            <a:off x="0" y="2020744"/>
            <a:ext cx="54197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4</a:t>
            </a:r>
          </a:p>
        </p:txBody>
      </p:sp>
      <p:sp>
        <p:nvSpPr>
          <p:cNvPr id="15" name="CuadroTexto 14"/>
          <p:cNvSpPr txBox="1">
            <a:spLocks noChangeArrowheads="1"/>
          </p:cNvSpPr>
          <p:nvPr/>
        </p:nvSpPr>
        <p:spPr bwMode="auto">
          <a:xfrm>
            <a:off x="541977" y="2046907"/>
            <a:ext cx="5766748" cy="479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just">
              <a:spcBef>
                <a:spcPct val="0"/>
              </a:spcBef>
              <a:buFontTx/>
              <a:buNone/>
            </a:pPr>
            <a:r>
              <a:rPr lang="es-VE" sz="1200" dirty="0"/>
              <a:t>Si </a:t>
            </a:r>
            <a:r>
              <a:rPr lang="es-VE" sz="1200" dirty="0" smtClean="0"/>
              <a:t>eligió la opción imprimir se </a:t>
            </a:r>
            <a:r>
              <a:rPr lang="es-VE" sz="1200" dirty="0"/>
              <a:t>mostrará la siguiente pantalla, </a:t>
            </a:r>
            <a:r>
              <a:rPr lang="es-VE" sz="1200" dirty="0" smtClean="0"/>
              <a:t>haga </a:t>
            </a:r>
            <a:r>
              <a:rPr lang="es-VE" sz="1200" dirty="0"/>
              <a:t>clic en </a:t>
            </a:r>
            <a:r>
              <a:rPr lang="es-VE" sz="1200" dirty="0" smtClean="0"/>
              <a:t>el botón </a:t>
            </a:r>
            <a:r>
              <a:rPr lang="es-VE" sz="1200" b="1" dirty="0" smtClean="0"/>
              <a:t>Imprimir</a:t>
            </a:r>
            <a:r>
              <a:rPr lang="es-VE" sz="1200" dirty="0" smtClean="0"/>
              <a:t>.</a:t>
            </a:r>
            <a:endParaRPr lang="es-VE" sz="1200" dirty="0"/>
          </a:p>
        </p:txBody>
      </p:sp>
      <p:pic>
        <p:nvPicPr>
          <p:cNvPr id="17" name="Imagen 16" descr="Recorte de pantall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3589" y="2411760"/>
            <a:ext cx="3235571" cy="2255736"/>
          </a:xfrm>
          <a:prstGeom prst="rect">
            <a:avLst/>
          </a:prstGeom>
        </p:spPr>
      </p:pic>
      <p:pic>
        <p:nvPicPr>
          <p:cNvPr id="20" name="51 Imagen" descr="computer-mouse-clic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08961" y="4526564"/>
            <a:ext cx="268026" cy="40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8 Conector recto"/>
          <p:cNvCxnSpPr>
            <a:stCxn id="12" idx="2"/>
            <a:endCxn id="23" idx="0"/>
          </p:cNvCxnSpPr>
          <p:nvPr/>
        </p:nvCxnSpPr>
        <p:spPr>
          <a:xfrm>
            <a:off x="270989" y="2944074"/>
            <a:ext cx="4614" cy="1921474"/>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23" name="Rectángulo 22"/>
          <p:cNvSpPr/>
          <p:nvPr/>
        </p:nvSpPr>
        <p:spPr>
          <a:xfrm>
            <a:off x="4614" y="4865548"/>
            <a:ext cx="54197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5</a:t>
            </a:r>
          </a:p>
        </p:txBody>
      </p:sp>
      <p:pic>
        <p:nvPicPr>
          <p:cNvPr id="25" name="Imagen 24"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4355" y="5900260"/>
            <a:ext cx="3308090" cy="2225960"/>
          </a:xfrm>
          <a:prstGeom prst="rect">
            <a:avLst/>
          </a:prstGeom>
        </p:spPr>
      </p:pic>
      <p:pic>
        <p:nvPicPr>
          <p:cNvPr id="26" name="51 Imagen" descr="computer-mouse-clic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70060" y="7989650"/>
            <a:ext cx="268026" cy="40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ángulo redondeado 9"/>
          <p:cNvSpPr/>
          <p:nvPr/>
        </p:nvSpPr>
        <p:spPr bwMode="auto">
          <a:xfrm>
            <a:off x="4725144" y="4688217"/>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sp>
        <p:nvSpPr>
          <p:cNvPr id="18" name="Rectángulo redondeado 9"/>
          <p:cNvSpPr/>
          <p:nvPr/>
        </p:nvSpPr>
        <p:spPr bwMode="auto">
          <a:xfrm>
            <a:off x="4584039" y="8168362"/>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sp>
        <p:nvSpPr>
          <p:cNvPr id="19" name="Rectángulo 18"/>
          <p:cNvSpPr/>
          <p:nvPr/>
        </p:nvSpPr>
        <p:spPr>
          <a:xfrm>
            <a:off x="549275" y="5077044"/>
            <a:ext cx="5766069" cy="646331"/>
          </a:xfrm>
          <a:prstGeom prst="rect">
            <a:avLst/>
          </a:prstGeom>
        </p:spPr>
        <p:txBody>
          <a:bodyPr wrap="square">
            <a:spAutoFit/>
          </a:bodyPr>
          <a:lstStyle/>
          <a:p>
            <a:pPr algn="just"/>
            <a:r>
              <a:rPr lang="es-VE" sz="1200" dirty="0">
                <a:latin typeface="Arial "/>
              </a:rPr>
              <a:t>Si eligió la opción guardar deberá elegir la ruta y carpeta de su preferencia, y si lo desea cambiar el nombre del documento, luego haga clic en el botón </a:t>
            </a:r>
            <a:r>
              <a:rPr lang="es-VE" sz="1200" b="1" dirty="0">
                <a:latin typeface="Arial "/>
              </a:rPr>
              <a:t>Guardar</a:t>
            </a:r>
            <a:r>
              <a:rPr lang="es-VE" sz="1200" dirty="0">
                <a:latin typeface="Arial "/>
              </a:rPr>
              <a:t> y el archivo quedará guardado en su computador. </a:t>
            </a:r>
            <a:endParaRPr lang="es-VE" sz="1200" b="1" dirty="0">
              <a:latin typeface="Arial "/>
            </a:endParaRPr>
          </a:p>
        </p:txBody>
      </p:sp>
    </p:spTree>
    <p:extLst>
      <p:ext uri="{BB962C8B-B14F-4D97-AF65-F5344CB8AC3E}">
        <p14:creationId xmlns:p14="http://schemas.microsoft.com/office/powerpoint/2010/main" val="2796078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58348" t="24468" r="23780" b="38409"/>
          <a:stretch/>
        </p:blipFill>
        <p:spPr>
          <a:xfrm>
            <a:off x="2620915" y="2895144"/>
            <a:ext cx="1593679" cy="2062408"/>
          </a:xfrm>
          <a:prstGeom prst="rect">
            <a:avLst/>
          </a:prstGeom>
        </p:spPr>
      </p:pic>
      <p:sp>
        <p:nvSpPr>
          <p:cNvPr id="3" name="Marcador de texto 1"/>
          <p:cNvSpPr txBox="1">
            <a:spLocks noGrp="1"/>
          </p:cNvSpPr>
          <p:nvPr>
            <p:ph type="body" sz="quarter" idx="10"/>
          </p:nvPr>
        </p:nvSpPr>
        <p:spPr>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2000" b="1"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VE" dirty="0" smtClean="0"/>
              <a:t>MANTENIMIENTO / Catálogos</a:t>
            </a:r>
            <a:endParaRPr lang="es-VE" dirty="0"/>
          </a:p>
        </p:txBody>
      </p:sp>
      <p:sp>
        <p:nvSpPr>
          <p:cNvPr id="5" name="Rectángulo 4"/>
          <p:cNvSpPr/>
          <p:nvPr/>
        </p:nvSpPr>
        <p:spPr>
          <a:xfrm>
            <a:off x="176" y="2038350"/>
            <a:ext cx="54197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1</a:t>
            </a:r>
          </a:p>
        </p:txBody>
      </p:sp>
      <p:sp>
        <p:nvSpPr>
          <p:cNvPr id="6" name="CuadroTexto 5"/>
          <p:cNvSpPr txBox="1"/>
          <p:nvPr/>
        </p:nvSpPr>
        <p:spPr>
          <a:xfrm>
            <a:off x="542153" y="2066098"/>
            <a:ext cx="5763397" cy="646331"/>
          </a:xfrm>
          <a:prstGeom prst="rect">
            <a:avLst/>
          </a:prstGeom>
          <a:noFill/>
        </p:spPr>
        <p:txBody>
          <a:bodyPr wrap="square" rtlCol="0">
            <a:spAutoFit/>
          </a:bodyPr>
          <a:lstStyle/>
          <a:p>
            <a:pPr algn="just"/>
            <a:r>
              <a:rPr lang="es-VE" sz="1200" dirty="0">
                <a:latin typeface="Arial" panose="020B0604020202020204" pitchFamily="34" charset="0"/>
                <a:cs typeface="Arial" panose="020B0604020202020204" pitchFamily="34" charset="0"/>
              </a:rPr>
              <a:t>Haga clic en el Menú MANTENIMIENTO opción Catálogos, dentro de este menú puede visualizar las siguientes </a:t>
            </a:r>
            <a:r>
              <a:rPr lang="es-VE" sz="1200" dirty="0" smtClean="0">
                <a:latin typeface="Arial" panose="020B0604020202020204" pitchFamily="34" charset="0"/>
                <a:cs typeface="Arial" panose="020B0604020202020204" pitchFamily="34" charset="0"/>
              </a:rPr>
              <a:t>opciones, Estatus, Marca, Tipo de Dispositivo, </a:t>
            </a:r>
            <a:r>
              <a:rPr lang="es-VE" sz="1200" dirty="0">
                <a:latin typeface="Arial" panose="020B0604020202020204" pitchFamily="34" charset="0"/>
                <a:cs typeface="Arial" panose="020B0604020202020204" pitchFamily="34" charset="0"/>
              </a:rPr>
              <a:t>seleccione la opción de su </a:t>
            </a:r>
            <a:r>
              <a:rPr lang="es-VE" sz="1200" dirty="0" smtClean="0">
                <a:latin typeface="Arial" panose="020B0604020202020204" pitchFamily="34" charset="0"/>
                <a:cs typeface="Arial" panose="020B0604020202020204" pitchFamily="34" charset="0"/>
              </a:rPr>
              <a:t>preferencia. </a:t>
            </a:r>
            <a:endParaRPr lang="es-VE" sz="1200" dirty="0">
              <a:latin typeface="Arial" panose="020B0604020202020204" pitchFamily="34" charset="0"/>
              <a:cs typeface="Arial" panose="020B0604020202020204" pitchFamily="34" charset="0"/>
            </a:endParaRPr>
          </a:p>
        </p:txBody>
      </p:sp>
      <p:cxnSp>
        <p:nvCxnSpPr>
          <p:cNvPr id="9" name="8 Conector recto"/>
          <p:cNvCxnSpPr>
            <a:stCxn id="5" idx="2"/>
            <a:endCxn id="11" idx="0"/>
          </p:cNvCxnSpPr>
          <p:nvPr/>
        </p:nvCxnSpPr>
        <p:spPr>
          <a:xfrm flipH="1">
            <a:off x="258971" y="2961680"/>
            <a:ext cx="12194" cy="1908528"/>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12018" y="4870208"/>
            <a:ext cx="54197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2</a:t>
            </a:r>
          </a:p>
        </p:txBody>
      </p:sp>
      <p:sp>
        <p:nvSpPr>
          <p:cNvPr id="14" name="CuadroTexto 13"/>
          <p:cNvSpPr txBox="1"/>
          <p:nvPr/>
        </p:nvSpPr>
        <p:spPr>
          <a:xfrm>
            <a:off x="549275" y="5070588"/>
            <a:ext cx="5759816" cy="646331"/>
          </a:xfrm>
          <a:prstGeom prst="rect">
            <a:avLst/>
          </a:prstGeom>
          <a:noFill/>
        </p:spPr>
        <p:txBody>
          <a:bodyPr wrap="square" rtlCol="0">
            <a:spAutoFit/>
          </a:bodyPr>
          <a:lstStyle/>
          <a:p>
            <a:pPr algn="just"/>
            <a:r>
              <a:rPr lang="es-VE" sz="1200" dirty="0">
                <a:latin typeface="Arial" panose="020B0604020202020204" pitchFamily="34" charset="0"/>
                <a:cs typeface="Arial" panose="020B0604020202020204" pitchFamily="34" charset="0"/>
              </a:rPr>
              <a:t>Al seleccionar la opción de su preferencia el módulo mostrará la siguiente pantalla </a:t>
            </a:r>
            <a:r>
              <a:rPr lang="es-VE" sz="1200" dirty="0" smtClean="0">
                <a:latin typeface="Arial" panose="020B0604020202020204" pitchFamily="34" charset="0"/>
                <a:cs typeface="Arial" panose="020B0604020202020204" pitchFamily="34" charset="0"/>
              </a:rPr>
              <a:t>y de acuerdo al catálogo seleccionado, se le permitirá </a:t>
            </a:r>
            <a:r>
              <a:rPr lang="es-VE" sz="1200" b="1" dirty="0">
                <a:latin typeface="Arial" panose="020B0604020202020204" pitchFamily="34" charset="0"/>
                <a:cs typeface="Arial" panose="020B0604020202020204" pitchFamily="34" charset="0"/>
              </a:rPr>
              <a:t>Agregar, Modificar</a:t>
            </a:r>
            <a:r>
              <a:rPr lang="es-VE" sz="1200" dirty="0">
                <a:latin typeface="Arial" panose="020B0604020202020204" pitchFamily="34" charset="0"/>
                <a:cs typeface="Arial" panose="020B0604020202020204" pitchFamily="34" charset="0"/>
              </a:rPr>
              <a:t> y </a:t>
            </a:r>
            <a:r>
              <a:rPr lang="es-VE" sz="1200" b="1" dirty="0" smtClean="0">
                <a:latin typeface="Arial" panose="020B0604020202020204" pitchFamily="34" charset="0"/>
                <a:cs typeface="Arial" panose="020B0604020202020204" pitchFamily="34" charset="0"/>
              </a:rPr>
              <a:t>Eliminar</a:t>
            </a:r>
            <a:r>
              <a:rPr lang="es-VE" sz="1200" dirty="0" smtClean="0">
                <a:latin typeface="Arial" panose="020B0604020202020204" pitchFamily="34" charset="0"/>
                <a:cs typeface="Arial" panose="020B0604020202020204" pitchFamily="34" charset="0"/>
              </a:rPr>
              <a:t> un (01) registro.</a:t>
            </a:r>
            <a:endParaRPr lang="es-VE" sz="1200" dirty="0">
              <a:latin typeface="Arial" panose="020B0604020202020204" pitchFamily="34" charset="0"/>
              <a:cs typeface="Arial" panose="020B0604020202020204" pitchFamily="34" charset="0"/>
            </a:endParaRPr>
          </a:p>
        </p:txBody>
      </p:sp>
      <p:grpSp>
        <p:nvGrpSpPr>
          <p:cNvPr id="2" name="Grupo 1"/>
          <p:cNvGrpSpPr/>
          <p:nvPr/>
        </p:nvGrpSpPr>
        <p:grpSpPr>
          <a:xfrm>
            <a:off x="1446793" y="5852648"/>
            <a:ext cx="4221402" cy="2372716"/>
            <a:chOff x="1446793" y="5852648"/>
            <a:chExt cx="4221402" cy="2372716"/>
          </a:xfrm>
        </p:grpSpPr>
        <p:pic>
          <p:nvPicPr>
            <p:cNvPr id="12" name="Imagen 11"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793" y="5852648"/>
              <a:ext cx="3941924" cy="2372716"/>
            </a:xfrm>
            <a:prstGeom prst="rect">
              <a:avLst/>
            </a:prstGeom>
          </p:spPr>
        </p:pic>
        <p:sp>
          <p:nvSpPr>
            <p:cNvPr id="19" name="Rectángulo redondeado 18"/>
            <p:cNvSpPr/>
            <p:nvPr/>
          </p:nvSpPr>
          <p:spPr>
            <a:xfrm>
              <a:off x="3506328" y="5852648"/>
              <a:ext cx="2161867" cy="454545"/>
            </a:xfrm>
            <a:prstGeom prst="roundRect">
              <a:avLst/>
            </a:prstGeom>
            <a:solidFill>
              <a:srgbClr val="A3C4FF"/>
            </a:solidFill>
          </p:spPr>
          <p:style>
            <a:lnRef idx="1">
              <a:schemeClr val="accent1"/>
            </a:lnRef>
            <a:fillRef idx="2">
              <a:schemeClr val="accent1"/>
            </a:fillRef>
            <a:effectRef idx="1">
              <a:schemeClr val="accent1"/>
            </a:effectRef>
            <a:fontRef idx="minor">
              <a:schemeClr val="dk1"/>
            </a:fontRef>
          </p:style>
          <p:txBody>
            <a:bodyPr wrap="square">
              <a:spAutoFit/>
            </a:bodyPr>
            <a:lstStyle>
              <a:defPPr>
                <a:defRPr lang="es-VE"/>
              </a:defPPr>
              <a:lvl1pPr algn="l" defTabSz="514350" rtl="0" eaLnBrk="0" fontAlgn="base" hangingPunct="0">
                <a:spcBef>
                  <a:spcPct val="0"/>
                </a:spcBef>
                <a:spcAft>
                  <a:spcPct val="0"/>
                </a:spcAft>
                <a:defRPr sz="1000" kern="1200">
                  <a:solidFill>
                    <a:schemeClr val="dk1"/>
                  </a:solidFill>
                  <a:latin typeface="+mn-lt"/>
                  <a:ea typeface="+mn-ea"/>
                  <a:cs typeface="+mn-cs"/>
                </a:defRPr>
              </a:lvl1pPr>
              <a:lvl2pPr marL="257175" indent="200025" algn="l" defTabSz="514350" rtl="0" eaLnBrk="0" fontAlgn="base" hangingPunct="0">
                <a:spcBef>
                  <a:spcPct val="0"/>
                </a:spcBef>
                <a:spcAft>
                  <a:spcPct val="0"/>
                </a:spcAft>
                <a:defRPr sz="1000" kern="1200">
                  <a:solidFill>
                    <a:schemeClr val="dk1"/>
                  </a:solidFill>
                  <a:latin typeface="+mn-lt"/>
                  <a:ea typeface="+mn-ea"/>
                  <a:cs typeface="+mn-cs"/>
                </a:defRPr>
              </a:lvl2pPr>
              <a:lvl3pPr marL="514350" indent="400050" algn="l" defTabSz="514350" rtl="0" eaLnBrk="0" fontAlgn="base" hangingPunct="0">
                <a:spcBef>
                  <a:spcPct val="0"/>
                </a:spcBef>
                <a:spcAft>
                  <a:spcPct val="0"/>
                </a:spcAft>
                <a:defRPr sz="1000" kern="1200">
                  <a:solidFill>
                    <a:schemeClr val="dk1"/>
                  </a:solidFill>
                  <a:latin typeface="+mn-lt"/>
                  <a:ea typeface="+mn-ea"/>
                  <a:cs typeface="+mn-cs"/>
                </a:defRPr>
              </a:lvl3pPr>
              <a:lvl4pPr marL="771525" indent="600075" algn="l" defTabSz="514350" rtl="0" eaLnBrk="0" fontAlgn="base" hangingPunct="0">
                <a:spcBef>
                  <a:spcPct val="0"/>
                </a:spcBef>
                <a:spcAft>
                  <a:spcPct val="0"/>
                </a:spcAft>
                <a:defRPr sz="1000" kern="1200">
                  <a:solidFill>
                    <a:schemeClr val="dk1"/>
                  </a:solidFill>
                  <a:latin typeface="+mn-lt"/>
                  <a:ea typeface="+mn-ea"/>
                  <a:cs typeface="+mn-cs"/>
                </a:defRPr>
              </a:lvl4pPr>
              <a:lvl5pPr marL="1028700" indent="800100" algn="l" defTabSz="514350" rtl="0" eaLnBrk="0" fontAlgn="base" hangingPunct="0">
                <a:spcBef>
                  <a:spcPct val="0"/>
                </a:spcBef>
                <a:spcAft>
                  <a:spcPct val="0"/>
                </a:spcAft>
                <a:defRPr sz="1000" kern="1200">
                  <a:solidFill>
                    <a:schemeClr val="dk1"/>
                  </a:solidFill>
                  <a:latin typeface="+mn-lt"/>
                  <a:ea typeface="+mn-ea"/>
                  <a:cs typeface="+mn-cs"/>
                </a:defRPr>
              </a:lvl5pPr>
              <a:lvl6pPr marL="2286000" algn="l" defTabSz="914400" rtl="0" eaLnBrk="1" latinLnBrk="0" hangingPunct="1">
                <a:defRPr sz="1000" kern="1200">
                  <a:solidFill>
                    <a:schemeClr val="dk1"/>
                  </a:solidFill>
                  <a:latin typeface="+mn-lt"/>
                  <a:ea typeface="+mn-ea"/>
                  <a:cs typeface="+mn-cs"/>
                </a:defRPr>
              </a:lvl6pPr>
              <a:lvl7pPr marL="2743200" algn="l" defTabSz="914400" rtl="0" eaLnBrk="1" latinLnBrk="0" hangingPunct="1">
                <a:defRPr sz="1000" kern="1200">
                  <a:solidFill>
                    <a:schemeClr val="dk1"/>
                  </a:solidFill>
                  <a:latin typeface="+mn-lt"/>
                  <a:ea typeface="+mn-ea"/>
                  <a:cs typeface="+mn-cs"/>
                </a:defRPr>
              </a:lvl7pPr>
              <a:lvl8pPr marL="3200400" algn="l" defTabSz="914400" rtl="0" eaLnBrk="1" latinLnBrk="0" hangingPunct="1">
                <a:defRPr sz="1000" kern="1200">
                  <a:solidFill>
                    <a:schemeClr val="dk1"/>
                  </a:solidFill>
                  <a:latin typeface="+mn-lt"/>
                  <a:ea typeface="+mn-ea"/>
                  <a:cs typeface="+mn-cs"/>
                </a:defRPr>
              </a:lvl8pPr>
              <a:lvl9pPr marL="3657600" algn="l" defTabSz="914400" rtl="0" eaLnBrk="1" latinLnBrk="0" hangingPunct="1">
                <a:defRPr sz="1000" kern="1200">
                  <a:solidFill>
                    <a:schemeClr val="dk1"/>
                  </a:solidFill>
                  <a:latin typeface="+mn-lt"/>
                  <a:ea typeface="+mn-ea"/>
                  <a:cs typeface="+mn-cs"/>
                </a:defRPr>
              </a:lvl9pPr>
            </a:lstStyle>
            <a:p>
              <a:pPr algn="ctr" eaLnBrk="1" fontAlgn="auto" hangingPunct="1">
                <a:spcBef>
                  <a:spcPts val="0"/>
                </a:spcBef>
                <a:spcAft>
                  <a:spcPts val="0"/>
                </a:spcAft>
                <a:defRPr/>
              </a:pPr>
              <a:r>
                <a:rPr lang="es-VE" dirty="0">
                  <a:latin typeface="Arial" pitchFamily="34" charset="0"/>
                  <a:cs typeface="Arial" pitchFamily="34" charset="0"/>
                </a:rPr>
                <a:t>Haga clic </a:t>
              </a:r>
              <a:r>
                <a:rPr lang="es-VE" dirty="0" smtClean="0">
                  <a:latin typeface="Arial" pitchFamily="34" charset="0"/>
                  <a:cs typeface="Arial" pitchFamily="34" charset="0"/>
                </a:rPr>
                <a:t>en el botón </a:t>
              </a:r>
              <a:r>
                <a:rPr lang="es-VE" b="1" dirty="0" smtClean="0">
                  <a:latin typeface="Arial" pitchFamily="34" charset="0"/>
                  <a:cs typeface="Arial" pitchFamily="34" charset="0"/>
                </a:rPr>
                <a:t>Agregar </a:t>
              </a:r>
              <a:r>
                <a:rPr lang="es-VE" dirty="0" smtClean="0">
                  <a:latin typeface="Arial" pitchFamily="34" charset="0"/>
                  <a:cs typeface="Arial" pitchFamily="34" charset="0"/>
                </a:rPr>
                <a:t>para ingresar un nuevo el registro</a:t>
              </a:r>
              <a:endParaRPr lang="es-VE" dirty="0">
                <a:latin typeface="Arial" pitchFamily="34" charset="0"/>
                <a:cs typeface="Arial" pitchFamily="34" charset="0"/>
              </a:endParaRPr>
            </a:p>
          </p:txBody>
        </p:sp>
        <p:sp>
          <p:nvSpPr>
            <p:cNvPr id="20" name="Rectángulo redondeado 19"/>
            <p:cNvSpPr/>
            <p:nvPr/>
          </p:nvSpPr>
          <p:spPr>
            <a:xfrm>
              <a:off x="2032325" y="7010693"/>
              <a:ext cx="2020912" cy="442674"/>
            </a:xfrm>
            <a:prstGeom prst="roundRect">
              <a:avLst/>
            </a:prstGeom>
            <a:solidFill>
              <a:srgbClr val="A3C4FF"/>
            </a:solidFill>
          </p:spPr>
          <p:style>
            <a:lnRef idx="1">
              <a:schemeClr val="accent1"/>
            </a:lnRef>
            <a:fillRef idx="2">
              <a:schemeClr val="accent1"/>
            </a:fillRef>
            <a:effectRef idx="1">
              <a:schemeClr val="accent1"/>
            </a:effectRef>
            <a:fontRef idx="minor">
              <a:schemeClr val="dk1"/>
            </a:fontRef>
          </p:style>
          <p:txBody>
            <a:bodyPr wrap="square">
              <a:spAutoFit/>
            </a:bodyPr>
            <a:lstStyle>
              <a:defPPr>
                <a:defRPr lang="es-VE"/>
              </a:defPPr>
              <a:lvl1pPr algn="l" defTabSz="514350" rtl="0" eaLnBrk="0" fontAlgn="base" hangingPunct="0">
                <a:spcBef>
                  <a:spcPct val="0"/>
                </a:spcBef>
                <a:spcAft>
                  <a:spcPct val="0"/>
                </a:spcAft>
                <a:defRPr sz="1000" kern="1200">
                  <a:solidFill>
                    <a:schemeClr val="dk1"/>
                  </a:solidFill>
                  <a:latin typeface="+mn-lt"/>
                  <a:ea typeface="+mn-ea"/>
                  <a:cs typeface="+mn-cs"/>
                </a:defRPr>
              </a:lvl1pPr>
              <a:lvl2pPr marL="257175" indent="200025" algn="l" defTabSz="514350" rtl="0" eaLnBrk="0" fontAlgn="base" hangingPunct="0">
                <a:spcBef>
                  <a:spcPct val="0"/>
                </a:spcBef>
                <a:spcAft>
                  <a:spcPct val="0"/>
                </a:spcAft>
                <a:defRPr sz="1000" kern="1200">
                  <a:solidFill>
                    <a:schemeClr val="dk1"/>
                  </a:solidFill>
                  <a:latin typeface="+mn-lt"/>
                  <a:ea typeface="+mn-ea"/>
                  <a:cs typeface="+mn-cs"/>
                </a:defRPr>
              </a:lvl2pPr>
              <a:lvl3pPr marL="514350" indent="400050" algn="l" defTabSz="514350" rtl="0" eaLnBrk="0" fontAlgn="base" hangingPunct="0">
                <a:spcBef>
                  <a:spcPct val="0"/>
                </a:spcBef>
                <a:spcAft>
                  <a:spcPct val="0"/>
                </a:spcAft>
                <a:defRPr sz="1000" kern="1200">
                  <a:solidFill>
                    <a:schemeClr val="dk1"/>
                  </a:solidFill>
                  <a:latin typeface="+mn-lt"/>
                  <a:ea typeface="+mn-ea"/>
                  <a:cs typeface="+mn-cs"/>
                </a:defRPr>
              </a:lvl3pPr>
              <a:lvl4pPr marL="771525" indent="600075" algn="l" defTabSz="514350" rtl="0" eaLnBrk="0" fontAlgn="base" hangingPunct="0">
                <a:spcBef>
                  <a:spcPct val="0"/>
                </a:spcBef>
                <a:spcAft>
                  <a:spcPct val="0"/>
                </a:spcAft>
                <a:defRPr sz="1000" kern="1200">
                  <a:solidFill>
                    <a:schemeClr val="dk1"/>
                  </a:solidFill>
                  <a:latin typeface="+mn-lt"/>
                  <a:ea typeface="+mn-ea"/>
                  <a:cs typeface="+mn-cs"/>
                </a:defRPr>
              </a:lvl4pPr>
              <a:lvl5pPr marL="1028700" indent="800100" algn="l" defTabSz="514350" rtl="0" eaLnBrk="0" fontAlgn="base" hangingPunct="0">
                <a:spcBef>
                  <a:spcPct val="0"/>
                </a:spcBef>
                <a:spcAft>
                  <a:spcPct val="0"/>
                </a:spcAft>
                <a:defRPr sz="1000" kern="1200">
                  <a:solidFill>
                    <a:schemeClr val="dk1"/>
                  </a:solidFill>
                  <a:latin typeface="+mn-lt"/>
                  <a:ea typeface="+mn-ea"/>
                  <a:cs typeface="+mn-cs"/>
                </a:defRPr>
              </a:lvl5pPr>
              <a:lvl6pPr marL="2286000" algn="l" defTabSz="914400" rtl="0" eaLnBrk="1" latinLnBrk="0" hangingPunct="1">
                <a:defRPr sz="1000" kern="1200">
                  <a:solidFill>
                    <a:schemeClr val="dk1"/>
                  </a:solidFill>
                  <a:latin typeface="+mn-lt"/>
                  <a:ea typeface="+mn-ea"/>
                  <a:cs typeface="+mn-cs"/>
                </a:defRPr>
              </a:lvl6pPr>
              <a:lvl7pPr marL="2743200" algn="l" defTabSz="914400" rtl="0" eaLnBrk="1" latinLnBrk="0" hangingPunct="1">
                <a:defRPr sz="1000" kern="1200">
                  <a:solidFill>
                    <a:schemeClr val="dk1"/>
                  </a:solidFill>
                  <a:latin typeface="+mn-lt"/>
                  <a:ea typeface="+mn-ea"/>
                  <a:cs typeface="+mn-cs"/>
                </a:defRPr>
              </a:lvl7pPr>
              <a:lvl8pPr marL="3200400" algn="l" defTabSz="914400" rtl="0" eaLnBrk="1" latinLnBrk="0" hangingPunct="1">
                <a:defRPr sz="1000" kern="1200">
                  <a:solidFill>
                    <a:schemeClr val="dk1"/>
                  </a:solidFill>
                  <a:latin typeface="+mn-lt"/>
                  <a:ea typeface="+mn-ea"/>
                  <a:cs typeface="+mn-cs"/>
                </a:defRPr>
              </a:lvl8pPr>
              <a:lvl9pPr marL="3657600" algn="l" defTabSz="914400" rtl="0" eaLnBrk="1" latinLnBrk="0" hangingPunct="1">
                <a:defRPr sz="1000" kern="1200">
                  <a:solidFill>
                    <a:schemeClr val="dk1"/>
                  </a:solidFill>
                  <a:latin typeface="+mn-lt"/>
                  <a:ea typeface="+mn-ea"/>
                  <a:cs typeface="+mn-cs"/>
                </a:defRPr>
              </a:lvl9pPr>
            </a:lstStyle>
            <a:p>
              <a:pPr algn="ctr" eaLnBrk="1" fontAlgn="auto" hangingPunct="1">
                <a:spcBef>
                  <a:spcPts val="0"/>
                </a:spcBef>
                <a:spcAft>
                  <a:spcPts val="0"/>
                </a:spcAft>
                <a:defRPr/>
              </a:pPr>
              <a:r>
                <a:rPr lang="es-VE" dirty="0">
                  <a:latin typeface="Arial" pitchFamily="34" charset="0"/>
                  <a:cs typeface="Arial" pitchFamily="34" charset="0"/>
                </a:rPr>
                <a:t>Haga clic </a:t>
              </a:r>
              <a:r>
                <a:rPr lang="es-VE" dirty="0" smtClean="0">
                  <a:latin typeface="Arial" pitchFamily="34" charset="0"/>
                  <a:cs typeface="Arial" pitchFamily="34" charset="0"/>
                </a:rPr>
                <a:t>en el botón </a:t>
              </a:r>
              <a:r>
                <a:rPr lang="es-VE" b="1" dirty="0" smtClean="0">
                  <a:latin typeface="Arial" pitchFamily="34" charset="0"/>
                  <a:cs typeface="Arial" pitchFamily="34" charset="0"/>
                </a:rPr>
                <a:t>Modificar </a:t>
              </a:r>
              <a:r>
                <a:rPr lang="es-VE" dirty="0" smtClean="0">
                  <a:latin typeface="Arial" pitchFamily="34" charset="0"/>
                  <a:cs typeface="Arial" pitchFamily="34" charset="0"/>
                </a:rPr>
                <a:t>para corregir el registro</a:t>
              </a:r>
              <a:endParaRPr lang="es-VE" dirty="0">
                <a:latin typeface="Arial" pitchFamily="34" charset="0"/>
                <a:cs typeface="Arial" pitchFamily="34" charset="0"/>
              </a:endParaRPr>
            </a:p>
          </p:txBody>
        </p:sp>
        <p:sp>
          <p:nvSpPr>
            <p:cNvPr id="21" name="Rectángulo redondeado 20"/>
            <p:cNvSpPr/>
            <p:nvPr/>
          </p:nvSpPr>
          <p:spPr>
            <a:xfrm>
              <a:off x="2924944" y="7711318"/>
              <a:ext cx="2020913" cy="442674"/>
            </a:xfrm>
            <a:prstGeom prst="roundRect">
              <a:avLst/>
            </a:prstGeom>
            <a:solidFill>
              <a:srgbClr val="A3C4FF"/>
            </a:solidFill>
          </p:spPr>
          <p:style>
            <a:lnRef idx="1">
              <a:schemeClr val="accent1"/>
            </a:lnRef>
            <a:fillRef idx="2">
              <a:schemeClr val="accent1"/>
            </a:fillRef>
            <a:effectRef idx="1">
              <a:schemeClr val="accent1"/>
            </a:effectRef>
            <a:fontRef idx="minor">
              <a:schemeClr val="dk1"/>
            </a:fontRef>
          </p:style>
          <p:txBody>
            <a:bodyPr wrap="square">
              <a:spAutoFit/>
            </a:bodyPr>
            <a:lstStyle>
              <a:defPPr>
                <a:defRPr lang="es-VE"/>
              </a:defPPr>
              <a:lvl1pPr algn="l" defTabSz="514350" rtl="0" eaLnBrk="0" fontAlgn="base" hangingPunct="0">
                <a:spcBef>
                  <a:spcPct val="0"/>
                </a:spcBef>
                <a:spcAft>
                  <a:spcPct val="0"/>
                </a:spcAft>
                <a:defRPr sz="1000" kern="1200">
                  <a:solidFill>
                    <a:schemeClr val="dk1"/>
                  </a:solidFill>
                  <a:latin typeface="+mn-lt"/>
                  <a:ea typeface="+mn-ea"/>
                  <a:cs typeface="+mn-cs"/>
                </a:defRPr>
              </a:lvl1pPr>
              <a:lvl2pPr marL="257175" indent="200025" algn="l" defTabSz="514350" rtl="0" eaLnBrk="0" fontAlgn="base" hangingPunct="0">
                <a:spcBef>
                  <a:spcPct val="0"/>
                </a:spcBef>
                <a:spcAft>
                  <a:spcPct val="0"/>
                </a:spcAft>
                <a:defRPr sz="1000" kern="1200">
                  <a:solidFill>
                    <a:schemeClr val="dk1"/>
                  </a:solidFill>
                  <a:latin typeface="+mn-lt"/>
                  <a:ea typeface="+mn-ea"/>
                  <a:cs typeface="+mn-cs"/>
                </a:defRPr>
              </a:lvl2pPr>
              <a:lvl3pPr marL="514350" indent="400050" algn="l" defTabSz="514350" rtl="0" eaLnBrk="0" fontAlgn="base" hangingPunct="0">
                <a:spcBef>
                  <a:spcPct val="0"/>
                </a:spcBef>
                <a:spcAft>
                  <a:spcPct val="0"/>
                </a:spcAft>
                <a:defRPr sz="1000" kern="1200">
                  <a:solidFill>
                    <a:schemeClr val="dk1"/>
                  </a:solidFill>
                  <a:latin typeface="+mn-lt"/>
                  <a:ea typeface="+mn-ea"/>
                  <a:cs typeface="+mn-cs"/>
                </a:defRPr>
              </a:lvl3pPr>
              <a:lvl4pPr marL="771525" indent="600075" algn="l" defTabSz="514350" rtl="0" eaLnBrk="0" fontAlgn="base" hangingPunct="0">
                <a:spcBef>
                  <a:spcPct val="0"/>
                </a:spcBef>
                <a:spcAft>
                  <a:spcPct val="0"/>
                </a:spcAft>
                <a:defRPr sz="1000" kern="1200">
                  <a:solidFill>
                    <a:schemeClr val="dk1"/>
                  </a:solidFill>
                  <a:latin typeface="+mn-lt"/>
                  <a:ea typeface="+mn-ea"/>
                  <a:cs typeface="+mn-cs"/>
                </a:defRPr>
              </a:lvl4pPr>
              <a:lvl5pPr marL="1028700" indent="800100" algn="l" defTabSz="514350" rtl="0" eaLnBrk="0" fontAlgn="base" hangingPunct="0">
                <a:spcBef>
                  <a:spcPct val="0"/>
                </a:spcBef>
                <a:spcAft>
                  <a:spcPct val="0"/>
                </a:spcAft>
                <a:defRPr sz="1000" kern="1200">
                  <a:solidFill>
                    <a:schemeClr val="dk1"/>
                  </a:solidFill>
                  <a:latin typeface="+mn-lt"/>
                  <a:ea typeface="+mn-ea"/>
                  <a:cs typeface="+mn-cs"/>
                </a:defRPr>
              </a:lvl5pPr>
              <a:lvl6pPr marL="2286000" algn="l" defTabSz="914400" rtl="0" eaLnBrk="1" latinLnBrk="0" hangingPunct="1">
                <a:defRPr sz="1000" kern="1200">
                  <a:solidFill>
                    <a:schemeClr val="dk1"/>
                  </a:solidFill>
                  <a:latin typeface="+mn-lt"/>
                  <a:ea typeface="+mn-ea"/>
                  <a:cs typeface="+mn-cs"/>
                </a:defRPr>
              </a:lvl6pPr>
              <a:lvl7pPr marL="2743200" algn="l" defTabSz="914400" rtl="0" eaLnBrk="1" latinLnBrk="0" hangingPunct="1">
                <a:defRPr sz="1000" kern="1200">
                  <a:solidFill>
                    <a:schemeClr val="dk1"/>
                  </a:solidFill>
                  <a:latin typeface="+mn-lt"/>
                  <a:ea typeface="+mn-ea"/>
                  <a:cs typeface="+mn-cs"/>
                </a:defRPr>
              </a:lvl7pPr>
              <a:lvl8pPr marL="3200400" algn="l" defTabSz="914400" rtl="0" eaLnBrk="1" latinLnBrk="0" hangingPunct="1">
                <a:defRPr sz="1000" kern="1200">
                  <a:solidFill>
                    <a:schemeClr val="dk1"/>
                  </a:solidFill>
                  <a:latin typeface="+mn-lt"/>
                  <a:ea typeface="+mn-ea"/>
                  <a:cs typeface="+mn-cs"/>
                </a:defRPr>
              </a:lvl8pPr>
              <a:lvl9pPr marL="3657600" algn="l" defTabSz="914400" rtl="0" eaLnBrk="1" latinLnBrk="0" hangingPunct="1">
                <a:defRPr sz="1000" kern="1200">
                  <a:solidFill>
                    <a:schemeClr val="dk1"/>
                  </a:solidFill>
                  <a:latin typeface="+mn-lt"/>
                  <a:ea typeface="+mn-ea"/>
                  <a:cs typeface="+mn-cs"/>
                </a:defRPr>
              </a:lvl9pPr>
            </a:lstStyle>
            <a:p>
              <a:pPr algn="ctr" eaLnBrk="1" fontAlgn="auto" hangingPunct="1">
                <a:spcBef>
                  <a:spcPts val="0"/>
                </a:spcBef>
                <a:spcAft>
                  <a:spcPts val="0"/>
                </a:spcAft>
                <a:defRPr/>
              </a:pPr>
              <a:r>
                <a:rPr lang="es-VE" dirty="0" smtClean="0">
                  <a:latin typeface="Arial" pitchFamily="34" charset="0"/>
                  <a:cs typeface="Arial" pitchFamily="34" charset="0"/>
                </a:rPr>
                <a:t>Haga clic en el botón </a:t>
              </a:r>
              <a:r>
                <a:rPr lang="es-VE" b="1" dirty="0" smtClean="0">
                  <a:latin typeface="Arial" pitchFamily="34" charset="0"/>
                  <a:cs typeface="Arial" pitchFamily="34" charset="0"/>
                </a:rPr>
                <a:t>Eliminar </a:t>
              </a:r>
              <a:r>
                <a:rPr lang="es-VE" dirty="0" smtClean="0">
                  <a:latin typeface="Arial" pitchFamily="34" charset="0"/>
                  <a:cs typeface="Arial" pitchFamily="34" charset="0"/>
                </a:rPr>
                <a:t>para borrar el registro </a:t>
              </a:r>
              <a:endParaRPr lang="es-VE" dirty="0">
                <a:latin typeface="Arial" pitchFamily="34" charset="0"/>
                <a:cs typeface="Arial" pitchFamily="34" charset="0"/>
              </a:endParaRPr>
            </a:p>
          </p:txBody>
        </p:sp>
      </p:grpSp>
    </p:spTree>
    <p:extLst>
      <p:ext uri="{BB962C8B-B14F-4D97-AF65-F5344CB8AC3E}">
        <p14:creationId xmlns:p14="http://schemas.microsoft.com/office/powerpoint/2010/main" val="42289444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p:txBody>
          <a:bodyPr/>
          <a:lstStyle/>
          <a:p>
            <a:r>
              <a:rPr lang="es-VE" dirty="0" smtClean="0"/>
              <a:t>MANTENIMIENTO / Usuarios</a:t>
            </a:r>
            <a:endParaRPr lang="es-VE" dirty="0"/>
          </a:p>
        </p:txBody>
      </p:sp>
      <p:sp>
        <p:nvSpPr>
          <p:cNvPr id="3" name="Rectángulo 2"/>
          <p:cNvSpPr/>
          <p:nvPr/>
        </p:nvSpPr>
        <p:spPr>
          <a:xfrm>
            <a:off x="176" y="1951806"/>
            <a:ext cx="54197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1</a:t>
            </a:r>
          </a:p>
        </p:txBody>
      </p:sp>
      <p:cxnSp>
        <p:nvCxnSpPr>
          <p:cNvPr id="4" name="8 Conector recto"/>
          <p:cNvCxnSpPr>
            <a:stCxn id="3" idx="2"/>
            <a:endCxn id="9" idx="0"/>
          </p:cNvCxnSpPr>
          <p:nvPr/>
        </p:nvCxnSpPr>
        <p:spPr>
          <a:xfrm flipH="1">
            <a:off x="257966" y="2875136"/>
            <a:ext cx="13199" cy="185173"/>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5" name="CuadroTexto 4"/>
          <p:cNvSpPr txBox="1"/>
          <p:nvPr/>
        </p:nvSpPr>
        <p:spPr>
          <a:xfrm>
            <a:off x="542153" y="2066098"/>
            <a:ext cx="5763397" cy="276999"/>
          </a:xfrm>
          <a:prstGeom prst="rect">
            <a:avLst/>
          </a:prstGeom>
          <a:noFill/>
        </p:spPr>
        <p:txBody>
          <a:bodyPr wrap="square" rtlCol="0">
            <a:spAutoFit/>
          </a:bodyPr>
          <a:lstStyle/>
          <a:p>
            <a:pPr algn="just"/>
            <a:r>
              <a:rPr lang="es-VE" sz="1200" dirty="0">
                <a:latin typeface="Arial" panose="020B0604020202020204" pitchFamily="34" charset="0"/>
                <a:cs typeface="Arial" panose="020B0604020202020204" pitchFamily="34" charset="0"/>
              </a:rPr>
              <a:t>Haga clic en el Menú </a:t>
            </a:r>
            <a:r>
              <a:rPr lang="es-VE" sz="1200" dirty="0" smtClean="0">
                <a:latin typeface="Arial" panose="020B0604020202020204" pitchFamily="34" charset="0"/>
                <a:cs typeface="Arial" panose="020B0604020202020204" pitchFamily="34" charset="0"/>
              </a:rPr>
              <a:t>MANTENIMIENTO opción Usuarios.</a:t>
            </a:r>
            <a:endParaRPr lang="es-VE" sz="1200" dirty="0">
              <a:latin typeface="Arial" panose="020B0604020202020204" pitchFamily="34" charset="0"/>
              <a:cs typeface="Arial" panose="020B0604020202020204" pitchFamily="34" charset="0"/>
            </a:endParaRPr>
          </a:p>
        </p:txBody>
      </p:sp>
      <p:sp>
        <p:nvSpPr>
          <p:cNvPr id="9" name="Rectángulo 8"/>
          <p:cNvSpPr/>
          <p:nvPr/>
        </p:nvSpPr>
        <p:spPr>
          <a:xfrm>
            <a:off x="-13023" y="3060309"/>
            <a:ext cx="54197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2</a:t>
            </a:r>
          </a:p>
        </p:txBody>
      </p:sp>
      <p:sp>
        <p:nvSpPr>
          <p:cNvPr id="14" name="CuadroTexto 13"/>
          <p:cNvSpPr txBox="1"/>
          <p:nvPr/>
        </p:nvSpPr>
        <p:spPr>
          <a:xfrm>
            <a:off x="545734" y="3336801"/>
            <a:ext cx="5759816" cy="1200329"/>
          </a:xfrm>
          <a:prstGeom prst="rect">
            <a:avLst/>
          </a:prstGeom>
          <a:noFill/>
        </p:spPr>
        <p:txBody>
          <a:bodyPr wrap="square" rtlCol="0">
            <a:spAutoFit/>
          </a:bodyPr>
          <a:lstStyle/>
          <a:p>
            <a:pPr algn="just"/>
            <a:r>
              <a:rPr lang="es-VE" sz="1200" dirty="0" smtClean="0">
                <a:latin typeface="Arial" panose="020B0604020202020204" pitchFamily="34" charset="0"/>
                <a:cs typeface="Arial" panose="020B0604020202020204" pitchFamily="34" charset="0"/>
              </a:rPr>
              <a:t>Para asignar un rol de usuario el módulo mostrará la siguiente pantalla deberá seleccionar de la lista despegable la Nacionalidad, seguido deberá ingresar el número de cédula de Identidad, haga clic en el botón </a:t>
            </a:r>
            <a:r>
              <a:rPr lang="es-VE" sz="1200" b="1" dirty="0" smtClean="0">
                <a:latin typeface="Arial" panose="020B0604020202020204" pitchFamily="34" charset="0"/>
                <a:cs typeface="Arial" panose="020B0604020202020204" pitchFamily="34" charset="0"/>
              </a:rPr>
              <a:t>Buscar. </a:t>
            </a:r>
            <a:r>
              <a:rPr lang="es-VE" sz="1200" dirty="0" smtClean="0">
                <a:latin typeface="Arial" panose="020B0604020202020204" pitchFamily="34" charset="0"/>
                <a:cs typeface="Arial" panose="020B0604020202020204" pitchFamily="34" charset="0"/>
              </a:rPr>
              <a:t>Visualizará el Nombre(s) y Apellido(s) de la cédula ingresada, seleccione de la lista desplegable el nuevo rol de su preferencia (Administrador, Consulta o Registrador) y haga clic en el botón</a:t>
            </a:r>
            <a:r>
              <a:rPr lang="es-VE" sz="1200" b="1" dirty="0" smtClean="0">
                <a:latin typeface="Arial" panose="020B0604020202020204" pitchFamily="34" charset="0"/>
                <a:cs typeface="Arial" panose="020B0604020202020204" pitchFamily="34" charset="0"/>
              </a:rPr>
              <a:t> Asignar</a:t>
            </a:r>
            <a:r>
              <a:rPr lang="es-VE" sz="1200" dirty="0" smtClean="0">
                <a:latin typeface="Arial" panose="020B0604020202020204" pitchFamily="34" charset="0"/>
                <a:cs typeface="Arial" panose="020B0604020202020204" pitchFamily="34" charset="0"/>
              </a:rPr>
              <a:t>.</a:t>
            </a:r>
            <a:endParaRPr lang="es-VE" sz="1200" b="1" dirty="0">
              <a:latin typeface="Arial" panose="020B0604020202020204" pitchFamily="34" charset="0"/>
              <a:cs typeface="Arial" panose="020B0604020202020204" pitchFamily="34" charset="0"/>
            </a:endParaRPr>
          </a:p>
        </p:txBody>
      </p:sp>
      <p:cxnSp>
        <p:nvCxnSpPr>
          <p:cNvPr id="15" name="8 Conector recto"/>
          <p:cNvCxnSpPr>
            <a:stCxn id="9" idx="2"/>
            <a:endCxn id="26" idx="0"/>
          </p:cNvCxnSpPr>
          <p:nvPr/>
        </p:nvCxnSpPr>
        <p:spPr>
          <a:xfrm flipH="1">
            <a:off x="257965" y="3983639"/>
            <a:ext cx="1" cy="2139661"/>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a:xfrm>
            <a:off x="-13024" y="6123300"/>
            <a:ext cx="54197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3</a:t>
            </a:r>
          </a:p>
        </p:txBody>
      </p:sp>
      <p:sp>
        <p:nvSpPr>
          <p:cNvPr id="37" name="CuadroTexto 36"/>
          <p:cNvSpPr txBox="1"/>
          <p:nvPr/>
        </p:nvSpPr>
        <p:spPr>
          <a:xfrm>
            <a:off x="549275" y="6283577"/>
            <a:ext cx="5759816" cy="830997"/>
          </a:xfrm>
          <a:prstGeom prst="rect">
            <a:avLst/>
          </a:prstGeom>
          <a:noFill/>
        </p:spPr>
        <p:txBody>
          <a:bodyPr wrap="square" rtlCol="0">
            <a:spAutoFit/>
          </a:bodyPr>
          <a:lstStyle/>
          <a:p>
            <a:pPr algn="just"/>
            <a:r>
              <a:rPr lang="es-VE" sz="1200" dirty="0" smtClean="0">
                <a:latin typeface="Arial" panose="020B0604020202020204" pitchFamily="34" charset="0"/>
                <a:cs typeface="Arial" panose="020B0604020202020204" pitchFamily="34" charset="0"/>
              </a:rPr>
              <a:t>Para inhabilitar un rol de usuario, deberá seleccionar de la lista despegable la Nacionalidad, seguido deberá ingresar el número de cédula de Identidad, </a:t>
            </a:r>
            <a:r>
              <a:rPr lang="es-VE" sz="1200" dirty="0">
                <a:latin typeface="Arial" panose="020B0604020202020204" pitchFamily="34" charset="0"/>
                <a:cs typeface="Arial" panose="020B0604020202020204" pitchFamily="34" charset="0"/>
              </a:rPr>
              <a:t>y</a:t>
            </a:r>
            <a:r>
              <a:rPr lang="es-VE" sz="1200" dirty="0" smtClean="0">
                <a:latin typeface="Arial" panose="020B0604020202020204" pitchFamily="34" charset="0"/>
                <a:cs typeface="Arial" panose="020B0604020202020204" pitchFamily="34" charset="0"/>
              </a:rPr>
              <a:t> haga clic en el botón </a:t>
            </a:r>
            <a:r>
              <a:rPr lang="es-VE" sz="1200" b="1" dirty="0" smtClean="0">
                <a:latin typeface="Arial" panose="020B0604020202020204" pitchFamily="34" charset="0"/>
                <a:cs typeface="Arial" panose="020B0604020202020204" pitchFamily="34" charset="0"/>
              </a:rPr>
              <a:t>Buscar. </a:t>
            </a:r>
            <a:r>
              <a:rPr lang="es-VE" sz="1200" dirty="0" smtClean="0">
                <a:latin typeface="Arial" panose="020B0604020202020204" pitchFamily="34" charset="0"/>
                <a:cs typeface="Arial" panose="020B0604020202020204" pitchFamily="34" charset="0"/>
              </a:rPr>
              <a:t>Visualizará el Nombre(s) y Apellido(s) de la cédula ingresada y haga clic en el botón</a:t>
            </a:r>
            <a:r>
              <a:rPr lang="es-VE" sz="1200" b="1" dirty="0" smtClean="0">
                <a:latin typeface="Arial" panose="020B0604020202020204" pitchFamily="34" charset="0"/>
                <a:cs typeface="Arial" panose="020B0604020202020204" pitchFamily="34" charset="0"/>
              </a:rPr>
              <a:t> Inhabilitar</a:t>
            </a:r>
            <a:r>
              <a:rPr lang="es-VE" sz="1200" dirty="0" smtClean="0">
                <a:latin typeface="Arial" panose="020B0604020202020204" pitchFamily="34" charset="0"/>
                <a:cs typeface="Arial" panose="020B0604020202020204" pitchFamily="34" charset="0"/>
              </a:rPr>
              <a:t>.</a:t>
            </a:r>
            <a:endParaRPr lang="es-VE" sz="1200" b="1" dirty="0">
              <a:latin typeface="Arial" panose="020B0604020202020204" pitchFamily="34" charset="0"/>
              <a:cs typeface="Arial" panose="020B0604020202020204" pitchFamily="34" charset="0"/>
            </a:endParaRPr>
          </a:p>
        </p:txBody>
      </p:sp>
      <p:sp>
        <p:nvSpPr>
          <p:cNvPr id="10" name="Rectángulo 9"/>
          <p:cNvSpPr/>
          <p:nvPr/>
        </p:nvSpPr>
        <p:spPr>
          <a:xfrm>
            <a:off x="1844824" y="5114685"/>
            <a:ext cx="1287241" cy="105387"/>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s-VE" sz="1000" dirty="0">
              <a:latin typeface="Arial" panose="020B0604020202020204" pitchFamily="34" charset="0"/>
              <a:cs typeface="Arial" panose="020B0604020202020204" pitchFamily="34" charset="0"/>
            </a:endParaRPr>
          </a:p>
        </p:txBody>
      </p:sp>
      <p:grpSp>
        <p:nvGrpSpPr>
          <p:cNvPr id="8" name="Grupo 7"/>
          <p:cNvGrpSpPr/>
          <p:nvPr/>
        </p:nvGrpSpPr>
        <p:grpSpPr>
          <a:xfrm>
            <a:off x="2149074" y="2347952"/>
            <a:ext cx="1871195" cy="1038188"/>
            <a:chOff x="2149074" y="2347952"/>
            <a:chExt cx="1871195" cy="1038188"/>
          </a:xfrm>
        </p:grpSpPr>
        <p:pic>
          <p:nvPicPr>
            <p:cNvPr id="6" name="Imagen 5"/>
            <p:cNvPicPr>
              <a:picLocks noChangeAspect="1"/>
            </p:cNvPicPr>
            <p:nvPr/>
          </p:nvPicPr>
          <p:blipFill rotWithShape="1">
            <a:blip r:embed="rId2"/>
            <a:srcRect l="61778" t="23156" r="11222" b="57111"/>
            <a:stretch/>
          </p:blipFill>
          <p:spPr>
            <a:xfrm>
              <a:off x="2149074" y="2347952"/>
              <a:ext cx="1871195" cy="854744"/>
            </a:xfrm>
            <a:prstGeom prst="rect">
              <a:avLst/>
            </a:prstGeom>
          </p:spPr>
        </p:pic>
        <p:pic>
          <p:nvPicPr>
            <p:cNvPr id="7" name="51 Imagen" descr="computer-mouse-clic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24611" y="2981991"/>
              <a:ext cx="268026" cy="40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ángulo redondeado 9"/>
            <p:cNvSpPr/>
            <p:nvPr/>
          </p:nvSpPr>
          <p:spPr bwMode="auto">
            <a:xfrm>
              <a:off x="3156011" y="2970683"/>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grpSp>
      <p:grpSp>
        <p:nvGrpSpPr>
          <p:cNvPr id="16" name="Grupo 15"/>
          <p:cNvGrpSpPr/>
          <p:nvPr/>
        </p:nvGrpSpPr>
        <p:grpSpPr>
          <a:xfrm>
            <a:off x="1772816" y="7237424"/>
            <a:ext cx="3727765" cy="1231145"/>
            <a:chOff x="1772816" y="7237424"/>
            <a:chExt cx="3727765" cy="1231145"/>
          </a:xfrm>
        </p:grpSpPr>
        <p:grpSp>
          <p:nvGrpSpPr>
            <p:cNvPr id="12" name="Grupo 11"/>
            <p:cNvGrpSpPr/>
            <p:nvPr/>
          </p:nvGrpSpPr>
          <p:grpSpPr>
            <a:xfrm>
              <a:off x="1772816" y="7237424"/>
              <a:ext cx="2929729" cy="988463"/>
              <a:chOff x="1800116" y="7347756"/>
              <a:chExt cx="2929729" cy="988463"/>
            </a:xfrm>
          </p:grpSpPr>
          <p:pic>
            <p:nvPicPr>
              <p:cNvPr id="30" name="Imagen 29" descr="Recorte de pantalla"/>
              <p:cNvPicPr>
                <a:picLocks noChangeAspect="1"/>
              </p:cNvPicPr>
              <p:nvPr/>
            </p:nvPicPr>
            <p:blipFill rotWithShape="1">
              <a:blip r:embed="rId4" cstate="print">
                <a:extLst>
                  <a:ext uri="{28A0092B-C50C-407E-A947-70E740481C1C}">
                    <a14:useLocalDpi xmlns:a14="http://schemas.microsoft.com/office/drawing/2010/main" val="0"/>
                  </a:ext>
                </a:extLst>
              </a:blip>
              <a:srcRect t="18235"/>
              <a:stretch/>
            </p:blipFill>
            <p:spPr>
              <a:xfrm>
                <a:off x="1800116" y="7347756"/>
                <a:ext cx="2929729" cy="988463"/>
              </a:xfrm>
              <a:prstGeom prst="rect">
                <a:avLst/>
              </a:prstGeom>
            </p:spPr>
          </p:pic>
          <p:pic>
            <p:nvPicPr>
              <p:cNvPr id="28" name="Imagen 27" descr="Recorte de pantalla"/>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9733" y="7512142"/>
                <a:ext cx="879632" cy="104790"/>
              </a:xfrm>
              <a:prstGeom prst="rect">
                <a:avLst/>
              </a:prstGeom>
            </p:spPr>
          </p:pic>
          <p:sp>
            <p:nvSpPr>
              <p:cNvPr id="11" name="Rectángulo 10"/>
              <p:cNvSpPr/>
              <p:nvPr/>
            </p:nvSpPr>
            <p:spPr>
              <a:xfrm>
                <a:off x="1988840" y="7869066"/>
                <a:ext cx="1334275" cy="110301"/>
              </a:xfrm>
              <a:prstGeom prst="rect">
                <a:avLst/>
              </a:prstGeom>
              <a:solidFill>
                <a:schemeClr val="bg1">
                  <a:lumMod val="7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s-VE" sz="1000" dirty="0">
                  <a:latin typeface="Arial" panose="020B0604020202020204" pitchFamily="34" charset="0"/>
                  <a:cs typeface="Arial" panose="020B0604020202020204" pitchFamily="34" charset="0"/>
                </a:endParaRPr>
              </a:p>
            </p:txBody>
          </p:sp>
        </p:grpSp>
        <p:pic>
          <p:nvPicPr>
            <p:cNvPr id="31" name="51 Imagen" descr="computer-mouse-clic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83292" y="7396147"/>
              <a:ext cx="268026" cy="40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51 Imagen" descr="computer-mouse-clic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31672" y="8064420"/>
              <a:ext cx="268026" cy="40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ángulo redondeado 9"/>
            <p:cNvSpPr/>
            <p:nvPr/>
          </p:nvSpPr>
          <p:spPr bwMode="auto">
            <a:xfrm>
              <a:off x="4062692" y="7325171"/>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sp>
          <p:nvSpPr>
            <p:cNvPr id="38" name="Rectángulo redondeado 9"/>
            <p:cNvSpPr/>
            <p:nvPr/>
          </p:nvSpPr>
          <p:spPr bwMode="auto">
            <a:xfrm>
              <a:off x="4799698" y="7993444"/>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grpSp>
      <p:grpSp>
        <p:nvGrpSpPr>
          <p:cNvPr id="13" name="Grupo 12"/>
          <p:cNvGrpSpPr/>
          <p:nvPr/>
        </p:nvGrpSpPr>
        <p:grpSpPr>
          <a:xfrm>
            <a:off x="1551927" y="4501643"/>
            <a:ext cx="3743847" cy="1521279"/>
            <a:chOff x="1551927" y="4501643"/>
            <a:chExt cx="3743847" cy="1521279"/>
          </a:xfrm>
        </p:grpSpPr>
        <p:pic>
          <p:nvPicPr>
            <p:cNvPr id="18" name="Imagen 17" descr="Recorte de pantalla"/>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1927" y="4517762"/>
              <a:ext cx="3743847" cy="1505160"/>
            </a:xfrm>
            <a:prstGeom prst="rect">
              <a:avLst/>
            </a:prstGeom>
          </p:spPr>
        </p:pic>
        <p:pic>
          <p:nvPicPr>
            <p:cNvPr id="19" name="51 Imagen" descr="computer-mouse-clic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34440" y="4577374"/>
              <a:ext cx="268026" cy="40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51 Imagen" descr="computer-mouse-clic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01411" y="5530582"/>
              <a:ext cx="268026" cy="40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ectángulo redondeado 9"/>
            <p:cNvSpPr/>
            <p:nvPr/>
          </p:nvSpPr>
          <p:spPr bwMode="auto">
            <a:xfrm>
              <a:off x="4591104" y="4501643"/>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sp>
          <p:nvSpPr>
            <p:cNvPr id="39" name="Rectángulo redondeado 9"/>
            <p:cNvSpPr/>
            <p:nvPr/>
          </p:nvSpPr>
          <p:spPr bwMode="auto">
            <a:xfrm>
              <a:off x="2291754" y="5703582"/>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grpSp>
    </p:spTree>
    <p:extLst>
      <p:ext uri="{BB962C8B-B14F-4D97-AF65-F5344CB8AC3E}">
        <p14:creationId xmlns:p14="http://schemas.microsoft.com/office/powerpoint/2010/main" val="2229405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612694" y="3428409"/>
            <a:ext cx="5027494" cy="276999"/>
          </a:xfrm>
          <a:prstGeom prst="rect">
            <a:avLst/>
          </a:prstGeom>
        </p:spPr>
        <p:txBody>
          <a:bodyPr wrap="square">
            <a:spAutoFit/>
          </a:bodyPr>
          <a:lstStyle/>
          <a:p>
            <a:r>
              <a:rPr lang="es-VE" altLang="es-VE" sz="1200" dirty="0">
                <a:latin typeface="Arial" panose="020B0604020202020204" pitchFamily="34" charset="0"/>
                <a:cs typeface="Arial" panose="020B0604020202020204" pitchFamily="34" charset="0"/>
              </a:rPr>
              <a:t>Visualizará la </a:t>
            </a:r>
            <a:r>
              <a:rPr lang="es-VE" altLang="es-VE" sz="1200" b="1" dirty="0" smtClean="0">
                <a:latin typeface="Arial" panose="020B0604020202020204" pitchFamily="34" charset="0"/>
                <a:cs typeface="Arial" panose="020B0604020202020204" pitchFamily="34" charset="0"/>
              </a:rPr>
              <a:t>Guía </a:t>
            </a:r>
            <a:r>
              <a:rPr lang="es-VE" altLang="es-VE" sz="1200" b="1" dirty="0">
                <a:latin typeface="Arial" panose="020B0604020202020204" pitchFamily="34" charset="0"/>
                <a:cs typeface="Arial" panose="020B0604020202020204" pitchFamily="34" charset="0"/>
              </a:rPr>
              <a:t>de </a:t>
            </a:r>
            <a:r>
              <a:rPr lang="es-VE" altLang="es-VE" sz="1200" b="1" dirty="0" smtClean="0">
                <a:latin typeface="Arial" panose="020B0604020202020204" pitchFamily="34" charset="0"/>
                <a:cs typeface="Arial" panose="020B0604020202020204" pitchFamily="34" charset="0"/>
              </a:rPr>
              <a:t>Usuario </a:t>
            </a:r>
            <a:r>
              <a:rPr lang="es-VE" altLang="es-VE" sz="1200" dirty="0" smtClean="0">
                <a:latin typeface="Arial" panose="020B0604020202020204" pitchFamily="34" charset="0"/>
                <a:cs typeface="Arial" panose="020B0604020202020204" pitchFamily="34" charset="0"/>
              </a:rPr>
              <a:t>en PDF.</a:t>
            </a:r>
            <a:endParaRPr lang="es-VE" sz="1200" dirty="0">
              <a:latin typeface="Arial" panose="020B0604020202020204" pitchFamily="34" charset="0"/>
              <a:cs typeface="Arial" panose="020B0604020202020204" pitchFamily="34" charset="0"/>
            </a:endParaRPr>
          </a:p>
        </p:txBody>
      </p:sp>
      <p:sp>
        <p:nvSpPr>
          <p:cNvPr id="4" name="Rectángulo 3"/>
          <p:cNvSpPr/>
          <p:nvPr/>
        </p:nvSpPr>
        <p:spPr>
          <a:xfrm>
            <a:off x="176" y="1951806"/>
            <a:ext cx="54197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1</a:t>
            </a:r>
          </a:p>
        </p:txBody>
      </p:sp>
      <p:cxnSp>
        <p:nvCxnSpPr>
          <p:cNvPr id="5" name="8 Conector recto"/>
          <p:cNvCxnSpPr>
            <a:stCxn id="4" idx="2"/>
            <a:endCxn id="12" idx="0"/>
          </p:cNvCxnSpPr>
          <p:nvPr/>
        </p:nvCxnSpPr>
        <p:spPr>
          <a:xfrm>
            <a:off x="271165" y="2875136"/>
            <a:ext cx="0" cy="378359"/>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542153" y="2066098"/>
            <a:ext cx="5763397" cy="276999"/>
          </a:xfrm>
          <a:prstGeom prst="rect">
            <a:avLst/>
          </a:prstGeom>
          <a:noFill/>
        </p:spPr>
        <p:txBody>
          <a:bodyPr wrap="square" rtlCol="0">
            <a:spAutoFit/>
          </a:bodyPr>
          <a:lstStyle/>
          <a:p>
            <a:pPr algn="just"/>
            <a:r>
              <a:rPr lang="es-VE" sz="1200" dirty="0">
                <a:latin typeface="Arial" panose="020B0604020202020204" pitchFamily="34" charset="0"/>
                <a:cs typeface="Arial" panose="020B0604020202020204" pitchFamily="34" charset="0"/>
              </a:rPr>
              <a:t>Haga clic en el Menú </a:t>
            </a:r>
            <a:r>
              <a:rPr lang="es-VE" sz="1200" dirty="0" smtClean="0">
                <a:latin typeface="Arial" panose="020B0604020202020204" pitchFamily="34" charset="0"/>
                <a:cs typeface="Arial" panose="020B0604020202020204" pitchFamily="34" charset="0"/>
              </a:rPr>
              <a:t>AYUDA, opción Guía de Usuario.</a:t>
            </a:r>
            <a:endParaRPr lang="es-VE" sz="1200" dirty="0">
              <a:latin typeface="Arial" panose="020B0604020202020204" pitchFamily="34" charset="0"/>
              <a:cs typeface="Arial" panose="020B0604020202020204" pitchFamily="34" charset="0"/>
            </a:endParaRPr>
          </a:p>
        </p:txBody>
      </p:sp>
      <p:sp>
        <p:nvSpPr>
          <p:cNvPr id="12" name="Rectángulo 11"/>
          <p:cNvSpPr/>
          <p:nvPr/>
        </p:nvSpPr>
        <p:spPr>
          <a:xfrm>
            <a:off x="176" y="3253495"/>
            <a:ext cx="54197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2</a:t>
            </a:r>
          </a:p>
        </p:txBody>
      </p:sp>
      <p:sp>
        <p:nvSpPr>
          <p:cNvPr id="13" name="Marcador de texto 1"/>
          <p:cNvSpPr>
            <a:spLocks noGrp="1"/>
          </p:cNvSpPr>
          <p:nvPr>
            <p:ph type="body" sz="quarter" idx="10"/>
          </p:nvPr>
        </p:nvSpPr>
        <p:spPr/>
        <p:txBody>
          <a:bodyPr/>
          <a:lstStyle/>
          <a:p>
            <a:r>
              <a:rPr lang="es-VE" dirty="0" smtClean="0"/>
              <a:t>AYUDA/ Guía de Usuario</a:t>
            </a:r>
            <a:endParaRPr lang="es-VE" dirty="0"/>
          </a:p>
        </p:txBody>
      </p:sp>
      <p:pic>
        <p:nvPicPr>
          <p:cNvPr id="2" name="Imagen 1"/>
          <p:cNvPicPr>
            <a:picLocks noChangeAspect="1"/>
          </p:cNvPicPr>
          <p:nvPr/>
        </p:nvPicPr>
        <p:blipFill rotWithShape="1">
          <a:blip r:embed="rId2"/>
          <a:srcRect l="43195" t="29778" r="31111" b="18889"/>
          <a:stretch/>
        </p:blipFill>
        <p:spPr>
          <a:xfrm>
            <a:off x="2085612" y="3976529"/>
            <a:ext cx="2944503" cy="3676650"/>
          </a:xfrm>
          <a:prstGeom prst="rect">
            <a:avLst/>
          </a:prstGeom>
        </p:spPr>
      </p:pic>
      <p:grpSp>
        <p:nvGrpSpPr>
          <p:cNvPr id="6" name="Grupo 5"/>
          <p:cNvGrpSpPr/>
          <p:nvPr/>
        </p:nvGrpSpPr>
        <p:grpSpPr>
          <a:xfrm>
            <a:off x="2598912" y="2413471"/>
            <a:ext cx="2251051" cy="992186"/>
            <a:chOff x="2598912" y="2413471"/>
            <a:chExt cx="2251051" cy="992186"/>
          </a:xfrm>
        </p:grpSpPr>
        <p:pic>
          <p:nvPicPr>
            <p:cNvPr id="14" name="Imagen 13"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8912" y="2413471"/>
              <a:ext cx="1505160" cy="800212"/>
            </a:xfrm>
            <a:prstGeom prst="rect">
              <a:avLst/>
            </a:prstGeom>
          </p:spPr>
        </p:pic>
        <p:pic>
          <p:nvPicPr>
            <p:cNvPr id="10" name="51 Imagen" descr="computer-mouse-click.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13238" y="3001508"/>
              <a:ext cx="268026" cy="40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ángulo redondeado 9"/>
            <p:cNvSpPr/>
            <p:nvPr/>
          </p:nvSpPr>
          <p:spPr bwMode="auto">
            <a:xfrm>
              <a:off x="4149080" y="3067688"/>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grpSp>
    </p:spTree>
    <p:extLst>
      <p:ext uri="{BB962C8B-B14F-4D97-AF65-F5344CB8AC3E}">
        <p14:creationId xmlns:p14="http://schemas.microsoft.com/office/powerpoint/2010/main" val="3595940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1"/>
          <p:cNvSpPr>
            <a:spLocks noGrp="1"/>
          </p:cNvSpPr>
          <p:nvPr>
            <p:ph type="body" sz="quarter" idx="10"/>
          </p:nvPr>
        </p:nvSpPr>
        <p:spPr/>
        <p:txBody>
          <a:bodyPr/>
          <a:lstStyle/>
          <a:p>
            <a:r>
              <a:rPr lang="es-VE" dirty="0" smtClean="0"/>
              <a:t>SALIR</a:t>
            </a:r>
            <a:endParaRPr lang="es-VE" dirty="0"/>
          </a:p>
        </p:txBody>
      </p:sp>
      <p:sp>
        <p:nvSpPr>
          <p:cNvPr id="4" name="4 Rectángulo"/>
          <p:cNvSpPr>
            <a:spLocks noChangeArrowheads="1"/>
          </p:cNvSpPr>
          <p:nvPr/>
        </p:nvSpPr>
        <p:spPr bwMode="auto">
          <a:xfrm>
            <a:off x="620688" y="2051720"/>
            <a:ext cx="5688632" cy="288032"/>
          </a:xfrm>
          <a:prstGeom prst="rect">
            <a:avLst/>
          </a:prstGeom>
          <a:noFill/>
          <a:ln>
            <a:noFill/>
          </a:ln>
          <a:scene3d>
            <a:camera prst="orthographicFront"/>
            <a:lightRig rig="threePt" dir="t"/>
          </a:scene3d>
          <a:sp3d>
            <a:bevelT/>
          </a:sp3d>
        </p:spPr>
        <p:txBody>
          <a:bodyPr vert="horz" wrap="square" lIns="91440" tIns="45720" rIns="91440" bIns="45720" numCol="1" anchor="t" anchorCtr="0" compatLnSpc="1">
            <a:prstTxWarp prst="textNoShape">
              <a:avLst/>
            </a:prstTxWarp>
          </a:bodyPr>
          <a:lstStyle/>
          <a:p>
            <a:pPr algn="just" defTabSz="914411" fontAlgn="base">
              <a:spcBef>
                <a:spcPct val="0"/>
              </a:spcBef>
              <a:spcAft>
                <a:spcPct val="0"/>
              </a:spcAft>
            </a:pPr>
            <a:r>
              <a:rPr lang="es-VE" altLang="es-VE" sz="1200" dirty="0" smtClean="0">
                <a:solidFill>
                  <a:srgbClr val="000000"/>
                </a:solidFill>
                <a:latin typeface="Arial" panose="020B0604020202020204" pitchFamily="34" charset="0"/>
                <a:ea typeface="Calibri" pitchFamily="34" charset="0"/>
                <a:cs typeface="Arial" pitchFamily="34" charset="0"/>
              </a:rPr>
              <a:t>Haga clic en el </a:t>
            </a:r>
            <a:r>
              <a:rPr lang="es-VE" altLang="es-VE" sz="1200" b="1" dirty="0" smtClean="0">
                <a:solidFill>
                  <a:srgbClr val="000000"/>
                </a:solidFill>
                <a:latin typeface="Arial" panose="020B0604020202020204" pitchFamily="34" charset="0"/>
                <a:ea typeface="Calibri" pitchFamily="34" charset="0"/>
                <a:cs typeface="Arial" pitchFamily="34" charset="0"/>
              </a:rPr>
              <a:t>MENÚ PRINCIPAL</a:t>
            </a:r>
            <a:r>
              <a:rPr lang="es-VE" altLang="es-VE" sz="1200" dirty="0" smtClean="0">
                <a:solidFill>
                  <a:srgbClr val="000000"/>
                </a:solidFill>
                <a:latin typeface="Arial" panose="020B0604020202020204" pitchFamily="34" charset="0"/>
                <a:ea typeface="Calibri" pitchFamily="34" charset="0"/>
                <a:cs typeface="Arial" pitchFamily="34" charset="0"/>
              </a:rPr>
              <a:t>. </a:t>
            </a:r>
            <a:endParaRPr lang="es-ES" altLang="es-VE" sz="1200" dirty="0">
              <a:solidFill>
                <a:srgbClr val="000000"/>
              </a:solidFill>
              <a:latin typeface="Arial" panose="020B0604020202020204" pitchFamily="34" charset="0"/>
              <a:ea typeface="Calibri" pitchFamily="34" charset="0"/>
              <a:cs typeface="Arial" pitchFamily="34" charset="0"/>
            </a:endParaRPr>
          </a:p>
        </p:txBody>
      </p:sp>
      <p:sp>
        <p:nvSpPr>
          <p:cNvPr id="5" name="Rectángulo 4"/>
          <p:cNvSpPr/>
          <p:nvPr/>
        </p:nvSpPr>
        <p:spPr>
          <a:xfrm>
            <a:off x="176" y="1951806"/>
            <a:ext cx="54197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1</a:t>
            </a:r>
          </a:p>
        </p:txBody>
      </p:sp>
      <p:cxnSp>
        <p:nvCxnSpPr>
          <p:cNvPr id="6" name="8 Conector recto"/>
          <p:cNvCxnSpPr>
            <a:stCxn id="5" idx="2"/>
            <a:endCxn id="11" idx="0"/>
          </p:cNvCxnSpPr>
          <p:nvPr/>
        </p:nvCxnSpPr>
        <p:spPr>
          <a:xfrm>
            <a:off x="271165" y="2875136"/>
            <a:ext cx="14335" cy="760760"/>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14511" y="3635896"/>
            <a:ext cx="54197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2</a:t>
            </a:r>
          </a:p>
        </p:txBody>
      </p:sp>
      <p:sp>
        <p:nvSpPr>
          <p:cNvPr id="14" name="Rectangle 65"/>
          <p:cNvSpPr>
            <a:spLocks noChangeArrowheads="1"/>
          </p:cNvSpPr>
          <p:nvPr/>
        </p:nvSpPr>
        <p:spPr bwMode="auto">
          <a:xfrm>
            <a:off x="620688" y="3574921"/>
            <a:ext cx="4896544" cy="276999"/>
          </a:xfrm>
          <a:prstGeom prst="rect">
            <a:avLst/>
          </a:prstGeom>
          <a:noFill/>
          <a:ln>
            <a:noFill/>
          </a:ln>
          <a:scene3d>
            <a:camera prst="orthographicFront"/>
            <a:lightRig rig="threePt" dir="t"/>
          </a:scene3d>
          <a:sp3d>
            <a:bevelT/>
          </a:sp3d>
        </p:spPr>
        <p:txBody>
          <a:bodyPr vert="horz" wrap="square" lIns="91440" tIns="45720" rIns="91440" bIns="45720" numCol="1" anchor="t" anchorCtr="0" compatLnSpc="1">
            <a:prstTxWarp prst="textNoShape">
              <a:avLst/>
            </a:prstTxWarp>
          </a:bodyPr>
          <a:lstStyle/>
          <a:p>
            <a:pPr algn="just" defTabSz="914411" fontAlgn="base">
              <a:spcBef>
                <a:spcPct val="0"/>
              </a:spcBef>
              <a:spcAft>
                <a:spcPct val="0"/>
              </a:spcAft>
            </a:pPr>
            <a:r>
              <a:rPr lang="es-VE" altLang="es-VE" sz="1200" dirty="0" smtClean="0">
                <a:solidFill>
                  <a:srgbClr val="000000"/>
                </a:solidFill>
                <a:latin typeface="Arial" panose="020B0604020202020204" pitchFamily="34" charset="0"/>
                <a:ea typeface="Calibri" pitchFamily="34" charset="0"/>
                <a:cs typeface="Arial" pitchFamily="34" charset="0"/>
              </a:rPr>
              <a:t>El sistema mostrará la siguiente pantalla, haga </a:t>
            </a:r>
            <a:r>
              <a:rPr lang="es-VE" altLang="es-VE" sz="1200" dirty="0">
                <a:solidFill>
                  <a:srgbClr val="000000"/>
                </a:solidFill>
                <a:latin typeface="Arial" panose="020B0604020202020204" pitchFamily="34" charset="0"/>
                <a:ea typeface="Calibri" pitchFamily="34" charset="0"/>
                <a:cs typeface="Arial" pitchFamily="34" charset="0"/>
              </a:rPr>
              <a:t>clic </a:t>
            </a:r>
            <a:r>
              <a:rPr lang="es-VE" altLang="es-VE" sz="1200" dirty="0" smtClean="0">
                <a:solidFill>
                  <a:srgbClr val="000000"/>
                </a:solidFill>
                <a:latin typeface="Arial" panose="020B0604020202020204" pitchFamily="34" charset="0"/>
                <a:ea typeface="Calibri" pitchFamily="34" charset="0"/>
                <a:cs typeface="Arial" pitchFamily="34" charset="0"/>
              </a:rPr>
              <a:t>en </a:t>
            </a:r>
            <a:r>
              <a:rPr lang="es-VE" altLang="es-VE" sz="1200" b="1" dirty="0" smtClean="0">
                <a:solidFill>
                  <a:srgbClr val="000000"/>
                </a:solidFill>
                <a:latin typeface="Arial" panose="020B0604020202020204" pitchFamily="34" charset="0"/>
                <a:ea typeface="Calibri" pitchFamily="34" charset="0"/>
                <a:cs typeface="Arial" pitchFamily="34" charset="0"/>
              </a:rPr>
              <a:t>SALIR</a:t>
            </a:r>
            <a:r>
              <a:rPr lang="es-VE" altLang="es-VE" sz="1200" dirty="0" smtClean="0">
                <a:solidFill>
                  <a:srgbClr val="000000"/>
                </a:solidFill>
                <a:latin typeface="Arial" panose="020B0604020202020204" pitchFamily="34" charset="0"/>
                <a:ea typeface="Calibri" pitchFamily="34" charset="0"/>
                <a:cs typeface="Arial" pitchFamily="34" charset="0"/>
              </a:rPr>
              <a:t>. </a:t>
            </a:r>
            <a:endParaRPr lang="es-VE" altLang="es-VE" sz="1200" dirty="0">
              <a:solidFill>
                <a:srgbClr val="000000"/>
              </a:solidFill>
              <a:latin typeface="Arial" panose="020B0604020202020204" pitchFamily="34" charset="0"/>
              <a:ea typeface="Calibri" pitchFamily="34" charset="0"/>
              <a:cs typeface="Arial" pitchFamily="34" charset="0"/>
            </a:endParaRPr>
          </a:p>
        </p:txBody>
      </p:sp>
      <p:pic>
        <p:nvPicPr>
          <p:cNvPr id="15" name="Imagen 14"/>
          <p:cNvPicPr>
            <a:picLocks noChangeAspect="1"/>
          </p:cNvPicPr>
          <p:nvPr/>
        </p:nvPicPr>
        <p:blipFill>
          <a:blip r:embed="rId2"/>
          <a:stretch>
            <a:fillRect/>
          </a:stretch>
        </p:blipFill>
        <p:spPr>
          <a:xfrm>
            <a:off x="1136770" y="3889958"/>
            <a:ext cx="4755505" cy="1338535"/>
          </a:xfrm>
          <a:prstGeom prst="rect">
            <a:avLst/>
          </a:prstGeom>
        </p:spPr>
      </p:pic>
      <p:pic>
        <p:nvPicPr>
          <p:cNvPr id="16" name="51 Imagen" descr="computer-mouse-clic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75471" y="4005794"/>
            <a:ext cx="268026" cy="40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8 Conector recto"/>
          <p:cNvCxnSpPr>
            <a:stCxn id="11" idx="2"/>
            <a:endCxn id="21" idx="0"/>
          </p:cNvCxnSpPr>
          <p:nvPr/>
        </p:nvCxnSpPr>
        <p:spPr>
          <a:xfrm flipH="1">
            <a:off x="282273" y="4559226"/>
            <a:ext cx="3227" cy="1135881"/>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11284" y="5695107"/>
            <a:ext cx="54197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3</a:t>
            </a:r>
          </a:p>
        </p:txBody>
      </p:sp>
      <p:sp>
        <p:nvSpPr>
          <p:cNvPr id="24" name="6 Rectángulo"/>
          <p:cNvSpPr>
            <a:spLocks noChangeArrowheads="1"/>
          </p:cNvSpPr>
          <p:nvPr/>
        </p:nvSpPr>
        <p:spPr bwMode="auto">
          <a:xfrm>
            <a:off x="620688" y="5857616"/>
            <a:ext cx="3600375" cy="648072"/>
          </a:xfrm>
          <a:prstGeom prst="rect">
            <a:avLst/>
          </a:prstGeom>
          <a:noFill/>
          <a:ln>
            <a:noFill/>
          </a:ln>
          <a:scene3d>
            <a:camera prst="orthographicFront"/>
            <a:lightRig rig="threePt" dir="t"/>
          </a:scene3d>
          <a:sp3d>
            <a:bevelT/>
          </a:sp3d>
        </p:spPr>
        <p:txBody>
          <a:bodyPr vert="horz" wrap="square" lIns="91440" tIns="45720" rIns="91440" bIns="45720" numCol="1" anchor="t" anchorCtr="0" compatLnSpc="1">
            <a:prstTxWarp prst="textNoShape">
              <a:avLst/>
            </a:prstTxWarp>
          </a:bodyPr>
          <a:lstStyle/>
          <a:p>
            <a:pPr algn="just" defTabSz="914411" fontAlgn="base">
              <a:spcBef>
                <a:spcPct val="0"/>
              </a:spcBef>
              <a:spcAft>
                <a:spcPct val="0"/>
              </a:spcAft>
            </a:pPr>
            <a:r>
              <a:rPr lang="es-VE" altLang="es-VE" sz="1200" dirty="0">
                <a:solidFill>
                  <a:srgbClr val="000000"/>
                </a:solidFill>
                <a:latin typeface="Arial" panose="020B0604020202020204" pitchFamily="34" charset="0"/>
                <a:ea typeface="Calibri" pitchFamily="34" charset="0"/>
                <a:cs typeface="Arial" pitchFamily="34" charset="0"/>
              </a:rPr>
              <a:t>V</a:t>
            </a:r>
            <a:r>
              <a:rPr lang="es-VE" altLang="es-VE" sz="1200" dirty="0" smtClean="0">
                <a:solidFill>
                  <a:srgbClr val="000000"/>
                </a:solidFill>
                <a:latin typeface="Arial" panose="020B0604020202020204" pitchFamily="34" charset="0"/>
                <a:ea typeface="Calibri" pitchFamily="34" charset="0"/>
                <a:cs typeface="Arial" pitchFamily="34" charset="0"/>
              </a:rPr>
              <a:t>isualizará </a:t>
            </a:r>
            <a:r>
              <a:rPr lang="es-VE" altLang="es-VE" sz="1200" dirty="0">
                <a:solidFill>
                  <a:srgbClr val="000000"/>
                </a:solidFill>
                <a:latin typeface="Arial" panose="020B0604020202020204" pitchFamily="34" charset="0"/>
                <a:ea typeface="Calibri" pitchFamily="34" charset="0"/>
                <a:cs typeface="Arial" pitchFamily="34" charset="0"/>
              </a:rPr>
              <a:t>la siguiente </a:t>
            </a:r>
            <a:r>
              <a:rPr lang="es-VE" altLang="es-VE" sz="1200" dirty="0" smtClean="0">
                <a:solidFill>
                  <a:srgbClr val="000000"/>
                </a:solidFill>
                <a:latin typeface="Arial" panose="020B0604020202020204" pitchFamily="34" charset="0"/>
                <a:ea typeface="Calibri" pitchFamily="34" charset="0"/>
                <a:cs typeface="Arial" pitchFamily="34" charset="0"/>
              </a:rPr>
              <a:t>pantalla de ingreso al Sistema de Información de Gestión Laboral (SIGLA).    </a:t>
            </a:r>
            <a:endParaRPr lang="es-ES" altLang="es-VE" sz="1200" dirty="0">
              <a:solidFill>
                <a:srgbClr val="000000"/>
              </a:solidFill>
              <a:latin typeface="Arial" panose="020B0604020202020204" pitchFamily="34" charset="0"/>
              <a:ea typeface="Calibri" pitchFamily="34" charset="0"/>
              <a:cs typeface="Arial" pitchFamily="34" charset="0"/>
            </a:endParaRPr>
          </a:p>
        </p:txBody>
      </p:sp>
      <p:pic>
        <p:nvPicPr>
          <p:cNvPr id="25" name="Imagen 24"/>
          <p:cNvPicPr>
            <a:picLocks noChangeAspect="1"/>
          </p:cNvPicPr>
          <p:nvPr/>
        </p:nvPicPr>
        <p:blipFill>
          <a:blip r:embed="rId4"/>
          <a:stretch>
            <a:fillRect/>
          </a:stretch>
        </p:blipFill>
        <p:spPr>
          <a:xfrm>
            <a:off x="4353604" y="5857616"/>
            <a:ext cx="1806345" cy="2507207"/>
          </a:xfrm>
          <a:prstGeom prst="rect">
            <a:avLst/>
          </a:prstGeom>
        </p:spPr>
      </p:pic>
      <p:sp>
        <p:nvSpPr>
          <p:cNvPr id="20" name="Rectángulo redondeado 9"/>
          <p:cNvSpPr/>
          <p:nvPr/>
        </p:nvSpPr>
        <p:spPr bwMode="auto">
          <a:xfrm>
            <a:off x="1792013" y="4141005"/>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pic>
        <p:nvPicPr>
          <p:cNvPr id="22" name="Imagen 21" descr="Recorte de pantalla"/>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196" y="2416249"/>
            <a:ext cx="5368184" cy="311648"/>
          </a:xfrm>
          <a:prstGeom prst="rect">
            <a:avLst/>
          </a:prstGeom>
        </p:spPr>
      </p:pic>
      <p:pic>
        <p:nvPicPr>
          <p:cNvPr id="9" name="51 Imagen" descr="computer-mouse-clic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92989" y="2588221"/>
            <a:ext cx="268026" cy="40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ángulo redondeado 9"/>
          <p:cNvSpPr/>
          <p:nvPr/>
        </p:nvSpPr>
        <p:spPr bwMode="auto">
          <a:xfrm>
            <a:off x="2719925" y="2781646"/>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spTree>
    <p:extLst>
      <p:ext uri="{BB962C8B-B14F-4D97-AF65-F5344CB8AC3E}">
        <p14:creationId xmlns:p14="http://schemas.microsoft.com/office/powerpoint/2010/main" val="41552286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0"/>
          </a:schemeClr>
        </a:solidFill>
        <a:effectLst/>
      </p:bgPr>
    </p:bg>
    <p:spTree>
      <p:nvGrpSpPr>
        <p:cNvPr id="1" name=""/>
        <p:cNvGrpSpPr/>
        <p:nvPr/>
      </p:nvGrpSpPr>
      <p:grpSpPr>
        <a:xfrm>
          <a:off x="0" y="0"/>
          <a:ext cx="0" cy="0"/>
          <a:chOff x="0" y="0"/>
          <a:chExt cx="0" cy="0"/>
        </a:xfrm>
      </p:grpSpPr>
      <p:sp>
        <p:nvSpPr>
          <p:cNvPr id="2" name="Rectángulo 1"/>
          <p:cNvSpPr/>
          <p:nvPr/>
        </p:nvSpPr>
        <p:spPr>
          <a:xfrm>
            <a:off x="548681" y="2233163"/>
            <a:ext cx="5760640" cy="3939540"/>
          </a:xfrm>
          <a:prstGeom prst="rect">
            <a:avLst/>
          </a:prstGeom>
        </p:spPr>
        <p:txBody>
          <a:bodyPr wrap="square">
            <a:spAutoFit/>
          </a:bodyPr>
          <a:lstStyle/>
          <a:p>
            <a:pPr>
              <a:spcBef>
                <a:spcPct val="0"/>
              </a:spcBef>
            </a:pPr>
            <a:r>
              <a:rPr lang="es-VE" altLang="es-VE" sz="1200" dirty="0" smtClean="0">
                <a:latin typeface="Arial" panose="020B0604020202020204" pitchFamily="34" charset="0"/>
                <a:cs typeface="Arial" panose="020B0604020202020204" pitchFamily="34" charset="0"/>
                <a:hlinkClick r:id="rId2" action="ppaction://hlinksldjump"/>
              </a:rPr>
              <a:t>Portada…</a:t>
            </a:r>
            <a:r>
              <a:rPr lang="es-ES" sz="1200" dirty="0" smtClean="0">
                <a:latin typeface="Arial" panose="020B0604020202020204" pitchFamily="34" charset="0"/>
                <a:cs typeface="Arial" panose="020B0604020202020204" pitchFamily="34" charset="0"/>
                <a:hlinkClick r:id="rId2" action="ppaction://hlinksldjump"/>
              </a:rPr>
              <a:t>…………..……………………………………</a:t>
            </a:r>
            <a:r>
              <a:rPr lang="es-VE" altLang="es-VE" sz="1200" dirty="0" smtClean="0">
                <a:latin typeface="Arial" panose="020B0604020202020204" pitchFamily="34" charset="0"/>
                <a:cs typeface="Arial" panose="020B0604020202020204" pitchFamily="34" charset="0"/>
                <a:hlinkClick r:id="rId2" action="ppaction://hlinksldjump"/>
              </a:rPr>
              <a:t>…</a:t>
            </a:r>
            <a:r>
              <a:rPr lang="es-ES" sz="1200" dirty="0" smtClean="0">
                <a:latin typeface="Arial" panose="020B0604020202020204" pitchFamily="34" charset="0"/>
                <a:cs typeface="Arial" panose="020B0604020202020204" pitchFamily="34" charset="0"/>
                <a:hlinkClick r:id="rId2" action="ppaction://hlinksldjump"/>
              </a:rPr>
              <a:t>…………………………….01</a:t>
            </a:r>
            <a:endParaRPr lang="es-VE" altLang="es-VE" sz="1200" dirty="0" smtClean="0">
              <a:latin typeface="Arial" panose="020B0604020202020204" pitchFamily="34" charset="0"/>
              <a:cs typeface="Arial" panose="020B0604020202020204" pitchFamily="34" charset="0"/>
            </a:endParaRPr>
          </a:p>
          <a:p>
            <a:pPr>
              <a:spcBef>
                <a:spcPct val="0"/>
              </a:spcBef>
            </a:pPr>
            <a:r>
              <a:rPr lang="es-VE" altLang="es-VE" sz="1200" dirty="0" smtClean="0">
                <a:latin typeface="Arial" panose="020B0604020202020204" pitchFamily="34" charset="0"/>
                <a:cs typeface="Arial" panose="020B0604020202020204" pitchFamily="34" charset="0"/>
                <a:hlinkClick r:id="rId3" action="ppaction://hlinksldjump"/>
              </a:rPr>
              <a:t>Tabla de Contenido </a:t>
            </a:r>
            <a:r>
              <a:rPr lang="es-ES" sz="1200" dirty="0" smtClean="0">
                <a:latin typeface="Arial" panose="020B0604020202020204" pitchFamily="34" charset="0"/>
                <a:cs typeface="Arial" panose="020B0604020202020204" pitchFamily="34" charset="0"/>
                <a:hlinkClick r:id="rId3" action="ppaction://hlinksldjump"/>
              </a:rPr>
              <a:t>…………………..……..…………..…………</a:t>
            </a:r>
            <a:r>
              <a:rPr lang="es-VE" altLang="es-VE" sz="1200" dirty="0" smtClean="0">
                <a:latin typeface="Arial" panose="020B0604020202020204" pitchFamily="34" charset="0"/>
                <a:cs typeface="Arial" panose="020B0604020202020204" pitchFamily="34" charset="0"/>
                <a:hlinkClick r:id="rId3" action="ppaction://hlinksldjump"/>
              </a:rPr>
              <a:t>…</a:t>
            </a:r>
            <a:r>
              <a:rPr lang="es-ES" sz="1200" dirty="0" smtClean="0">
                <a:latin typeface="Arial" panose="020B0604020202020204" pitchFamily="34" charset="0"/>
                <a:cs typeface="Arial" panose="020B0604020202020204" pitchFamily="34" charset="0"/>
                <a:hlinkClick r:id="rId3" action="ppaction://hlinksldjump"/>
              </a:rPr>
              <a:t>……..………....02</a:t>
            </a:r>
            <a:endParaRPr lang="es-VE" altLang="es-VE" sz="1200" dirty="0" smtClean="0">
              <a:latin typeface="Arial" panose="020B0604020202020204" pitchFamily="34" charset="0"/>
              <a:cs typeface="Arial" panose="020B0604020202020204" pitchFamily="34" charset="0"/>
            </a:endParaRPr>
          </a:p>
          <a:p>
            <a:pPr>
              <a:spcBef>
                <a:spcPct val="0"/>
              </a:spcBef>
            </a:pPr>
            <a:r>
              <a:rPr lang="es-VE" sz="1200" dirty="0">
                <a:latin typeface="Arial" panose="020B0604020202020204" pitchFamily="34" charset="0"/>
                <a:cs typeface="Arial" panose="020B0604020202020204" pitchFamily="34" charset="0"/>
                <a:hlinkClick r:id="rId4" action="ppaction://hlinksldjump"/>
              </a:rPr>
              <a:t>Objetivo de la Guía, Función e Ingresar al </a:t>
            </a:r>
            <a:r>
              <a:rPr lang="es-VE" sz="1200" dirty="0" smtClean="0">
                <a:latin typeface="Arial" panose="020B0604020202020204" pitchFamily="34" charset="0"/>
                <a:cs typeface="Arial" panose="020B0604020202020204" pitchFamily="34" charset="0"/>
                <a:hlinkClick r:id="rId4" action="ppaction://hlinksldjump"/>
              </a:rPr>
              <a:t>módulo…..……………………....……..03</a:t>
            </a:r>
            <a:endParaRPr lang="es-VE" sz="1200" dirty="0" smtClean="0">
              <a:latin typeface="Arial" panose="020B0604020202020204" pitchFamily="34" charset="0"/>
              <a:cs typeface="Arial" panose="020B0604020202020204" pitchFamily="34" charset="0"/>
            </a:endParaRPr>
          </a:p>
          <a:p>
            <a:pPr>
              <a:spcBef>
                <a:spcPct val="0"/>
              </a:spcBef>
            </a:pPr>
            <a:endParaRPr lang="es-VE" altLang="es-VE" sz="1200" dirty="0" smtClean="0">
              <a:latin typeface="Arial" panose="020B0604020202020204" pitchFamily="34" charset="0"/>
              <a:cs typeface="Arial" panose="020B0604020202020204" pitchFamily="34" charset="0"/>
            </a:endParaRPr>
          </a:p>
          <a:p>
            <a:pPr>
              <a:spcBef>
                <a:spcPct val="0"/>
              </a:spcBef>
            </a:pPr>
            <a:r>
              <a:rPr lang="es-VE" altLang="es-VE" sz="1200" dirty="0" smtClean="0">
                <a:latin typeface="Arial" panose="020B0604020202020204" pitchFamily="34" charset="0"/>
                <a:cs typeface="Arial" panose="020B0604020202020204" pitchFamily="34" charset="0"/>
              </a:rPr>
              <a:t>INFORME TÉCNICO</a:t>
            </a:r>
            <a:endParaRPr lang="es-VE" altLang="es-VE" sz="1200" dirty="0">
              <a:latin typeface="Arial" panose="020B0604020202020204" pitchFamily="34" charset="0"/>
              <a:cs typeface="Arial" panose="020B0604020202020204" pitchFamily="34" charset="0"/>
            </a:endParaRPr>
          </a:p>
          <a:p>
            <a:pPr lvl="1">
              <a:spcBef>
                <a:spcPct val="0"/>
              </a:spcBef>
            </a:pPr>
            <a:r>
              <a:rPr lang="es-VE" altLang="es-VE" sz="1200" dirty="0" smtClean="0">
                <a:latin typeface="Arial" panose="020B0604020202020204" pitchFamily="34" charset="0"/>
                <a:cs typeface="Arial" panose="020B0604020202020204" pitchFamily="34" charset="0"/>
                <a:hlinkClick r:id="rId5" action="ppaction://hlinksldjump"/>
              </a:rPr>
              <a:t>Registrar…………………………………..………..……………………………04</a:t>
            </a:r>
            <a:endParaRPr lang="es-VE" altLang="es-VE" sz="1200" dirty="0">
              <a:latin typeface="Arial" panose="020B0604020202020204" pitchFamily="34" charset="0"/>
              <a:cs typeface="Arial" panose="020B0604020202020204" pitchFamily="34" charset="0"/>
            </a:endParaRPr>
          </a:p>
          <a:p>
            <a:pPr lvl="1">
              <a:spcBef>
                <a:spcPct val="0"/>
              </a:spcBef>
            </a:pPr>
            <a:r>
              <a:rPr lang="es-VE" altLang="es-VE" sz="1200" dirty="0" smtClean="0">
                <a:latin typeface="Arial" panose="020B0604020202020204" pitchFamily="34" charset="0"/>
                <a:cs typeface="Arial" panose="020B0604020202020204" pitchFamily="34" charset="0"/>
                <a:hlinkClick r:id="rId6" action="ppaction://hlinksldjump"/>
              </a:rPr>
              <a:t>Actualizar……………………..……………………..……...............................06</a:t>
            </a:r>
            <a:endParaRPr lang="es-VE" altLang="es-VE" sz="1200" dirty="0" smtClean="0">
              <a:latin typeface="Arial" panose="020B0604020202020204" pitchFamily="34" charset="0"/>
              <a:cs typeface="Arial" panose="020B0604020202020204" pitchFamily="34" charset="0"/>
            </a:endParaRPr>
          </a:p>
          <a:p>
            <a:pPr lvl="1">
              <a:spcBef>
                <a:spcPct val="0"/>
              </a:spcBef>
            </a:pPr>
            <a:endParaRPr lang="es-VE" altLang="es-VE" sz="1200" dirty="0">
              <a:latin typeface="Arial" panose="020B0604020202020204" pitchFamily="34" charset="0"/>
              <a:cs typeface="Arial" panose="020B0604020202020204" pitchFamily="34" charset="0"/>
            </a:endParaRPr>
          </a:p>
          <a:p>
            <a:pPr>
              <a:spcBef>
                <a:spcPct val="0"/>
              </a:spcBef>
            </a:pPr>
            <a:r>
              <a:rPr lang="es-VE" altLang="es-VE" sz="1200" dirty="0" smtClean="0">
                <a:latin typeface="Arial" panose="020B0604020202020204" pitchFamily="34" charset="0"/>
                <a:cs typeface="Arial" panose="020B0604020202020204" pitchFamily="34" charset="0"/>
                <a:hlinkClick r:id="rId7" action="ppaction://hlinksldjump"/>
              </a:rPr>
              <a:t>CONSULTA</a:t>
            </a:r>
            <a:endParaRPr lang="es-VE" altLang="es-VE" sz="1200" dirty="0" smtClean="0">
              <a:latin typeface="Arial" panose="020B0604020202020204" pitchFamily="34" charset="0"/>
              <a:cs typeface="Arial" panose="020B0604020202020204" pitchFamily="34" charset="0"/>
            </a:endParaRPr>
          </a:p>
          <a:p>
            <a:pPr lvl="1">
              <a:spcBef>
                <a:spcPct val="0"/>
              </a:spcBef>
            </a:pPr>
            <a:r>
              <a:rPr lang="es-VE" altLang="es-VE" sz="1200" dirty="0" smtClean="0">
                <a:latin typeface="Arial" panose="020B0604020202020204" pitchFamily="34" charset="0"/>
                <a:cs typeface="Arial" panose="020B0604020202020204" pitchFamily="34" charset="0"/>
                <a:hlinkClick r:id="rId8" action="ppaction://hlinksldjump"/>
              </a:rPr>
              <a:t>Por Nro. de Informe……………………………………………….……………</a:t>
            </a:r>
            <a:r>
              <a:rPr lang="es-VE" altLang="es-VE" sz="1200" dirty="0" smtClean="0">
                <a:latin typeface="Arial" panose="020B0604020202020204" pitchFamily="34" charset="0"/>
                <a:cs typeface="Arial" panose="020B0604020202020204" pitchFamily="34" charset="0"/>
              </a:rPr>
              <a:t>09</a:t>
            </a:r>
          </a:p>
          <a:p>
            <a:pPr lvl="1">
              <a:spcBef>
                <a:spcPct val="0"/>
              </a:spcBef>
            </a:pPr>
            <a:r>
              <a:rPr lang="es-VE" altLang="es-VE" sz="1200" dirty="0" smtClean="0">
                <a:latin typeface="Arial" panose="020B0604020202020204" pitchFamily="34" charset="0"/>
                <a:cs typeface="Arial" panose="020B0604020202020204" pitchFamily="34" charset="0"/>
                <a:hlinkClick r:id="rId9" action="ppaction://hlinksldjump"/>
              </a:rPr>
              <a:t>Por Nro. de Serial/ Nro. de Bien Público……………………………………..</a:t>
            </a:r>
            <a:r>
              <a:rPr lang="es-VE" altLang="es-VE" sz="1200" dirty="0" smtClean="0">
                <a:latin typeface="Arial" panose="020B0604020202020204" pitchFamily="34" charset="0"/>
                <a:cs typeface="Arial" panose="020B0604020202020204" pitchFamily="34" charset="0"/>
              </a:rPr>
              <a:t>11</a:t>
            </a:r>
          </a:p>
          <a:p>
            <a:pPr>
              <a:spcBef>
                <a:spcPct val="0"/>
              </a:spcBef>
            </a:pPr>
            <a:r>
              <a:rPr lang="es-VE" altLang="es-VE" sz="1200" dirty="0" smtClean="0">
                <a:latin typeface="Arial" panose="020B0604020202020204" pitchFamily="34" charset="0"/>
                <a:cs typeface="Arial" panose="020B0604020202020204" pitchFamily="34" charset="0"/>
              </a:rPr>
              <a:t>	</a:t>
            </a:r>
            <a:endParaRPr lang="es-VE" altLang="es-VE" sz="1200" dirty="0">
              <a:latin typeface="Arial" panose="020B0604020202020204" pitchFamily="34" charset="0"/>
              <a:cs typeface="Arial" panose="020B0604020202020204" pitchFamily="34" charset="0"/>
            </a:endParaRPr>
          </a:p>
          <a:p>
            <a:pPr>
              <a:spcBef>
                <a:spcPct val="0"/>
              </a:spcBef>
            </a:pPr>
            <a:r>
              <a:rPr lang="es-VE" altLang="es-VE" sz="1200" dirty="0" smtClean="0">
                <a:latin typeface="Arial" panose="020B0604020202020204" pitchFamily="34" charset="0"/>
                <a:cs typeface="Arial" panose="020B0604020202020204" pitchFamily="34" charset="0"/>
              </a:rPr>
              <a:t>MANTENIMIENTO</a:t>
            </a:r>
          </a:p>
          <a:p>
            <a:pPr lvl="1">
              <a:spcBef>
                <a:spcPct val="0"/>
              </a:spcBef>
            </a:pPr>
            <a:r>
              <a:rPr lang="es-VE" altLang="es-VE" sz="1200" dirty="0" smtClean="0">
                <a:latin typeface="Arial" panose="020B0604020202020204" pitchFamily="34" charset="0"/>
                <a:cs typeface="Arial" panose="020B0604020202020204" pitchFamily="34" charset="0"/>
                <a:hlinkClick r:id="rId7" action="ppaction://hlinksldjump"/>
              </a:rPr>
              <a:t>Catálogos……………......…………………………………………………...…</a:t>
            </a:r>
            <a:r>
              <a:rPr lang="es-VE" altLang="es-VE" sz="1200" dirty="0" smtClean="0">
                <a:latin typeface="Arial" panose="020B0604020202020204" pitchFamily="34" charset="0"/>
                <a:cs typeface="Arial" panose="020B0604020202020204" pitchFamily="34" charset="0"/>
              </a:rPr>
              <a:t>13</a:t>
            </a:r>
            <a:endParaRPr lang="es-VE" altLang="es-VE" sz="1200" dirty="0">
              <a:latin typeface="Arial" panose="020B0604020202020204" pitchFamily="34" charset="0"/>
              <a:cs typeface="Arial" panose="020B0604020202020204" pitchFamily="34" charset="0"/>
            </a:endParaRPr>
          </a:p>
          <a:p>
            <a:pPr lvl="1">
              <a:spcBef>
                <a:spcPct val="0"/>
              </a:spcBef>
            </a:pPr>
            <a:r>
              <a:rPr lang="es-VE" altLang="es-VE" sz="1200" dirty="0" smtClean="0">
                <a:latin typeface="Arial" panose="020B0604020202020204" pitchFamily="34" charset="0"/>
                <a:cs typeface="Arial" panose="020B0604020202020204" pitchFamily="34" charset="0"/>
                <a:hlinkClick r:id="rId10" action="ppaction://hlinksldjump"/>
              </a:rPr>
              <a:t>Usuarios…….…………………………………………...................................</a:t>
            </a:r>
            <a:r>
              <a:rPr lang="es-VE" altLang="es-VE" sz="1200" dirty="0" smtClean="0">
                <a:latin typeface="Arial" panose="020B0604020202020204" pitchFamily="34" charset="0"/>
                <a:cs typeface="Arial" panose="020B0604020202020204" pitchFamily="34" charset="0"/>
              </a:rPr>
              <a:t>14</a:t>
            </a:r>
          </a:p>
          <a:p>
            <a:pPr>
              <a:spcBef>
                <a:spcPct val="0"/>
              </a:spcBef>
            </a:pPr>
            <a:endParaRPr lang="es-VE" altLang="es-VE" sz="1200" dirty="0">
              <a:latin typeface="Arial" panose="020B0604020202020204" pitchFamily="34" charset="0"/>
              <a:cs typeface="Arial" panose="020B0604020202020204" pitchFamily="34" charset="0"/>
            </a:endParaRPr>
          </a:p>
          <a:p>
            <a:pPr>
              <a:spcBef>
                <a:spcPct val="0"/>
              </a:spcBef>
            </a:pPr>
            <a:r>
              <a:rPr lang="es-VE" altLang="es-VE" sz="1200" dirty="0" smtClean="0">
                <a:latin typeface="Arial" panose="020B0604020202020204" pitchFamily="34" charset="0"/>
                <a:cs typeface="Arial" panose="020B0604020202020204" pitchFamily="34" charset="0"/>
              </a:rPr>
              <a:t>AYUDA</a:t>
            </a:r>
          </a:p>
          <a:p>
            <a:pPr>
              <a:spcBef>
                <a:spcPct val="0"/>
              </a:spcBef>
            </a:pPr>
            <a:r>
              <a:rPr lang="es-VE" altLang="es-VE" sz="1200" dirty="0" smtClean="0">
                <a:latin typeface="Arial" panose="020B0604020202020204" pitchFamily="34" charset="0"/>
                <a:cs typeface="Arial" panose="020B0604020202020204" pitchFamily="34" charset="0"/>
                <a:hlinkClick r:id="rId11" action="ppaction://hlinksldjump"/>
              </a:rPr>
              <a:t>Guía de usuario………………………………………………………………………..</a:t>
            </a:r>
            <a:r>
              <a:rPr lang="es-VE" altLang="es-VE" sz="1200" dirty="0" smtClean="0">
                <a:latin typeface="Arial" panose="020B0604020202020204" pitchFamily="34" charset="0"/>
                <a:cs typeface="Arial" panose="020B0604020202020204" pitchFamily="34" charset="0"/>
              </a:rPr>
              <a:t>15</a:t>
            </a:r>
            <a:endParaRPr lang="es-VE" altLang="es-VE" sz="1200" dirty="0">
              <a:latin typeface="Arial" panose="020B0604020202020204" pitchFamily="34" charset="0"/>
              <a:cs typeface="Arial" panose="020B0604020202020204" pitchFamily="34" charset="0"/>
            </a:endParaRPr>
          </a:p>
          <a:p>
            <a:pPr>
              <a:spcBef>
                <a:spcPct val="0"/>
              </a:spcBef>
            </a:pPr>
            <a:endParaRPr lang="es-VE" altLang="es-VE" sz="1200" dirty="0" smtClean="0">
              <a:latin typeface="Arial" panose="020B0604020202020204" pitchFamily="34" charset="0"/>
              <a:cs typeface="Arial" panose="020B0604020202020204" pitchFamily="34" charset="0"/>
              <a:hlinkClick r:id="rId12" action="ppaction://hlinksldjump"/>
            </a:endParaRPr>
          </a:p>
          <a:p>
            <a:pPr>
              <a:spcBef>
                <a:spcPct val="0"/>
              </a:spcBef>
            </a:pPr>
            <a:r>
              <a:rPr lang="es-VE" altLang="es-VE" sz="1200" dirty="0" smtClean="0">
                <a:latin typeface="Arial" panose="020B0604020202020204" pitchFamily="34" charset="0"/>
                <a:cs typeface="Arial" panose="020B0604020202020204" pitchFamily="34" charset="0"/>
                <a:hlinkClick r:id="rId12" action="ppaction://hlinksldjump"/>
              </a:rPr>
              <a:t>SALIR…...…………………………………..…………………………………………..</a:t>
            </a:r>
            <a:r>
              <a:rPr lang="es-VE" altLang="es-VE" sz="1200" dirty="0" smtClean="0">
                <a:latin typeface="Arial" panose="020B0604020202020204" pitchFamily="34" charset="0"/>
                <a:cs typeface="Arial" panose="020B0604020202020204" pitchFamily="34" charset="0"/>
              </a:rPr>
              <a:t>16</a:t>
            </a:r>
          </a:p>
          <a:p>
            <a:pPr>
              <a:spcBef>
                <a:spcPct val="0"/>
              </a:spcBef>
            </a:pPr>
            <a:r>
              <a:rPr lang="es-VE" altLang="es-VE" sz="1000" dirty="0" smtClean="0">
                <a:latin typeface="Arial" panose="020B0604020202020204" pitchFamily="34" charset="0"/>
                <a:cs typeface="Arial" panose="020B0604020202020204" pitchFamily="34" charset="0"/>
              </a:rPr>
              <a:t> </a:t>
            </a:r>
            <a:endParaRPr lang="es-ES" altLang="es-VE" sz="1000" dirty="0">
              <a:latin typeface="Arial" panose="020B0604020202020204" pitchFamily="34" charset="0"/>
              <a:cs typeface="Arial" panose="020B0604020202020204" pitchFamily="34" charset="0"/>
            </a:endParaRPr>
          </a:p>
        </p:txBody>
      </p:sp>
      <p:sp>
        <p:nvSpPr>
          <p:cNvPr id="15" name="Marcador de texto 14"/>
          <p:cNvSpPr>
            <a:spLocks noGrp="1"/>
          </p:cNvSpPr>
          <p:nvPr>
            <p:ph type="body" sz="quarter" idx="10"/>
          </p:nvPr>
        </p:nvSpPr>
        <p:spPr>
          <a:xfrm>
            <a:off x="-952" y="1276350"/>
            <a:ext cx="6626225" cy="762000"/>
          </a:xfrm>
        </p:spPr>
        <p:txBody>
          <a:bodyPr/>
          <a:lstStyle/>
          <a:p>
            <a:r>
              <a:rPr lang="es-ES" dirty="0" smtClean="0"/>
              <a:t>Tabla de contenido</a:t>
            </a:r>
            <a:endParaRPr lang="es-VE" dirty="0"/>
          </a:p>
        </p:txBody>
      </p:sp>
    </p:spTree>
    <p:extLst>
      <p:ext uri="{BB962C8B-B14F-4D97-AF65-F5344CB8AC3E}">
        <p14:creationId xmlns:p14="http://schemas.microsoft.com/office/powerpoint/2010/main" val="3295853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6 CuadroTexto"/>
          <p:cNvSpPr txBox="1">
            <a:spLocks noChangeArrowheads="1"/>
          </p:cNvSpPr>
          <p:nvPr/>
        </p:nvSpPr>
        <p:spPr bwMode="auto">
          <a:xfrm>
            <a:off x="549451" y="2138676"/>
            <a:ext cx="575927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5143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5143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5143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5143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just">
              <a:lnSpc>
                <a:spcPct val="100000"/>
              </a:lnSpc>
              <a:spcBef>
                <a:spcPct val="0"/>
              </a:spcBef>
              <a:buNone/>
            </a:pPr>
            <a:r>
              <a:rPr lang="es-ES" altLang="es-ES" sz="1200" b="1" dirty="0" smtClean="0">
                <a:latin typeface="Arial" panose="020B0604020202020204" pitchFamily="34" charset="0"/>
              </a:rPr>
              <a:t>Objetivo de la Guía: </a:t>
            </a:r>
            <a:r>
              <a:rPr lang="es-ES" altLang="es-ES" sz="1200" dirty="0" smtClean="0">
                <a:latin typeface="Arial" panose="020B0604020202020204" pitchFamily="34" charset="0"/>
              </a:rPr>
              <a:t>La guía </a:t>
            </a:r>
            <a:r>
              <a:rPr lang="es-ES" altLang="es-ES" sz="1200" dirty="0">
                <a:latin typeface="Arial" panose="020B0604020202020204" pitchFamily="34" charset="0"/>
              </a:rPr>
              <a:t>de Usuario con rol Administrador, tiene como objetivo principal explicar el paso a paso, el uso y manejo del Módulo de </a:t>
            </a:r>
            <a:r>
              <a:rPr lang="es-ES" altLang="es-ES" sz="1200" dirty="0" smtClean="0">
                <a:latin typeface="Arial" panose="020B0604020202020204" pitchFamily="34" charset="0"/>
              </a:rPr>
              <a:t>Informe Técnico, </a:t>
            </a:r>
            <a:r>
              <a:rPr lang="es-ES" altLang="es-ES" sz="1200" dirty="0">
                <a:latin typeface="Arial" panose="020B0604020202020204" pitchFamily="34" charset="0"/>
              </a:rPr>
              <a:t>para el buen y correcto funcionamiento del mismo, en el Sistema de Información de Gestión Laboral (SIGLA</a:t>
            </a:r>
            <a:r>
              <a:rPr lang="es-ES" altLang="es-ES" sz="1200" dirty="0" smtClean="0">
                <a:latin typeface="Arial" panose="020B0604020202020204" pitchFamily="34" charset="0"/>
              </a:rPr>
              <a:t>).</a:t>
            </a:r>
            <a:endParaRPr lang="es-ES" altLang="es-ES" sz="1200" dirty="0">
              <a:latin typeface="Arial" panose="020B0604020202020204" pitchFamily="34" charset="0"/>
            </a:endParaRPr>
          </a:p>
        </p:txBody>
      </p:sp>
      <p:sp>
        <p:nvSpPr>
          <p:cNvPr id="8" name="9 CuadroTexto"/>
          <p:cNvSpPr txBox="1">
            <a:spLocks noGrp="1" noChangeArrowheads="1"/>
          </p:cNvSpPr>
          <p:nvPr>
            <p:ph type="body" sz="quarter" idx="10"/>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s-VE"/>
            </a:defPPr>
            <a:lvl1pPr>
              <a:spcBef>
                <a:spcPct val="0"/>
              </a:spcBef>
              <a:buFontTx/>
              <a:buNone/>
              <a:defRPr sz="2000" b="1">
                <a:latin typeface="Arial" panose="020B0604020202020204" pitchFamily="34" charset="0"/>
              </a:defRPr>
            </a:lvl1pPr>
            <a:lvl2pPr marL="742950" indent="-285750">
              <a:spcBef>
                <a:spcPct val="20000"/>
              </a:spcBef>
              <a:buFont typeface="Arial" panose="020B0604020202020204" pitchFamily="34" charset="0"/>
              <a:buChar char="–"/>
              <a:defRPr sz="2800">
                <a:latin typeface="Arial" panose="020B0604020202020204" pitchFamily="34" charset="0"/>
              </a:defRPr>
            </a:lvl2pPr>
            <a:lvl3pPr marL="1143000" indent="-228600">
              <a:spcBef>
                <a:spcPct val="20000"/>
              </a:spcBef>
              <a:buFont typeface="Arial" panose="020B0604020202020204" pitchFamily="34" charset="0"/>
              <a:buChar char="•"/>
              <a:defRPr sz="2400">
                <a:latin typeface="Arial" panose="020B0604020202020204" pitchFamily="34" charset="0"/>
              </a:defRPr>
            </a:lvl3pPr>
            <a:lvl4pPr marL="1600200" indent="-228600">
              <a:spcBef>
                <a:spcPct val="20000"/>
              </a:spcBef>
              <a:buFont typeface="Arial" panose="020B0604020202020204" pitchFamily="34" charset="0"/>
              <a:buChar char="–"/>
              <a:defRPr sz="2000">
                <a:latin typeface="Arial" panose="020B0604020202020204" pitchFamily="34" charset="0"/>
              </a:defRPr>
            </a:lvl4pPr>
            <a:lvl5pPr marL="2057400" indent="-228600">
              <a:spcBef>
                <a:spcPct val="20000"/>
              </a:spcBef>
              <a:buFont typeface="Arial" panose="020B0604020202020204" pitchFamily="34" charset="0"/>
              <a:buChar char="»"/>
              <a:defRPr sz="2000">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Arial" panose="020B0604020202020204" pitchFamily="34" charset="0"/>
              </a:defRPr>
            </a:lvl9pPr>
          </a:lstStyle>
          <a:p>
            <a:r>
              <a:rPr lang="es-VE" altLang="es-VE" dirty="0"/>
              <a:t>Objetivo de la </a:t>
            </a:r>
            <a:r>
              <a:rPr lang="es-VE" altLang="es-VE" dirty="0" smtClean="0"/>
              <a:t>Guía, Función e Ingresar al Sistema</a:t>
            </a:r>
            <a:endParaRPr lang="es-ES" altLang="es-VE" dirty="0">
              <a:solidFill>
                <a:srgbClr val="FF0000"/>
              </a:solidFill>
            </a:endParaRPr>
          </a:p>
        </p:txBody>
      </p:sp>
      <p:sp>
        <p:nvSpPr>
          <p:cNvPr id="10" name="Rectángulo 9"/>
          <p:cNvSpPr/>
          <p:nvPr/>
        </p:nvSpPr>
        <p:spPr>
          <a:xfrm>
            <a:off x="549451" y="3097274"/>
            <a:ext cx="5759274" cy="830997"/>
          </a:xfrm>
          <a:prstGeom prst="rect">
            <a:avLst/>
          </a:prstGeom>
        </p:spPr>
        <p:txBody>
          <a:bodyPr wrap="square">
            <a:spAutoFit/>
          </a:bodyPr>
          <a:lstStyle/>
          <a:p>
            <a:pPr algn="just"/>
            <a:r>
              <a:rPr lang="es-VE" sz="1200" b="1" dirty="0" smtClean="0">
                <a:latin typeface="Arial"/>
                <a:ea typeface="Calibri"/>
              </a:rPr>
              <a:t>Función del </a:t>
            </a:r>
            <a:r>
              <a:rPr lang="es-VE" sz="1200" b="1" dirty="0" smtClean="0">
                <a:solidFill>
                  <a:srgbClr val="000000"/>
                </a:solidFill>
                <a:latin typeface="Arial"/>
                <a:ea typeface="Calibri"/>
              </a:rPr>
              <a:t>Módulo</a:t>
            </a:r>
            <a:r>
              <a:rPr lang="es-VE" sz="1200" b="1" dirty="0" smtClean="0">
                <a:latin typeface="Arial"/>
                <a:ea typeface="Calibri"/>
              </a:rPr>
              <a:t>: </a:t>
            </a:r>
            <a:r>
              <a:rPr lang="es-VE" sz="1200" dirty="0">
                <a:latin typeface="Arial"/>
                <a:ea typeface="Calibri"/>
              </a:rPr>
              <a:t>E</a:t>
            </a:r>
            <a:r>
              <a:rPr lang="es-VE" sz="1200" dirty="0" smtClean="0">
                <a:latin typeface="Arial"/>
                <a:ea typeface="Calibri"/>
              </a:rPr>
              <a:t>l Módulo de Informe Técnico, tiene como función permitir el registro de las especificaciones de un dispositivo al momento de realizar la revisión y mantenimiento del el mismo, por la División de Soporte Técnico,</a:t>
            </a:r>
            <a:r>
              <a:rPr lang="es-ES" sz="1200" dirty="0" smtClean="0">
                <a:latin typeface="Arial" panose="020B0604020202020204" pitchFamily="34" charset="0"/>
                <a:cs typeface="Arial" panose="020B0604020202020204" pitchFamily="34" charset="0"/>
              </a:rPr>
              <a:t> adscrita a la Oficina de Tecnología de la Información y la Comunicación (OTIC).</a:t>
            </a:r>
            <a:endParaRPr lang="es-VE" sz="1200" dirty="0">
              <a:latin typeface="Arial" panose="020B0604020202020204" pitchFamily="34" charset="0"/>
              <a:cs typeface="Arial" panose="020B0604020202020204" pitchFamily="34" charset="0"/>
            </a:endParaRPr>
          </a:p>
        </p:txBody>
      </p:sp>
      <p:sp>
        <p:nvSpPr>
          <p:cNvPr id="13" name="Rectángulo 12"/>
          <p:cNvSpPr/>
          <p:nvPr/>
        </p:nvSpPr>
        <p:spPr>
          <a:xfrm>
            <a:off x="176" y="3938958"/>
            <a:ext cx="549099" cy="923330"/>
          </a:xfrm>
          <a:prstGeom prst="rect">
            <a:avLst/>
          </a:prstGeom>
        </p:spPr>
        <p:txBody>
          <a:bodyPr wrap="square">
            <a:spAutoFit/>
          </a:bodyPr>
          <a:lstStyle/>
          <a:p>
            <a:pPr defTabSz="914411" fontAlgn="base">
              <a:spcBef>
                <a:spcPct val="0"/>
              </a:spcBef>
              <a:spcAft>
                <a:spcPct val="0"/>
              </a:spcAft>
            </a:pPr>
            <a:r>
              <a:rPr lang="es-VE" altLang="es-VE" sz="5400" dirty="0">
                <a:solidFill>
                  <a:srgbClr val="8EB4E3"/>
                </a:solidFill>
                <a:latin typeface="Arial" panose="020B0604020202020204" pitchFamily="34" charset="0"/>
                <a:cs typeface="Arial" pitchFamily="34" charset="0"/>
              </a:rPr>
              <a:t>1</a:t>
            </a:r>
            <a:endParaRPr lang="es-VE" altLang="es-VE" sz="5400" dirty="0" smtClean="0">
              <a:solidFill>
                <a:srgbClr val="8EB4E3"/>
              </a:solidFill>
              <a:latin typeface="Arial" panose="020B0604020202020204" pitchFamily="34" charset="0"/>
              <a:cs typeface="Arial" pitchFamily="34" charset="0"/>
            </a:endParaRPr>
          </a:p>
        </p:txBody>
      </p:sp>
      <p:sp>
        <p:nvSpPr>
          <p:cNvPr id="15" name="Rectángulo 14"/>
          <p:cNvSpPr/>
          <p:nvPr/>
        </p:nvSpPr>
        <p:spPr>
          <a:xfrm>
            <a:off x="0" y="5753745"/>
            <a:ext cx="549275"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2</a:t>
            </a:r>
          </a:p>
        </p:txBody>
      </p:sp>
      <p:sp>
        <p:nvSpPr>
          <p:cNvPr id="18" name="Rectángulo 17"/>
          <p:cNvSpPr>
            <a:spLocks noChangeArrowheads="1"/>
          </p:cNvSpPr>
          <p:nvPr/>
        </p:nvSpPr>
        <p:spPr bwMode="auto">
          <a:xfrm>
            <a:off x="549451" y="4139419"/>
            <a:ext cx="575927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just" eaLnBrk="0" hangingPunct="0"/>
            <a:r>
              <a:rPr lang="es-ES" altLang="en-US" sz="1200" b="1" dirty="0"/>
              <a:t>Ingresar al Módulo: </a:t>
            </a:r>
            <a:r>
              <a:rPr lang="es-VE" sz="1200" dirty="0"/>
              <a:t>Una vez en el Sistema de Información de Gestión Laboral, haga clic en el icono de </a:t>
            </a:r>
            <a:r>
              <a:rPr lang="es-VE" sz="1200" dirty="0" smtClean="0"/>
              <a:t>INFORME TÉCNICO.</a:t>
            </a:r>
            <a:endParaRPr lang="es-VE" sz="1200" dirty="0">
              <a:cs typeface="Arial" panose="020B0604020202020204" pitchFamily="34" charset="0"/>
            </a:endParaRPr>
          </a:p>
        </p:txBody>
      </p:sp>
      <p:sp>
        <p:nvSpPr>
          <p:cNvPr id="21" name="6 Rectángulo"/>
          <p:cNvSpPr/>
          <p:nvPr/>
        </p:nvSpPr>
        <p:spPr>
          <a:xfrm>
            <a:off x="549276" y="5988951"/>
            <a:ext cx="5759450" cy="461665"/>
          </a:xfrm>
          <a:prstGeom prst="rect">
            <a:avLst/>
          </a:prstGeom>
        </p:spPr>
        <p:txBody>
          <a:bodyPr wrap="square">
            <a:spAutoFit/>
          </a:bodyPr>
          <a:lstStyle/>
          <a:p>
            <a:pPr algn="just" fontAlgn="auto">
              <a:spcBef>
                <a:spcPts val="0"/>
              </a:spcBef>
              <a:spcAft>
                <a:spcPts val="0"/>
              </a:spcAft>
              <a:defRPr/>
            </a:pPr>
            <a:r>
              <a:rPr lang="es-VE" sz="1200" dirty="0">
                <a:latin typeface="Arial" panose="020B0604020202020204" pitchFamily="34" charset="0"/>
                <a:cs typeface="Arial" panose="020B0604020202020204" pitchFamily="34" charset="0"/>
              </a:rPr>
              <a:t>Seleccione de la barra del menú, la opción que requiera del Módulo </a:t>
            </a:r>
            <a:r>
              <a:rPr lang="es-VE" sz="1200" dirty="0" smtClean="0">
                <a:latin typeface="Arial" panose="020B0604020202020204" pitchFamily="34" charset="0"/>
                <a:cs typeface="Arial" panose="020B0604020202020204" pitchFamily="34" charset="0"/>
              </a:rPr>
              <a:t>de INFORME TÉCNICO.</a:t>
            </a:r>
            <a:endParaRPr lang="es-VE" sz="1200" b="1" dirty="0">
              <a:solidFill>
                <a:schemeClr val="accent1">
                  <a:lumMod val="75000"/>
                </a:schemeClr>
              </a:solidFill>
              <a:latin typeface="Arial" panose="020B0604020202020204" pitchFamily="34" charset="0"/>
              <a:cs typeface="Arial" panose="020B0604020202020204" pitchFamily="34" charset="0"/>
            </a:endParaRPr>
          </a:p>
        </p:txBody>
      </p:sp>
      <p:cxnSp>
        <p:nvCxnSpPr>
          <p:cNvPr id="22" name="8 Conector recto"/>
          <p:cNvCxnSpPr>
            <a:stCxn id="13" idx="2"/>
            <a:endCxn id="15" idx="0"/>
          </p:cNvCxnSpPr>
          <p:nvPr/>
        </p:nvCxnSpPr>
        <p:spPr>
          <a:xfrm flipH="1">
            <a:off x="274638" y="4862288"/>
            <a:ext cx="88" cy="891457"/>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pic>
        <p:nvPicPr>
          <p:cNvPr id="4" name="Imagen 3"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113" y="6536733"/>
            <a:ext cx="5368184" cy="311648"/>
          </a:xfrm>
          <a:prstGeom prst="rect">
            <a:avLst/>
          </a:prstGeom>
        </p:spPr>
      </p:pic>
      <p:grpSp>
        <p:nvGrpSpPr>
          <p:cNvPr id="3" name="Grupo 2"/>
          <p:cNvGrpSpPr/>
          <p:nvPr/>
        </p:nvGrpSpPr>
        <p:grpSpPr>
          <a:xfrm>
            <a:off x="2680568" y="4794152"/>
            <a:ext cx="2044576" cy="959593"/>
            <a:chOff x="2680568" y="4794152"/>
            <a:chExt cx="2044576" cy="959593"/>
          </a:xfrm>
        </p:grpSpPr>
        <p:pic>
          <p:nvPicPr>
            <p:cNvPr id="17" name="Imagen 16"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6971" y="4911947"/>
              <a:ext cx="952633" cy="724001"/>
            </a:xfrm>
            <a:prstGeom prst="rect">
              <a:avLst/>
            </a:prstGeom>
          </p:spPr>
        </p:pic>
        <p:sp>
          <p:nvSpPr>
            <p:cNvPr id="24" name="Elipse 23"/>
            <p:cNvSpPr/>
            <p:nvPr/>
          </p:nvSpPr>
          <p:spPr>
            <a:xfrm>
              <a:off x="2680568" y="4794152"/>
              <a:ext cx="1252488" cy="959593"/>
            </a:xfrm>
            <a:prstGeom prst="ellipse">
              <a:avLst/>
            </a:prstGeom>
            <a:noFill/>
            <a:ln w="28575"/>
          </p:spPr>
          <p:style>
            <a:lnRef idx="1">
              <a:schemeClr val="accent1"/>
            </a:lnRef>
            <a:fillRef idx="2">
              <a:schemeClr val="accent1"/>
            </a:fillRef>
            <a:effectRef idx="1">
              <a:schemeClr val="accent1"/>
            </a:effectRef>
            <a:fontRef idx="minor">
              <a:schemeClr val="dk1"/>
            </a:fontRef>
          </p:style>
          <p:txBody>
            <a:bodyPr rtlCol="0" anchor="ctr"/>
            <a:lstStyle/>
            <a:p>
              <a:pPr algn="ctr"/>
              <a:endParaRPr lang="es-VE" sz="1000" dirty="0">
                <a:latin typeface="Arial" panose="020B0604020202020204" pitchFamily="34" charset="0"/>
                <a:cs typeface="Arial" panose="020B0604020202020204" pitchFamily="34" charset="0"/>
              </a:endParaRPr>
            </a:p>
          </p:txBody>
        </p:sp>
        <p:pic>
          <p:nvPicPr>
            <p:cNvPr id="33" name="51 Imagen" descr="computer-mouse-click.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02743" y="5061454"/>
              <a:ext cx="268026" cy="40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ángulo redondeado 9"/>
            <p:cNvSpPr/>
            <p:nvPr/>
          </p:nvSpPr>
          <p:spPr bwMode="auto">
            <a:xfrm>
              <a:off x="4024261" y="5365569"/>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grpSp>
    </p:spTree>
    <p:extLst>
      <p:ext uri="{BB962C8B-B14F-4D97-AF65-F5344CB8AC3E}">
        <p14:creationId xmlns:p14="http://schemas.microsoft.com/office/powerpoint/2010/main" val="2253029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p:txBody>
          <a:bodyPr/>
          <a:lstStyle/>
          <a:p>
            <a:r>
              <a:rPr lang="es-VE" dirty="0" smtClean="0"/>
              <a:t>INFORME TÉCNICO/ Registrar</a:t>
            </a:r>
            <a:endParaRPr lang="es-VE" dirty="0"/>
          </a:p>
        </p:txBody>
      </p:sp>
      <p:sp>
        <p:nvSpPr>
          <p:cNvPr id="4" name="Rectángulo 3"/>
          <p:cNvSpPr/>
          <p:nvPr/>
        </p:nvSpPr>
        <p:spPr>
          <a:xfrm>
            <a:off x="0" y="2038350"/>
            <a:ext cx="541977" cy="923330"/>
          </a:xfrm>
          <a:prstGeom prst="rect">
            <a:avLst/>
          </a:prstGeom>
        </p:spPr>
        <p:txBody>
          <a:bodyPr wrap="square">
            <a:spAutoFit/>
          </a:bodyPr>
          <a:lstStyle/>
          <a:p>
            <a:pPr defTabSz="914411" fontAlgn="base">
              <a:spcBef>
                <a:spcPct val="0"/>
              </a:spcBef>
              <a:spcAft>
                <a:spcPct val="0"/>
              </a:spcAft>
            </a:pPr>
            <a:r>
              <a:rPr lang="es-VE" altLang="es-VE" sz="5400" dirty="0">
                <a:solidFill>
                  <a:srgbClr val="8EB4E3"/>
                </a:solidFill>
                <a:latin typeface="Arial" panose="020B0604020202020204" pitchFamily="34" charset="0"/>
                <a:cs typeface="Arial" pitchFamily="34" charset="0"/>
              </a:rPr>
              <a:t>1</a:t>
            </a:r>
            <a:endParaRPr lang="es-VE" altLang="es-VE" sz="5400" dirty="0" smtClean="0">
              <a:solidFill>
                <a:srgbClr val="8EB4E3"/>
              </a:solidFill>
              <a:latin typeface="Arial" panose="020B0604020202020204" pitchFamily="34" charset="0"/>
              <a:cs typeface="Arial" pitchFamily="34" charset="0"/>
            </a:endParaRPr>
          </a:p>
        </p:txBody>
      </p:sp>
      <p:sp>
        <p:nvSpPr>
          <p:cNvPr id="7" name="Rectángulo 6"/>
          <p:cNvSpPr/>
          <p:nvPr/>
        </p:nvSpPr>
        <p:spPr>
          <a:xfrm>
            <a:off x="0" y="3123192"/>
            <a:ext cx="54197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2</a:t>
            </a:r>
          </a:p>
        </p:txBody>
      </p:sp>
      <p:sp>
        <p:nvSpPr>
          <p:cNvPr id="8" name="CuadroTexto 7"/>
          <p:cNvSpPr txBox="1"/>
          <p:nvPr/>
        </p:nvSpPr>
        <p:spPr>
          <a:xfrm>
            <a:off x="543068" y="3131840"/>
            <a:ext cx="5765657" cy="830997"/>
          </a:xfrm>
          <a:prstGeom prst="rect">
            <a:avLst/>
          </a:prstGeom>
          <a:noFill/>
        </p:spPr>
        <p:txBody>
          <a:bodyPr wrap="square" rtlCol="0">
            <a:spAutoFit/>
          </a:bodyPr>
          <a:lstStyle/>
          <a:p>
            <a:pPr algn="just"/>
            <a:r>
              <a:rPr lang="es-ES" sz="1200" dirty="0" smtClean="0">
                <a:latin typeface="Arial" panose="020B0604020202020204" pitchFamily="34" charset="0"/>
                <a:cs typeface="Arial" panose="020B0604020202020204" pitchFamily="34" charset="0"/>
              </a:rPr>
              <a:t>En la sesión Datos del Solicitante, debe seleccionar de la lista despegable la Nacionalidad e ingresar el número de la cédula de identidad del solicitante, seguidamente haga clic en el botón </a:t>
            </a:r>
            <a:r>
              <a:rPr lang="es-ES" sz="1200" b="1" dirty="0" smtClean="0">
                <a:latin typeface="Arial" panose="020B0604020202020204" pitchFamily="34" charset="0"/>
                <a:cs typeface="Arial" panose="020B0604020202020204" pitchFamily="34" charset="0"/>
              </a:rPr>
              <a:t>Buscar</a:t>
            </a:r>
            <a:r>
              <a:rPr lang="es-ES" sz="1200" dirty="0" smtClean="0">
                <a:latin typeface="Arial" panose="020B0604020202020204" pitchFamily="34" charset="0"/>
                <a:cs typeface="Arial" panose="020B0604020202020204" pitchFamily="34" charset="0"/>
              </a:rPr>
              <a:t>, </a:t>
            </a:r>
            <a:r>
              <a:rPr lang="es-VE" sz="1200" dirty="0" smtClean="0">
                <a:latin typeface="Arial" panose="020B0604020202020204" pitchFamily="34" charset="0"/>
                <a:cs typeface="Arial" panose="020B0604020202020204" pitchFamily="34" charset="0"/>
              </a:rPr>
              <a:t>visualizará los datos de la cédula consultada.</a:t>
            </a:r>
            <a:endParaRPr lang="es-VE" sz="1200" dirty="0">
              <a:latin typeface="Arial" panose="020B0604020202020204" pitchFamily="34" charset="0"/>
              <a:cs typeface="Arial" panose="020B0604020202020204" pitchFamily="34" charset="0"/>
            </a:endParaRPr>
          </a:p>
        </p:txBody>
      </p:sp>
      <p:cxnSp>
        <p:nvCxnSpPr>
          <p:cNvPr id="10" name="8 Conector recto"/>
          <p:cNvCxnSpPr>
            <a:stCxn id="4" idx="2"/>
            <a:endCxn id="7" idx="0"/>
          </p:cNvCxnSpPr>
          <p:nvPr/>
        </p:nvCxnSpPr>
        <p:spPr>
          <a:xfrm>
            <a:off x="270989" y="2961680"/>
            <a:ext cx="0" cy="161512"/>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549275" y="2084516"/>
            <a:ext cx="4319588" cy="276999"/>
          </a:xfrm>
          <a:prstGeom prst="rect">
            <a:avLst/>
          </a:prstGeom>
          <a:noFill/>
        </p:spPr>
        <p:txBody>
          <a:bodyPr wrap="square" rtlCol="0">
            <a:spAutoFit/>
          </a:bodyPr>
          <a:lstStyle/>
          <a:p>
            <a:pPr algn="just"/>
            <a:r>
              <a:rPr lang="es-VE" sz="1200" dirty="0" smtClean="0">
                <a:latin typeface="Arial" panose="020B0604020202020204" pitchFamily="34" charset="0"/>
                <a:cs typeface="Arial" panose="020B0604020202020204" pitchFamily="34" charset="0"/>
              </a:rPr>
              <a:t>Haga clic en el Menú INFORME TÉCNICO, opción Registrar.</a:t>
            </a:r>
            <a:endParaRPr lang="es-VE" sz="1200" dirty="0">
              <a:latin typeface="Arial" panose="020B0604020202020204" pitchFamily="34" charset="0"/>
              <a:cs typeface="Arial" panose="020B0604020202020204" pitchFamily="34" charset="0"/>
            </a:endParaRPr>
          </a:p>
        </p:txBody>
      </p:sp>
      <p:pic>
        <p:nvPicPr>
          <p:cNvPr id="28" name="Imagen 27"/>
          <p:cNvPicPr>
            <a:picLocks noChangeAspect="1"/>
          </p:cNvPicPr>
          <p:nvPr/>
        </p:nvPicPr>
        <p:blipFill rotWithShape="1">
          <a:blip r:embed="rId2"/>
          <a:srcRect l="36365" t="22280" r="22927" b="68472"/>
          <a:stretch/>
        </p:blipFill>
        <p:spPr>
          <a:xfrm>
            <a:off x="1814891" y="2446078"/>
            <a:ext cx="3285448" cy="482293"/>
          </a:xfrm>
          <a:prstGeom prst="rect">
            <a:avLst/>
          </a:prstGeom>
        </p:spPr>
      </p:pic>
      <p:pic>
        <p:nvPicPr>
          <p:cNvPr id="14" name="51 Imagen" descr="computer-mouse-clic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48880" y="2687224"/>
            <a:ext cx="268026" cy="40414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8 Conector recto"/>
          <p:cNvCxnSpPr>
            <a:stCxn id="7" idx="2"/>
            <a:endCxn id="17" idx="0"/>
          </p:cNvCxnSpPr>
          <p:nvPr/>
        </p:nvCxnSpPr>
        <p:spPr>
          <a:xfrm>
            <a:off x="270989" y="4046522"/>
            <a:ext cx="13705" cy="1690420"/>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17" name="Rectángulo 16"/>
          <p:cNvSpPr/>
          <p:nvPr/>
        </p:nvSpPr>
        <p:spPr>
          <a:xfrm>
            <a:off x="0" y="5736942"/>
            <a:ext cx="56938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3</a:t>
            </a:r>
          </a:p>
        </p:txBody>
      </p:sp>
      <p:sp>
        <p:nvSpPr>
          <p:cNvPr id="22" name="CuadroTexto 21"/>
          <p:cNvSpPr txBox="1"/>
          <p:nvPr/>
        </p:nvSpPr>
        <p:spPr>
          <a:xfrm>
            <a:off x="579004" y="5753506"/>
            <a:ext cx="5729721" cy="830997"/>
          </a:xfrm>
          <a:prstGeom prst="rect">
            <a:avLst/>
          </a:prstGeom>
          <a:noFill/>
        </p:spPr>
        <p:txBody>
          <a:bodyPr wrap="square" rtlCol="0">
            <a:spAutoFit/>
          </a:bodyPr>
          <a:lstStyle/>
          <a:p>
            <a:pPr algn="just"/>
            <a:r>
              <a:rPr lang="es-VE" sz="1200" dirty="0" smtClean="0">
                <a:latin typeface="Arial" panose="020B0604020202020204" pitchFamily="34" charset="0"/>
                <a:cs typeface="Arial" panose="020B0604020202020204" pitchFamily="34" charset="0"/>
              </a:rPr>
              <a:t>En la sesión Datos de GLPI, debe ingresar el Nro. de Requerimiento y Unidad Administrativa si lo posee, adicionalmente en la sesión de Especificaciones </a:t>
            </a:r>
            <a:r>
              <a:rPr lang="es-VE" sz="1200" dirty="0">
                <a:latin typeface="Arial" panose="020B0604020202020204" pitchFamily="34" charset="0"/>
                <a:cs typeface="Arial" panose="020B0604020202020204" pitchFamily="34" charset="0"/>
              </a:rPr>
              <a:t>del </a:t>
            </a:r>
            <a:r>
              <a:rPr lang="es-VE" sz="1200" dirty="0" smtClean="0">
                <a:latin typeface="Arial" panose="020B0604020202020204" pitchFamily="34" charset="0"/>
                <a:cs typeface="Arial" panose="020B0604020202020204" pitchFamily="34" charset="0"/>
              </a:rPr>
              <a:t>Equipo debe ingresar la información solicitada en pantalla, al finalizar haga clic en </a:t>
            </a:r>
            <a:r>
              <a:rPr lang="es-VE" sz="1200" b="1" dirty="0" smtClean="0">
                <a:latin typeface="Arial" panose="020B0604020202020204" pitchFamily="34" charset="0"/>
                <a:cs typeface="Arial" panose="020B0604020202020204" pitchFamily="34" charset="0"/>
              </a:rPr>
              <a:t>Agregar </a:t>
            </a:r>
            <a:r>
              <a:rPr lang="es-VE" sz="1200" b="1" dirty="0">
                <a:latin typeface="Arial" panose="020B0604020202020204" pitchFamily="34" charset="0"/>
                <a:cs typeface="Arial" panose="020B0604020202020204" pitchFamily="34" charset="0"/>
              </a:rPr>
              <a:t>dispositivo</a:t>
            </a:r>
            <a:r>
              <a:rPr lang="es-VE" sz="1200" dirty="0" smtClean="0">
                <a:latin typeface="Arial" panose="020B0604020202020204" pitchFamily="34" charset="0"/>
                <a:cs typeface="Arial" panose="020B0604020202020204" pitchFamily="34" charset="0"/>
              </a:rPr>
              <a:t>.</a:t>
            </a:r>
            <a:endParaRPr lang="es-VE" sz="1200" b="1" dirty="0">
              <a:latin typeface="Arial" panose="020B0604020202020204" pitchFamily="34" charset="0"/>
              <a:cs typeface="Arial" panose="020B0604020202020204" pitchFamily="34" charset="0"/>
            </a:endParaRPr>
          </a:p>
        </p:txBody>
      </p:sp>
      <p:cxnSp>
        <p:nvCxnSpPr>
          <p:cNvPr id="26" name="8 Conector recto"/>
          <p:cNvCxnSpPr>
            <a:stCxn id="17" idx="2"/>
          </p:cNvCxnSpPr>
          <p:nvPr/>
        </p:nvCxnSpPr>
        <p:spPr>
          <a:xfrm>
            <a:off x="284694" y="6660272"/>
            <a:ext cx="13704" cy="1816288"/>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27" name="Rectángulo redondeado 9"/>
          <p:cNvSpPr/>
          <p:nvPr/>
        </p:nvSpPr>
        <p:spPr bwMode="auto">
          <a:xfrm>
            <a:off x="2774700" y="2769243"/>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grpSp>
        <p:nvGrpSpPr>
          <p:cNvPr id="3" name="Grupo 2"/>
          <p:cNvGrpSpPr/>
          <p:nvPr/>
        </p:nvGrpSpPr>
        <p:grpSpPr>
          <a:xfrm>
            <a:off x="1363604" y="4021861"/>
            <a:ext cx="3975092" cy="1556551"/>
            <a:chOff x="1363604" y="4021861"/>
            <a:chExt cx="3975092" cy="1556551"/>
          </a:xfrm>
        </p:grpSpPr>
        <p:pic>
          <p:nvPicPr>
            <p:cNvPr id="12" name="Imagen 11" descr="Recorte de pantalla"/>
            <p:cNvPicPr>
              <a:picLocks noChangeAspect="1"/>
            </p:cNvPicPr>
            <p:nvPr/>
          </p:nvPicPr>
          <p:blipFill rotWithShape="1">
            <a:blip r:embed="rId4">
              <a:extLst>
                <a:ext uri="{28A0092B-C50C-407E-A947-70E740481C1C}">
                  <a14:useLocalDpi xmlns:a14="http://schemas.microsoft.com/office/drawing/2010/main" val="0"/>
                </a:ext>
              </a:extLst>
            </a:blip>
            <a:srcRect b="56027"/>
            <a:stretch/>
          </p:blipFill>
          <p:spPr>
            <a:xfrm>
              <a:off x="1363604" y="4021861"/>
              <a:ext cx="3899367" cy="1556551"/>
            </a:xfrm>
            <a:prstGeom prst="rect">
              <a:avLst/>
            </a:prstGeom>
          </p:spPr>
        </p:pic>
        <p:pic>
          <p:nvPicPr>
            <p:cNvPr id="19" name="51 Imagen" descr="computer-mouse-clic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69787" y="4487583"/>
              <a:ext cx="268026" cy="40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ángulo redondeado 9"/>
            <p:cNvSpPr/>
            <p:nvPr/>
          </p:nvSpPr>
          <p:spPr bwMode="auto">
            <a:xfrm>
              <a:off x="4637813" y="4370388"/>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grpSp>
      <p:grpSp>
        <p:nvGrpSpPr>
          <p:cNvPr id="5" name="Grupo 4"/>
          <p:cNvGrpSpPr/>
          <p:nvPr/>
        </p:nvGrpSpPr>
        <p:grpSpPr>
          <a:xfrm>
            <a:off x="2233322" y="6584503"/>
            <a:ext cx="2754932" cy="1897371"/>
            <a:chOff x="2232130" y="6702670"/>
            <a:chExt cx="2754932" cy="1897371"/>
          </a:xfrm>
        </p:grpSpPr>
        <p:pic>
          <p:nvPicPr>
            <p:cNvPr id="23" name="Imagen 22" descr="Recorte de pantalla"/>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32130" y="6702670"/>
              <a:ext cx="2754932" cy="1666564"/>
            </a:xfrm>
            <a:prstGeom prst="rect">
              <a:avLst/>
            </a:prstGeom>
          </p:spPr>
        </p:pic>
        <p:pic>
          <p:nvPicPr>
            <p:cNvPr id="24" name="51 Imagen" descr="computer-mouse-clic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75583" y="8195892"/>
              <a:ext cx="268026" cy="40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ectángulo redondeado 9"/>
            <p:cNvSpPr/>
            <p:nvPr/>
          </p:nvSpPr>
          <p:spPr bwMode="auto">
            <a:xfrm>
              <a:off x="3936930" y="8232709"/>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grpSp>
    </p:spTree>
    <p:extLst>
      <p:ext uri="{BB962C8B-B14F-4D97-AF65-F5344CB8AC3E}">
        <p14:creationId xmlns:p14="http://schemas.microsoft.com/office/powerpoint/2010/main" val="2674128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n 20"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776" y="3553130"/>
            <a:ext cx="3600400" cy="953594"/>
          </a:xfrm>
          <a:prstGeom prst="rect">
            <a:avLst/>
          </a:prstGeom>
        </p:spPr>
      </p:pic>
      <p:pic>
        <p:nvPicPr>
          <p:cNvPr id="12" name="Imagen 11"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7142" y="2325221"/>
            <a:ext cx="2464089" cy="722665"/>
          </a:xfrm>
          <a:prstGeom prst="rect">
            <a:avLst/>
          </a:prstGeom>
        </p:spPr>
      </p:pic>
      <p:pic>
        <p:nvPicPr>
          <p:cNvPr id="23" name="51 Imagen" descr="computer-mouse-click.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75378" y="2845811"/>
            <a:ext cx="268026" cy="40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ángulo 28"/>
          <p:cNvSpPr/>
          <p:nvPr/>
        </p:nvSpPr>
        <p:spPr>
          <a:xfrm>
            <a:off x="-19144" y="2064494"/>
            <a:ext cx="54197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4</a:t>
            </a:r>
          </a:p>
        </p:txBody>
      </p:sp>
      <p:sp>
        <p:nvSpPr>
          <p:cNvPr id="31" name="CuadroTexto 30"/>
          <p:cNvSpPr txBox="1"/>
          <p:nvPr/>
        </p:nvSpPr>
        <p:spPr>
          <a:xfrm>
            <a:off x="570576" y="2048222"/>
            <a:ext cx="5757223" cy="461665"/>
          </a:xfrm>
          <a:prstGeom prst="rect">
            <a:avLst/>
          </a:prstGeom>
          <a:noFill/>
        </p:spPr>
        <p:txBody>
          <a:bodyPr wrap="square" rtlCol="0">
            <a:spAutoFit/>
          </a:bodyPr>
          <a:lstStyle/>
          <a:p>
            <a:pPr algn="just"/>
            <a:r>
              <a:rPr lang="es-VE" sz="1200" dirty="0" smtClean="0">
                <a:latin typeface="Arial" panose="020B0604020202020204" pitchFamily="34" charset="0"/>
                <a:cs typeface="Arial" panose="020B0604020202020204" pitchFamily="34" charset="0"/>
              </a:rPr>
              <a:t>Registrada toda la información, se mostrara la siguiente alerta, haga clic en el botón </a:t>
            </a:r>
            <a:r>
              <a:rPr lang="es-VE" sz="1200" b="1" dirty="0" smtClean="0">
                <a:latin typeface="Arial" panose="020B0604020202020204" pitchFamily="34" charset="0"/>
                <a:cs typeface="Arial" panose="020B0604020202020204" pitchFamily="34" charset="0"/>
              </a:rPr>
              <a:t>Finalizar.</a:t>
            </a:r>
            <a:endParaRPr lang="es-VE" sz="1200" b="1" dirty="0">
              <a:latin typeface="Arial" panose="020B0604020202020204" pitchFamily="34" charset="0"/>
              <a:cs typeface="Arial" panose="020B0604020202020204" pitchFamily="34" charset="0"/>
            </a:endParaRPr>
          </a:p>
        </p:txBody>
      </p:sp>
      <p:pic>
        <p:nvPicPr>
          <p:cNvPr id="32" name="51 Imagen" descr="computer-mouse-click.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75378" y="4341991"/>
            <a:ext cx="268026" cy="40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CuadroTexto 33"/>
          <p:cNvSpPr txBox="1"/>
          <p:nvPr/>
        </p:nvSpPr>
        <p:spPr>
          <a:xfrm>
            <a:off x="570576" y="3238789"/>
            <a:ext cx="5738149" cy="276999"/>
          </a:xfrm>
          <a:prstGeom prst="rect">
            <a:avLst/>
          </a:prstGeom>
          <a:noFill/>
        </p:spPr>
        <p:txBody>
          <a:bodyPr wrap="square" rtlCol="0">
            <a:spAutoFit/>
          </a:bodyPr>
          <a:lstStyle/>
          <a:p>
            <a:pPr algn="just"/>
            <a:r>
              <a:rPr lang="es-VE" sz="1200" dirty="0" smtClean="0">
                <a:latin typeface="Arial" panose="020B0604020202020204" pitchFamily="34" charset="0"/>
                <a:cs typeface="Arial" panose="020B0604020202020204" pitchFamily="34" charset="0"/>
              </a:rPr>
              <a:t>Visualizará en la lista los dispositivos registrados, haga clic en el botón </a:t>
            </a:r>
            <a:r>
              <a:rPr lang="es-VE" sz="1200" b="1" dirty="0" smtClean="0">
                <a:latin typeface="Arial" panose="020B0604020202020204" pitchFamily="34" charset="0"/>
                <a:cs typeface="Arial" panose="020B0604020202020204" pitchFamily="34" charset="0"/>
              </a:rPr>
              <a:t>Guardar.</a:t>
            </a:r>
            <a:endParaRPr lang="es-VE" sz="1200" b="1" dirty="0">
              <a:latin typeface="Arial" panose="020B0604020202020204" pitchFamily="34" charset="0"/>
              <a:cs typeface="Arial" panose="020B0604020202020204" pitchFamily="34" charset="0"/>
            </a:endParaRPr>
          </a:p>
        </p:txBody>
      </p:sp>
      <p:cxnSp>
        <p:nvCxnSpPr>
          <p:cNvPr id="35" name="8 Conector recto"/>
          <p:cNvCxnSpPr>
            <a:stCxn id="29" idx="2"/>
            <a:endCxn id="37" idx="0"/>
          </p:cNvCxnSpPr>
          <p:nvPr/>
        </p:nvCxnSpPr>
        <p:spPr>
          <a:xfrm>
            <a:off x="251845" y="2987824"/>
            <a:ext cx="0" cy="66299"/>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37" name="Rectángulo 36"/>
          <p:cNvSpPr/>
          <p:nvPr/>
        </p:nvSpPr>
        <p:spPr>
          <a:xfrm>
            <a:off x="-19144" y="3054123"/>
            <a:ext cx="54197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5</a:t>
            </a:r>
          </a:p>
        </p:txBody>
      </p:sp>
      <p:cxnSp>
        <p:nvCxnSpPr>
          <p:cNvPr id="42" name="8 Conector recto"/>
          <p:cNvCxnSpPr>
            <a:stCxn id="37" idx="2"/>
            <a:endCxn id="30" idx="0"/>
          </p:cNvCxnSpPr>
          <p:nvPr/>
        </p:nvCxnSpPr>
        <p:spPr>
          <a:xfrm>
            <a:off x="251845" y="3977453"/>
            <a:ext cx="0" cy="686548"/>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46" name="Marcador de texto 1"/>
          <p:cNvSpPr txBox="1">
            <a:spLocks/>
          </p:cNvSpPr>
          <p:nvPr/>
        </p:nvSpPr>
        <p:spPr>
          <a:xfrm>
            <a:off x="0" y="1278000"/>
            <a:ext cx="6626225" cy="762000"/>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2000" b="1"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VE" dirty="0" smtClean="0"/>
              <a:t>INFORME TÉCNICO/ Registrar</a:t>
            </a:r>
            <a:endParaRPr lang="es-VE" dirty="0"/>
          </a:p>
        </p:txBody>
      </p:sp>
      <p:sp>
        <p:nvSpPr>
          <p:cNvPr id="26" name="CuadroTexto 25"/>
          <p:cNvSpPr txBox="1"/>
          <p:nvPr/>
        </p:nvSpPr>
        <p:spPr>
          <a:xfrm>
            <a:off x="570576" y="4833920"/>
            <a:ext cx="5752001" cy="461665"/>
          </a:xfrm>
          <a:prstGeom prst="rect">
            <a:avLst/>
          </a:prstGeom>
          <a:noFill/>
        </p:spPr>
        <p:txBody>
          <a:bodyPr wrap="square" rtlCol="0">
            <a:spAutoFit/>
          </a:bodyPr>
          <a:lstStyle/>
          <a:p>
            <a:pPr algn="just"/>
            <a:r>
              <a:rPr lang="es-VE" sz="1200" dirty="0" smtClean="0">
                <a:latin typeface="Arial" panose="020B0604020202020204" pitchFamily="34" charset="0"/>
                <a:cs typeface="Arial" panose="020B0604020202020204" pitchFamily="34" charset="0"/>
              </a:rPr>
              <a:t>Se mostrará la siguiente alerta, con el número de reporte generado de forma automática, haga clic en botón </a:t>
            </a:r>
            <a:r>
              <a:rPr lang="es-VE" sz="1200" b="1" dirty="0" smtClean="0">
                <a:latin typeface="Arial" panose="020B0604020202020204" pitchFamily="34" charset="0"/>
                <a:cs typeface="Arial" panose="020B0604020202020204" pitchFamily="34" charset="0"/>
              </a:rPr>
              <a:t>Finalizar</a:t>
            </a:r>
            <a:r>
              <a:rPr lang="es-VE" sz="1200" dirty="0" smtClean="0">
                <a:latin typeface="Arial" panose="020B0604020202020204" pitchFamily="34" charset="0"/>
                <a:cs typeface="Arial" panose="020B0604020202020204" pitchFamily="34" charset="0"/>
              </a:rPr>
              <a:t>.</a:t>
            </a:r>
            <a:endParaRPr lang="es-VE" sz="1200" dirty="0">
              <a:latin typeface="Arial" panose="020B0604020202020204" pitchFamily="34" charset="0"/>
              <a:cs typeface="Arial" panose="020B0604020202020204" pitchFamily="34" charset="0"/>
            </a:endParaRPr>
          </a:p>
        </p:txBody>
      </p:sp>
      <p:pic>
        <p:nvPicPr>
          <p:cNvPr id="27" name="Imagen 26" descr="Recorte de pantalla"/>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2776" y="5481220"/>
            <a:ext cx="4073146" cy="1166103"/>
          </a:xfrm>
          <a:prstGeom prst="rect">
            <a:avLst/>
          </a:prstGeom>
        </p:spPr>
      </p:pic>
      <p:sp>
        <p:nvSpPr>
          <p:cNvPr id="30" name="Rectángulo 29"/>
          <p:cNvSpPr/>
          <p:nvPr/>
        </p:nvSpPr>
        <p:spPr>
          <a:xfrm>
            <a:off x="-19144" y="4664001"/>
            <a:ext cx="541978"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6</a:t>
            </a:r>
          </a:p>
        </p:txBody>
      </p:sp>
      <p:pic>
        <p:nvPicPr>
          <p:cNvPr id="33" name="51 Imagen" descr="computer-mouse-click.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21389" y="6391256"/>
            <a:ext cx="268026" cy="40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ángulo redondeado 9"/>
          <p:cNvSpPr/>
          <p:nvPr/>
        </p:nvSpPr>
        <p:spPr bwMode="auto">
          <a:xfrm>
            <a:off x="3880467" y="2815250"/>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sp>
        <p:nvSpPr>
          <p:cNvPr id="22" name="Rectángulo redondeado 9"/>
          <p:cNvSpPr/>
          <p:nvPr/>
        </p:nvSpPr>
        <p:spPr bwMode="auto">
          <a:xfrm>
            <a:off x="3889415" y="4316877"/>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sp>
        <p:nvSpPr>
          <p:cNvPr id="24" name="Rectángulo redondeado 9"/>
          <p:cNvSpPr/>
          <p:nvPr/>
        </p:nvSpPr>
        <p:spPr bwMode="auto">
          <a:xfrm>
            <a:off x="3911194" y="6254731"/>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spTree>
    <p:extLst>
      <p:ext uri="{BB962C8B-B14F-4D97-AF65-F5344CB8AC3E}">
        <p14:creationId xmlns:p14="http://schemas.microsoft.com/office/powerpoint/2010/main" val="32765032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1"/>
          <p:cNvSpPr txBox="1">
            <a:spLocks/>
          </p:cNvSpPr>
          <p:nvPr/>
        </p:nvSpPr>
        <p:spPr>
          <a:xfrm>
            <a:off x="0" y="1278000"/>
            <a:ext cx="6627600" cy="762000"/>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2000" b="1"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VE" dirty="0"/>
              <a:t>INFORME TÉCNICO/ </a:t>
            </a:r>
            <a:r>
              <a:rPr lang="es-VE" dirty="0" smtClean="0"/>
              <a:t>Actualizar</a:t>
            </a:r>
            <a:endParaRPr lang="es-VE" dirty="0"/>
          </a:p>
        </p:txBody>
      </p:sp>
      <p:sp>
        <p:nvSpPr>
          <p:cNvPr id="4" name="Rectángulo 3"/>
          <p:cNvSpPr/>
          <p:nvPr/>
        </p:nvSpPr>
        <p:spPr>
          <a:xfrm>
            <a:off x="0" y="2064494"/>
            <a:ext cx="54197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1</a:t>
            </a:r>
          </a:p>
        </p:txBody>
      </p:sp>
      <p:sp>
        <p:nvSpPr>
          <p:cNvPr id="15" name="CuadroTexto 14"/>
          <p:cNvSpPr txBox="1"/>
          <p:nvPr/>
        </p:nvSpPr>
        <p:spPr>
          <a:xfrm>
            <a:off x="516822" y="2055283"/>
            <a:ext cx="5752001" cy="276999"/>
          </a:xfrm>
          <a:prstGeom prst="rect">
            <a:avLst/>
          </a:prstGeom>
          <a:noFill/>
        </p:spPr>
        <p:txBody>
          <a:bodyPr wrap="square" rtlCol="0">
            <a:spAutoFit/>
          </a:bodyPr>
          <a:lstStyle/>
          <a:p>
            <a:pPr algn="just"/>
            <a:r>
              <a:rPr lang="es-VE" sz="1200" dirty="0" smtClean="0">
                <a:latin typeface="Arial" panose="020B0604020202020204" pitchFamily="34" charset="0"/>
                <a:cs typeface="Arial" panose="020B0604020202020204" pitchFamily="34" charset="0"/>
              </a:rPr>
              <a:t>Haga clic en el Menú INFORME TÉCNICO, opción Actualizar. </a:t>
            </a:r>
            <a:endParaRPr lang="es-VE" sz="1200" dirty="0">
              <a:latin typeface="Arial" panose="020B0604020202020204" pitchFamily="34" charset="0"/>
              <a:cs typeface="Arial" panose="020B0604020202020204" pitchFamily="34" charset="0"/>
            </a:endParaRPr>
          </a:p>
        </p:txBody>
      </p:sp>
      <p:cxnSp>
        <p:nvCxnSpPr>
          <p:cNvPr id="17" name="8 Conector recto"/>
          <p:cNvCxnSpPr/>
          <p:nvPr/>
        </p:nvCxnSpPr>
        <p:spPr>
          <a:xfrm>
            <a:off x="292100" y="2852838"/>
            <a:ext cx="0" cy="322883"/>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18" name="Rectángulo 17"/>
          <p:cNvSpPr/>
          <p:nvPr/>
        </p:nvSpPr>
        <p:spPr>
          <a:xfrm>
            <a:off x="7298" y="3093389"/>
            <a:ext cx="54197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2</a:t>
            </a:r>
          </a:p>
        </p:txBody>
      </p:sp>
      <p:sp>
        <p:nvSpPr>
          <p:cNvPr id="21" name="CuadroTexto 20"/>
          <p:cNvSpPr txBox="1"/>
          <p:nvPr/>
        </p:nvSpPr>
        <p:spPr>
          <a:xfrm>
            <a:off x="549275" y="3275856"/>
            <a:ext cx="5762187" cy="461665"/>
          </a:xfrm>
          <a:prstGeom prst="rect">
            <a:avLst/>
          </a:prstGeom>
          <a:noFill/>
        </p:spPr>
        <p:txBody>
          <a:bodyPr wrap="square" rtlCol="0">
            <a:spAutoFit/>
          </a:bodyPr>
          <a:lstStyle/>
          <a:p>
            <a:pPr algn="just"/>
            <a:r>
              <a:rPr lang="es-VE" sz="1200" dirty="0" smtClean="0">
                <a:latin typeface="Arial" panose="020B0604020202020204" pitchFamily="34" charset="0"/>
                <a:cs typeface="Arial" panose="020B0604020202020204" pitchFamily="34" charset="0"/>
              </a:rPr>
              <a:t>En pantalla se muestra el Nro. de Informe Técnico, generado automáticamente por el sistema, haga clic en el botón </a:t>
            </a:r>
            <a:r>
              <a:rPr lang="es-VE" sz="1200" b="1" dirty="0" smtClean="0">
                <a:latin typeface="Arial" panose="020B0604020202020204" pitchFamily="34" charset="0"/>
                <a:cs typeface="Arial" panose="020B0604020202020204" pitchFamily="34" charset="0"/>
              </a:rPr>
              <a:t>Buscar. </a:t>
            </a:r>
            <a:endParaRPr lang="es-VE" sz="1200" dirty="0">
              <a:latin typeface="Arial" panose="020B0604020202020204" pitchFamily="34" charset="0"/>
              <a:cs typeface="Arial" panose="020B0604020202020204" pitchFamily="34" charset="0"/>
            </a:endParaRPr>
          </a:p>
        </p:txBody>
      </p:sp>
      <p:cxnSp>
        <p:nvCxnSpPr>
          <p:cNvPr id="25" name="8 Conector recto"/>
          <p:cNvCxnSpPr>
            <a:stCxn id="18" idx="2"/>
          </p:cNvCxnSpPr>
          <p:nvPr/>
        </p:nvCxnSpPr>
        <p:spPr>
          <a:xfrm flipH="1">
            <a:off x="278286" y="4016719"/>
            <a:ext cx="1" cy="419441"/>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29" name="Rectángulo 28"/>
          <p:cNvSpPr/>
          <p:nvPr/>
        </p:nvSpPr>
        <p:spPr>
          <a:xfrm>
            <a:off x="7298" y="4594182"/>
            <a:ext cx="54197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3</a:t>
            </a:r>
          </a:p>
        </p:txBody>
      </p:sp>
      <p:grpSp>
        <p:nvGrpSpPr>
          <p:cNvPr id="6" name="Grupo 5"/>
          <p:cNvGrpSpPr/>
          <p:nvPr/>
        </p:nvGrpSpPr>
        <p:grpSpPr>
          <a:xfrm>
            <a:off x="1905832" y="2436320"/>
            <a:ext cx="2973979" cy="928617"/>
            <a:chOff x="1905832" y="2436320"/>
            <a:chExt cx="2973979" cy="928617"/>
          </a:xfrm>
        </p:grpSpPr>
        <p:pic>
          <p:nvPicPr>
            <p:cNvPr id="16" name="Imagen 15"/>
            <p:cNvPicPr>
              <a:picLocks noChangeAspect="1"/>
            </p:cNvPicPr>
            <p:nvPr/>
          </p:nvPicPr>
          <p:blipFill rotWithShape="1">
            <a:blip r:embed="rId2"/>
            <a:srcRect l="36365" t="22280" r="22927" b="64280"/>
            <a:stretch/>
          </p:blipFill>
          <p:spPr>
            <a:xfrm>
              <a:off x="1905832" y="2436320"/>
              <a:ext cx="2973979" cy="634449"/>
            </a:xfrm>
            <a:prstGeom prst="rect">
              <a:avLst/>
            </a:prstGeom>
          </p:spPr>
        </p:pic>
        <p:pic>
          <p:nvPicPr>
            <p:cNvPr id="9" name="51 Imagen" descr="computer-mouse-clic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0888" y="2960788"/>
              <a:ext cx="268026" cy="40414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ángulo redondeado 9"/>
            <p:cNvSpPr/>
            <p:nvPr/>
          </p:nvSpPr>
          <p:spPr bwMode="auto">
            <a:xfrm>
              <a:off x="2770461" y="2852838"/>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grpSp>
      <p:pic>
        <p:nvPicPr>
          <p:cNvPr id="20" name="Imagen 19" descr="Recorte de pantalla"/>
          <p:cNvPicPr>
            <a:picLocks noChangeAspect="1"/>
          </p:cNvPicPr>
          <p:nvPr/>
        </p:nvPicPr>
        <p:blipFill rotWithShape="1">
          <a:blip r:embed="rId4" cstate="print">
            <a:extLst>
              <a:ext uri="{28A0092B-C50C-407E-A947-70E740481C1C}">
                <a14:useLocalDpi xmlns:a14="http://schemas.microsoft.com/office/drawing/2010/main" val="0"/>
              </a:ext>
            </a:extLst>
          </a:blip>
          <a:srcRect t="36461"/>
          <a:stretch/>
        </p:blipFill>
        <p:spPr>
          <a:xfrm>
            <a:off x="1934229" y="6820508"/>
            <a:ext cx="2811125" cy="1145470"/>
          </a:xfrm>
          <a:prstGeom prst="rect">
            <a:avLst/>
          </a:prstGeom>
        </p:spPr>
      </p:pic>
      <p:pic>
        <p:nvPicPr>
          <p:cNvPr id="8" name="Imagen 7" descr="Recorte de pantalla"/>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4786" y="4992127"/>
            <a:ext cx="1368428" cy="898821"/>
          </a:xfrm>
          <a:prstGeom prst="rect">
            <a:avLst/>
          </a:prstGeom>
        </p:spPr>
      </p:pic>
      <p:grpSp>
        <p:nvGrpSpPr>
          <p:cNvPr id="31" name="Grupo 30"/>
          <p:cNvGrpSpPr/>
          <p:nvPr/>
        </p:nvGrpSpPr>
        <p:grpSpPr>
          <a:xfrm>
            <a:off x="1773881" y="3808554"/>
            <a:ext cx="2971473" cy="785628"/>
            <a:chOff x="1761249" y="4462655"/>
            <a:chExt cx="2971473" cy="785628"/>
          </a:xfrm>
        </p:grpSpPr>
        <p:pic>
          <p:nvPicPr>
            <p:cNvPr id="32" name="Imagen 31" descr="Recorte de pantalla"/>
            <p:cNvPicPr>
              <a:picLocks noChangeAspect="1"/>
            </p:cNvPicPr>
            <p:nvPr/>
          </p:nvPicPr>
          <p:blipFill rotWithShape="1">
            <a:blip r:embed="rId4" cstate="print">
              <a:extLst>
                <a:ext uri="{28A0092B-C50C-407E-A947-70E740481C1C}">
                  <a14:useLocalDpi xmlns:a14="http://schemas.microsoft.com/office/drawing/2010/main" val="0"/>
                </a:ext>
              </a:extLst>
            </a:blip>
            <a:srcRect t="1859" b="64322"/>
            <a:stretch/>
          </p:blipFill>
          <p:spPr>
            <a:xfrm>
              <a:off x="1761249" y="4462655"/>
              <a:ext cx="2811125" cy="609690"/>
            </a:xfrm>
            <a:prstGeom prst="rect">
              <a:avLst/>
            </a:prstGeom>
          </p:spPr>
        </p:pic>
        <p:pic>
          <p:nvPicPr>
            <p:cNvPr id="33" name="51 Imagen" descr="computer-mouse-clic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63813" y="4844134"/>
              <a:ext cx="268026" cy="40414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ángulo redondeado 9"/>
            <p:cNvSpPr/>
            <p:nvPr/>
          </p:nvSpPr>
          <p:spPr bwMode="auto">
            <a:xfrm>
              <a:off x="4031839" y="4815977"/>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grpSp>
      <p:sp>
        <p:nvSpPr>
          <p:cNvPr id="35" name="CuadroTexto 34"/>
          <p:cNvSpPr txBox="1"/>
          <p:nvPr/>
        </p:nvSpPr>
        <p:spPr>
          <a:xfrm>
            <a:off x="579719" y="4639848"/>
            <a:ext cx="5762187" cy="276999"/>
          </a:xfrm>
          <a:prstGeom prst="rect">
            <a:avLst/>
          </a:prstGeom>
          <a:noFill/>
        </p:spPr>
        <p:txBody>
          <a:bodyPr wrap="square" rtlCol="0">
            <a:spAutoFit/>
          </a:bodyPr>
          <a:lstStyle/>
          <a:p>
            <a:pPr algn="just"/>
            <a:r>
              <a:rPr lang="es-VE" sz="1200" dirty="0" smtClean="0">
                <a:latin typeface="Arial" panose="020B0604020202020204" pitchFamily="34" charset="0"/>
                <a:cs typeface="Arial" panose="020B0604020202020204" pitchFamily="34" charset="0"/>
              </a:rPr>
              <a:t>El módulo mostrará el siguiente mensaje.</a:t>
            </a:r>
            <a:endParaRPr lang="es-VE" sz="1200" dirty="0">
              <a:latin typeface="Arial" panose="020B0604020202020204" pitchFamily="34" charset="0"/>
              <a:cs typeface="Arial" panose="020B0604020202020204" pitchFamily="34" charset="0"/>
            </a:endParaRPr>
          </a:p>
        </p:txBody>
      </p:sp>
      <p:sp>
        <p:nvSpPr>
          <p:cNvPr id="36" name="Rectángulo 35"/>
          <p:cNvSpPr/>
          <p:nvPr/>
        </p:nvSpPr>
        <p:spPr>
          <a:xfrm>
            <a:off x="21111" y="6025508"/>
            <a:ext cx="54197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4</a:t>
            </a:r>
          </a:p>
        </p:txBody>
      </p:sp>
      <p:sp>
        <p:nvSpPr>
          <p:cNvPr id="37" name="CuadroTexto 36"/>
          <p:cNvSpPr txBox="1"/>
          <p:nvPr/>
        </p:nvSpPr>
        <p:spPr>
          <a:xfrm>
            <a:off x="692696" y="6302913"/>
            <a:ext cx="5762187" cy="276999"/>
          </a:xfrm>
          <a:prstGeom prst="rect">
            <a:avLst/>
          </a:prstGeom>
          <a:noFill/>
        </p:spPr>
        <p:txBody>
          <a:bodyPr wrap="square" rtlCol="0">
            <a:spAutoFit/>
          </a:bodyPr>
          <a:lstStyle/>
          <a:p>
            <a:pPr algn="just"/>
            <a:r>
              <a:rPr lang="es-VE" sz="1200" dirty="0" smtClean="0">
                <a:latin typeface="Arial" panose="020B0604020202020204" pitchFamily="34" charset="0"/>
                <a:cs typeface="Arial" panose="020B0604020202020204" pitchFamily="34" charset="0"/>
              </a:rPr>
              <a:t>Automáticamente se mostrara en pantalla los Datos del Solicitante</a:t>
            </a:r>
            <a:endParaRPr lang="es-VE" sz="1200" dirty="0">
              <a:latin typeface="Arial" panose="020B0604020202020204" pitchFamily="34" charset="0"/>
              <a:cs typeface="Arial" panose="020B0604020202020204" pitchFamily="34" charset="0"/>
            </a:endParaRPr>
          </a:p>
        </p:txBody>
      </p:sp>
      <p:cxnSp>
        <p:nvCxnSpPr>
          <p:cNvPr id="38" name="8 Conector recto"/>
          <p:cNvCxnSpPr/>
          <p:nvPr/>
        </p:nvCxnSpPr>
        <p:spPr>
          <a:xfrm flipH="1">
            <a:off x="292099" y="5652760"/>
            <a:ext cx="1" cy="419441"/>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8 Conector recto"/>
          <p:cNvCxnSpPr/>
          <p:nvPr/>
        </p:nvCxnSpPr>
        <p:spPr>
          <a:xfrm>
            <a:off x="278878" y="7013221"/>
            <a:ext cx="13221" cy="1159179"/>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2864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p:txBody>
          <a:bodyPr/>
          <a:lstStyle/>
          <a:p>
            <a:r>
              <a:rPr lang="es-VE" dirty="0"/>
              <a:t>INFORME TÉCNICO/ Actualizar</a:t>
            </a:r>
          </a:p>
          <a:p>
            <a:endParaRPr lang="es-VE" dirty="0"/>
          </a:p>
        </p:txBody>
      </p:sp>
      <p:sp>
        <p:nvSpPr>
          <p:cNvPr id="3" name="CuadroTexto 2"/>
          <p:cNvSpPr txBox="1"/>
          <p:nvPr/>
        </p:nvSpPr>
        <p:spPr>
          <a:xfrm>
            <a:off x="549274" y="2267744"/>
            <a:ext cx="5686847" cy="830997"/>
          </a:xfrm>
          <a:prstGeom prst="rect">
            <a:avLst/>
          </a:prstGeom>
          <a:noFill/>
        </p:spPr>
        <p:txBody>
          <a:bodyPr wrap="square" rtlCol="0">
            <a:spAutoFit/>
          </a:bodyPr>
          <a:lstStyle/>
          <a:p>
            <a:pPr algn="just"/>
            <a:r>
              <a:rPr lang="es-VE" sz="1200" dirty="0" smtClean="0">
                <a:latin typeface="Arial" panose="020B0604020202020204" pitchFamily="34" charset="0"/>
                <a:cs typeface="Arial" panose="020B0604020202020204" pitchFamily="34" charset="0"/>
              </a:rPr>
              <a:t>Al final de la pantalla se encuentra la lista con los dispositivos registrados en este informe técnico, </a:t>
            </a:r>
            <a:r>
              <a:rPr lang="es-VE" sz="1200" dirty="0">
                <a:latin typeface="Arial" panose="020B0604020202020204" pitchFamily="34" charset="0"/>
                <a:cs typeface="Arial" panose="020B0604020202020204" pitchFamily="34" charset="0"/>
              </a:rPr>
              <a:t>tendrá dos (2) opciones </a:t>
            </a:r>
            <a:r>
              <a:rPr lang="es-VE" sz="1200" b="1" dirty="0">
                <a:latin typeface="Arial" panose="020B0604020202020204" pitchFamily="34" charset="0"/>
                <a:cs typeface="Arial" panose="020B0604020202020204" pitchFamily="34" charset="0"/>
              </a:rPr>
              <a:t>Modificar</a:t>
            </a:r>
            <a:r>
              <a:rPr lang="es-VE" sz="1200" dirty="0">
                <a:latin typeface="Arial" panose="020B0604020202020204" pitchFamily="34" charset="0"/>
                <a:cs typeface="Arial" panose="020B0604020202020204" pitchFamily="34" charset="0"/>
              </a:rPr>
              <a:t> y </a:t>
            </a:r>
            <a:r>
              <a:rPr lang="es-VE" sz="1200" b="1" dirty="0" smtClean="0">
                <a:latin typeface="Arial" panose="020B0604020202020204" pitchFamily="34" charset="0"/>
                <a:cs typeface="Arial" panose="020B0604020202020204" pitchFamily="34" charset="0"/>
              </a:rPr>
              <a:t>Eliminar</a:t>
            </a:r>
            <a:r>
              <a:rPr lang="es-VE" sz="1200" dirty="0" smtClean="0">
                <a:latin typeface="Arial" panose="020B0604020202020204" pitchFamily="34" charset="0"/>
                <a:cs typeface="Arial" panose="020B0604020202020204" pitchFamily="34" charset="0"/>
              </a:rPr>
              <a:t> el registro, </a:t>
            </a:r>
            <a:r>
              <a:rPr lang="es-VE" sz="1200" dirty="0">
                <a:latin typeface="Arial" panose="020B0604020202020204" pitchFamily="34" charset="0"/>
                <a:cs typeface="Arial" panose="020B0604020202020204" pitchFamily="34" charset="0"/>
              </a:rPr>
              <a:t>seleccione la opción de su preferencia.</a:t>
            </a:r>
          </a:p>
          <a:p>
            <a:pPr algn="just"/>
            <a:endParaRPr lang="es-VE" sz="1200" dirty="0">
              <a:latin typeface="Arial" panose="020B0604020202020204" pitchFamily="34" charset="0"/>
              <a:cs typeface="Arial" panose="020B0604020202020204" pitchFamily="34" charset="0"/>
            </a:endParaRPr>
          </a:p>
        </p:txBody>
      </p:sp>
      <p:grpSp>
        <p:nvGrpSpPr>
          <p:cNvPr id="4" name="Grupo 3"/>
          <p:cNvGrpSpPr/>
          <p:nvPr/>
        </p:nvGrpSpPr>
        <p:grpSpPr>
          <a:xfrm>
            <a:off x="580064" y="2843234"/>
            <a:ext cx="5512315" cy="1057601"/>
            <a:chOff x="690707" y="7524328"/>
            <a:chExt cx="5512315" cy="1057601"/>
          </a:xfrm>
        </p:grpSpPr>
        <p:pic>
          <p:nvPicPr>
            <p:cNvPr id="5" name="Imagen 4"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707" y="7697045"/>
              <a:ext cx="3982193" cy="682810"/>
            </a:xfrm>
            <a:prstGeom prst="rect">
              <a:avLst/>
            </a:prstGeom>
          </p:spPr>
        </p:pic>
        <p:sp>
          <p:nvSpPr>
            <p:cNvPr id="6" name="26 Rectángulo"/>
            <p:cNvSpPr/>
            <p:nvPr/>
          </p:nvSpPr>
          <p:spPr bwMode="auto">
            <a:xfrm>
              <a:off x="4814514" y="7524328"/>
              <a:ext cx="1388508" cy="739652"/>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just" eaLnBrk="0" fontAlgn="base" hangingPunct="0">
                <a:spcBef>
                  <a:spcPct val="0"/>
                </a:spcBef>
                <a:spcAft>
                  <a:spcPct val="0"/>
                </a:spcAft>
              </a:pPr>
              <a:r>
                <a:rPr lang="es-VE" sz="1000" dirty="0" smtClean="0">
                  <a:latin typeface="Arial" panose="020B0604020202020204" pitchFamily="34" charset="0"/>
                  <a:cs typeface="Arial" panose="020B0604020202020204" pitchFamily="34" charset="0"/>
                </a:rPr>
                <a:t>Seleccione la opción de su preferencia y haga clic en botón </a:t>
              </a:r>
              <a:r>
                <a:rPr lang="es-VE" sz="1000" b="1" dirty="0" smtClean="0">
                  <a:latin typeface="Arial" panose="020B0604020202020204" pitchFamily="34" charset="0"/>
                  <a:cs typeface="Arial" panose="020B0604020202020204" pitchFamily="34" charset="0"/>
                </a:rPr>
                <a:t>Guardar.</a:t>
              </a:r>
              <a:endParaRPr lang="es-ES" sz="1000" b="1" dirty="0">
                <a:latin typeface="Arial" panose="020B0604020202020204" pitchFamily="34" charset="0"/>
                <a:cs typeface="Arial" panose="020B0604020202020204" pitchFamily="34" charset="0"/>
              </a:endParaRPr>
            </a:p>
          </p:txBody>
        </p:sp>
        <p:pic>
          <p:nvPicPr>
            <p:cNvPr id="7" name="51 Imagen" descr="computer-mouse-clic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8207" y="8177780"/>
              <a:ext cx="268026" cy="40414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ángulo redondeado 9"/>
            <p:cNvSpPr/>
            <p:nvPr/>
          </p:nvSpPr>
          <p:spPr bwMode="auto">
            <a:xfrm>
              <a:off x="3467040" y="8106805"/>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grpSp>
      <p:sp>
        <p:nvSpPr>
          <p:cNvPr id="9" name="CuadroTexto 8"/>
          <p:cNvSpPr txBox="1"/>
          <p:nvPr/>
        </p:nvSpPr>
        <p:spPr>
          <a:xfrm>
            <a:off x="512972" y="3999137"/>
            <a:ext cx="5759450" cy="1200329"/>
          </a:xfrm>
          <a:prstGeom prst="rect">
            <a:avLst/>
          </a:prstGeom>
          <a:noFill/>
        </p:spPr>
        <p:txBody>
          <a:bodyPr wrap="square" rtlCol="0">
            <a:spAutoFit/>
          </a:bodyPr>
          <a:lstStyle/>
          <a:p>
            <a:pPr algn="just"/>
            <a:r>
              <a:rPr lang="es-VE" sz="1200" dirty="0" smtClean="0">
                <a:latin typeface="Arial" panose="020B0604020202020204" pitchFamily="34" charset="0"/>
                <a:cs typeface="Arial" panose="020B0604020202020204" pitchFamily="34" charset="0"/>
              </a:rPr>
              <a:t>Si eligió la Acción de </a:t>
            </a:r>
            <a:r>
              <a:rPr lang="es-VE" sz="1200" b="1" dirty="0" smtClean="0">
                <a:latin typeface="Arial" panose="020B0604020202020204" pitchFamily="34" charset="0"/>
                <a:cs typeface="Arial" panose="020B0604020202020204" pitchFamily="34" charset="0"/>
              </a:rPr>
              <a:t>Modificar, </a:t>
            </a:r>
            <a:r>
              <a:rPr lang="es-VE" sz="1200" dirty="0" smtClean="0">
                <a:latin typeface="Arial" panose="020B0604020202020204" pitchFamily="34" charset="0"/>
                <a:cs typeface="Arial" panose="020B0604020202020204" pitchFamily="34" charset="0"/>
              </a:rPr>
              <a:t>seleccione un (01) dispositivo de la lista,</a:t>
            </a:r>
            <a:r>
              <a:rPr lang="es-VE" sz="1200" b="1" dirty="0" smtClean="0">
                <a:latin typeface="Arial" panose="020B0604020202020204" pitchFamily="34" charset="0"/>
                <a:cs typeface="Arial" panose="020B0604020202020204" pitchFamily="34" charset="0"/>
              </a:rPr>
              <a:t> </a:t>
            </a:r>
            <a:r>
              <a:rPr lang="es-VE" sz="1200" dirty="0" smtClean="0">
                <a:latin typeface="Arial" panose="020B0604020202020204" pitchFamily="34" charset="0"/>
                <a:cs typeface="Arial" panose="020B0604020202020204" pitchFamily="34" charset="0"/>
              </a:rPr>
              <a:t>se extraerán los datos de las Especificaciones del Equipo para actualizar el registro. </a:t>
            </a:r>
            <a:r>
              <a:rPr lang="es-ES" sz="1200" dirty="0">
                <a:latin typeface="Arial" panose="020B0604020202020204" pitchFamily="34" charset="0"/>
                <a:cs typeface="Arial" panose="020B0604020202020204" pitchFamily="34" charset="0"/>
              </a:rPr>
              <a:t>Se activará la sesión de Análisis del Técnico, </a:t>
            </a:r>
            <a:r>
              <a:rPr lang="es-ES" sz="1200" dirty="0" smtClean="0">
                <a:latin typeface="Arial" panose="020B0604020202020204" pitchFamily="34" charset="0"/>
                <a:cs typeface="Arial" panose="020B0604020202020204" pitchFamily="34" charset="0"/>
              </a:rPr>
              <a:t>deberá ingresar </a:t>
            </a:r>
            <a:r>
              <a:rPr lang="es-ES" sz="1200" dirty="0">
                <a:latin typeface="Arial" panose="020B0604020202020204" pitchFamily="34" charset="0"/>
                <a:cs typeface="Arial" panose="020B0604020202020204" pitchFamily="34" charset="0"/>
              </a:rPr>
              <a:t>la </a:t>
            </a:r>
            <a:r>
              <a:rPr lang="es-ES" sz="1200" dirty="0" smtClean="0">
                <a:latin typeface="Arial" panose="020B0604020202020204" pitchFamily="34" charset="0"/>
                <a:cs typeface="Arial" panose="020B0604020202020204" pitchFamily="34" charset="0"/>
              </a:rPr>
              <a:t>Observación(es) y </a:t>
            </a:r>
            <a:r>
              <a:rPr lang="es-ES" sz="1200" dirty="0">
                <a:latin typeface="Arial" panose="020B0604020202020204" pitchFamily="34" charset="0"/>
                <a:cs typeface="Arial" panose="020B0604020202020204" pitchFamily="34" charset="0"/>
              </a:rPr>
              <a:t>Recomendación(es</a:t>
            </a:r>
            <a:r>
              <a:rPr lang="es-ES" sz="1200" dirty="0" smtClean="0">
                <a:latin typeface="Arial" panose="020B0604020202020204" pitchFamily="34" charset="0"/>
                <a:cs typeface="Arial" panose="020B0604020202020204" pitchFamily="34" charset="0"/>
              </a:rPr>
              <a:t>), luego seleccione </a:t>
            </a:r>
            <a:r>
              <a:rPr lang="es-ES" sz="1200" dirty="0">
                <a:latin typeface="Arial" panose="020B0604020202020204" pitchFamily="34" charset="0"/>
                <a:cs typeface="Arial" panose="020B0604020202020204" pitchFamily="34" charset="0"/>
              </a:rPr>
              <a:t>de la lista desplegable el Estatus Final,  haga clic en el botón </a:t>
            </a:r>
            <a:r>
              <a:rPr lang="es-ES" sz="1200" b="1" dirty="0" smtClean="0">
                <a:latin typeface="Arial" panose="020B0604020202020204" pitchFamily="34" charset="0"/>
                <a:cs typeface="Arial" panose="020B0604020202020204" pitchFamily="34" charset="0"/>
              </a:rPr>
              <a:t>Actualizar dispositivo</a:t>
            </a:r>
            <a:r>
              <a:rPr lang="es-ES" sz="1200" dirty="0">
                <a:latin typeface="Arial" panose="020B0604020202020204" pitchFamily="34" charset="0"/>
                <a:cs typeface="Arial" panose="020B0604020202020204" pitchFamily="34" charset="0"/>
              </a:rPr>
              <a:t>. Para finalizar la actualización haga clic en el botón </a:t>
            </a:r>
            <a:r>
              <a:rPr lang="es-ES" sz="1200" b="1" dirty="0">
                <a:latin typeface="Arial" panose="020B0604020202020204" pitchFamily="34" charset="0"/>
                <a:cs typeface="Arial" panose="020B0604020202020204" pitchFamily="34" charset="0"/>
              </a:rPr>
              <a:t>Guardar</a:t>
            </a:r>
            <a:r>
              <a:rPr lang="es-ES" sz="1200" b="1" dirty="0" smtClean="0">
                <a:latin typeface="Arial" panose="020B0604020202020204" pitchFamily="34" charset="0"/>
                <a:cs typeface="Arial" panose="020B0604020202020204" pitchFamily="34" charset="0"/>
              </a:rPr>
              <a:t>.</a:t>
            </a:r>
            <a:endParaRPr lang="es-VE" sz="1200" b="1" dirty="0">
              <a:latin typeface="Arial" panose="020B0604020202020204" pitchFamily="34" charset="0"/>
              <a:cs typeface="Arial" panose="020B0604020202020204" pitchFamily="34" charset="0"/>
            </a:endParaRPr>
          </a:p>
        </p:txBody>
      </p:sp>
      <p:pic>
        <p:nvPicPr>
          <p:cNvPr id="11" name="Imagen 10"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5916" y="5309372"/>
            <a:ext cx="1966506" cy="2857989"/>
          </a:xfrm>
          <a:prstGeom prst="rect">
            <a:avLst/>
          </a:prstGeom>
        </p:spPr>
      </p:pic>
      <p:sp>
        <p:nvSpPr>
          <p:cNvPr id="12" name="Rectángulo redondeado 9"/>
          <p:cNvSpPr/>
          <p:nvPr/>
        </p:nvSpPr>
        <p:spPr bwMode="auto">
          <a:xfrm>
            <a:off x="3516289" y="7341163"/>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sp>
        <p:nvSpPr>
          <p:cNvPr id="13" name="Rectángulo redondeado 9"/>
          <p:cNvSpPr/>
          <p:nvPr/>
        </p:nvSpPr>
        <p:spPr bwMode="auto">
          <a:xfrm>
            <a:off x="3581314" y="8010609"/>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pic>
        <p:nvPicPr>
          <p:cNvPr id="14" name="51 Imagen" descr="computer-mouse-clic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47272" y="7451069"/>
            <a:ext cx="268026" cy="40414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51 Imagen" descr="computer-mouse-clic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13288" y="7987460"/>
            <a:ext cx="268026" cy="40414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ángulo 15"/>
          <p:cNvSpPr/>
          <p:nvPr/>
        </p:nvSpPr>
        <p:spPr>
          <a:xfrm>
            <a:off x="22692" y="2136652"/>
            <a:ext cx="54197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5</a:t>
            </a:r>
          </a:p>
        </p:txBody>
      </p:sp>
      <p:sp>
        <p:nvSpPr>
          <p:cNvPr id="17" name="Rectángulo 16"/>
          <p:cNvSpPr/>
          <p:nvPr/>
        </p:nvSpPr>
        <p:spPr>
          <a:xfrm>
            <a:off x="13646" y="3863034"/>
            <a:ext cx="54197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6</a:t>
            </a:r>
          </a:p>
        </p:txBody>
      </p:sp>
      <p:cxnSp>
        <p:nvCxnSpPr>
          <p:cNvPr id="18" name="8 Conector recto"/>
          <p:cNvCxnSpPr/>
          <p:nvPr/>
        </p:nvCxnSpPr>
        <p:spPr>
          <a:xfrm flipH="1">
            <a:off x="293680" y="3094250"/>
            <a:ext cx="12520" cy="662922"/>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5813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p:txBody>
          <a:bodyPr/>
          <a:lstStyle/>
          <a:p>
            <a:r>
              <a:rPr lang="es-VE" dirty="0"/>
              <a:t>INFORME TÉCNICO/ </a:t>
            </a:r>
            <a:r>
              <a:rPr lang="es-VE" dirty="0" smtClean="0"/>
              <a:t>Actualizar</a:t>
            </a:r>
            <a:endParaRPr lang="es-VE" dirty="0"/>
          </a:p>
        </p:txBody>
      </p:sp>
      <p:sp>
        <p:nvSpPr>
          <p:cNvPr id="5" name="CuadroTexto 4"/>
          <p:cNvSpPr txBox="1"/>
          <p:nvPr/>
        </p:nvSpPr>
        <p:spPr>
          <a:xfrm>
            <a:off x="549275" y="2221274"/>
            <a:ext cx="5775150" cy="646331"/>
          </a:xfrm>
          <a:prstGeom prst="rect">
            <a:avLst/>
          </a:prstGeom>
          <a:noFill/>
        </p:spPr>
        <p:txBody>
          <a:bodyPr wrap="square" rtlCol="0">
            <a:spAutoFit/>
          </a:bodyPr>
          <a:lstStyle/>
          <a:p>
            <a:pPr algn="just"/>
            <a:r>
              <a:rPr lang="es-VE" sz="1200" dirty="0" smtClean="0">
                <a:latin typeface="Arial" panose="020B0604020202020204" pitchFamily="34" charset="0"/>
                <a:cs typeface="Arial" panose="020B0604020202020204" pitchFamily="34" charset="0"/>
              </a:rPr>
              <a:t>Se mostrará la sesión Adjuntar Imágenes deberá añadir en los formatos  permitidos tales como “.</a:t>
            </a:r>
            <a:r>
              <a:rPr lang="es-VE" sz="1200" dirty="0" err="1" smtClean="0">
                <a:latin typeface="Arial" panose="020B0604020202020204" pitchFamily="34" charset="0"/>
                <a:cs typeface="Arial" panose="020B0604020202020204" pitchFamily="34" charset="0"/>
              </a:rPr>
              <a:t>png</a:t>
            </a:r>
            <a:r>
              <a:rPr lang="es-VE" sz="1200" dirty="0" smtClean="0">
                <a:latin typeface="Arial" panose="020B0604020202020204" pitchFamily="34" charset="0"/>
                <a:cs typeface="Arial" panose="020B0604020202020204" pitchFamily="34" charset="0"/>
              </a:rPr>
              <a:t>, .</a:t>
            </a:r>
            <a:r>
              <a:rPr lang="es-VE" sz="1200" dirty="0" err="1" smtClean="0">
                <a:latin typeface="Arial" panose="020B0604020202020204" pitchFamily="34" charset="0"/>
                <a:cs typeface="Arial" panose="020B0604020202020204" pitchFamily="34" charset="0"/>
              </a:rPr>
              <a:t>jpg</a:t>
            </a:r>
            <a:r>
              <a:rPr lang="es-VE" sz="1200" dirty="0" smtClean="0">
                <a:latin typeface="Arial" panose="020B0604020202020204" pitchFamily="34" charset="0"/>
                <a:cs typeface="Arial" panose="020B0604020202020204" pitchFamily="34" charset="0"/>
              </a:rPr>
              <a:t> y .</a:t>
            </a:r>
            <a:r>
              <a:rPr lang="es-VE" sz="1200" dirty="0" err="1" smtClean="0">
                <a:latin typeface="Arial" panose="020B0604020202020204" pitchFamily="34" charset="0"/>
                <a:cs typeface="Arial" panose="020B0604020202020204" pitchFamily="34" charset="0"/>
              </a:rPr>
              <a:t>jpeg</a:t>
            </a:r>
            <a:r>
              <a:rPr lang="es-VE" sz="1200" dirty="0" smtClean="0">
                <a:latin typeface="Arial" panose="020B0604020202020204" pitchFamily="34" charset="0"/>
                <a:cs typeface="Arial" panose="020B0604020202020204" pitchFamily="34" charset="0"/>
              </a:rPr>
              <a:t>“ las imágenes referenciales de los dispositivos registrados, y haga clic en el botón </a:t>
            </a:r>
            <a:r>
              <a:rPr lang="es-VE" sz="1200" b="1" dirty="0" smtClean="0">
                <a:latin typeface="Arial" panose="020B0604020202020204" pitchFamily="34" charset="0"/>
                <a:cs typeface="Arial" panose="020B0604020202020204" pitchFamily="34" charset="0"/>
              </a:rPr>
              <a:t>Guardar</a:t>
            </a:r>
            <a:r>
              <a:rPr lang="es-VE" sz="1200" dirty="0" smtClean="0">
                <a:latin typeface="Arial" panose="020B0604020202020204" pitchFamily="34" charset="0"/>
                <a:cs typeface="Arial" panose="020B0604020202020204" pitchFamily="34" charset="0"/>
              </a:rPr>
              <a:t>.</a:t>
            </a:r>
            <a:endParaRPr lang="es-VE" sz="1200" b="1" dirty="0">
              <a:latin typeface="Arial" panose="020B0604020202020204" pitchFamily="34" charset="0"/>
              <a:cs typeface="Arial" panose="020B0604020202020204" pitchFamily="34" charset="0"/>
            </a:endParaRPr>
          </a:p>
        </p:txBody>
      </p:sp>
      <p:sp>
        <p:nvSpPr>
          <p:cNvPr id="10" name="CuadroTexto 9"/>
          <p:cNvSpPr txBox="1"/>
          <p:nvPr/>
        </p:nvSpPr>
        <p:spPr>
          <a:xfrm>
            <a:off x="527933" y="4139952"/>
            <a:ext cx="5775150" cy="276999"/>
          </a:xfrm>
          <a:prstGeom prst="rect">
            <a:avLst/>
          </a:prstGeom>
          <a:noFill/>
        </p:spPr>
        <p:txBody>
          <a:bodyPr wrap="square" rtlCol="0">
            <a:spAutoFit/>
          </a:bodyPr>
          <a:lstStyle/>
          <a:p>
            <a:pPr algn="just"/>
            <a:r>
              <a:rPr lang="es-VE" sz="1200" dirty="0" smtClean="0">
                <a:latin typeface="Arial" panose="020B0604020202020204" pitchFamily="34" charset="0"/>
                <a:cs typeface="Arial" panose="020B0604020202020204" pitchFamily="34" charset="0"/>
              </a:rPr>
              <a:t>Verificada la imagen, haga clic en el botón </a:t>
            </a:r>
            <a:r>
              <a:rPr lang="es-VE" sz="1200" b="1" dirty="0" smtClean="0">
                <a:latin typeface="Arial" panose="020B0604020202020204" pitchFamily="34" charset="0"/>
                <a:cs typeface="Arial" panose="020B0604020202020204" pitchFamily="34" charset="0"/>
              </a:rPr>
              <a:t>Finalizar</a:t>
            </a:r>
            <a:r>
              <a:rPr lang="es-VE" sz="1200" dirty="0" smtClean="0">
                <a:latin typeface="Arial" panose="020B0604020202020204" pitchFamily="34" charset="0"/>
                <a:cs typeface="Arial" panose="020B0604020202020204" pitchFamily="34" charset="0"/>
              </a:rPr>
              <a:t>.  </a:t>
            </a:r>
            <a:endParaRPr lang="es-VE" sz="1200" dirty="0">
              <a:latin typeface="Arial" panose="020B0604020202020204" pitchFamily="34" charset="0"/>
              <a:cs typeface="Arial" panose="020B0604020202020204" pitchFamily="34" charset="0"/>
            </a:endParaRPr>
          </a:p>
        </p:txBody>
      </p:sp>
      <p:sp>
        <p:nvSpPr>
          <p:cNvPr id="15" name="Rectángulo 14"/>
          <p:cNvSpPr/>
          <p:nvPr/>
        </p:nvSpPr>
        <p:spPr>
          <a:xfrm>
            <a:off x="18422" y="2038350"/>
            <a:ext cx="54197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7</a:t>
            </a:r>
          </a:p>
        </p:txBody>
      </p:sp>
      <p:sp>
        <p:nvSpPr>
          <p:cNvPr id="16" name="Rectángulo 15"/>
          <p:cNvSpPr/>
          <p:nvPr/>
        </p:nvSpPr>
        <p:spPr>
          <a:xfrm>
            <a:off x="0" y="3911031"/>
            <a:ext cx="54197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8</a:t>
            </a:r>
          </a:p>
        </p:txBody>
      </p:sp>
      <p:grpSp>
        <p:nvGrpSpPr>
          <p:cNvPr id="4" name="Grupo 3"/>
          <p:cNvGrpSpPr/>
          <p:nvPr/>
        </p:nvGrpSpPr>
        <p:grpSpPr>
          <a:xfrm>
            <a:off x="1726365" y="2907986"/>
            <a:ext cx="3267649" cy="1371773"/>
            <a:chOff x="1726365" y="3038524"/>
            <a:chExt cx="3267649" cy="1371773"/>
          </a:xfrm>
        </p:grpSpPr>
        <p:pic>
          <p:nvPicPr>
            <p:cNvPr id="3" name="Imagen 2" descr="Recorte de pantalla"/>
            <p:cNvPicPr>
              <a:picLocks noChangeAspect="1"/>
            </p:cNvPicPr>
            <p:nvPr/>
          </p:nvPicPr>
          <p:blipFill rotWithShape="1">
            <a:blip r:embed="rId2" cstate="print">
              <a:extLst>
                <a:ext uri="{28A0092B-C50C-407E-A947-70E740481C1C}">
                  <a14:useLocalDpi xmlns:a14="http://schemas.microsoft.com/office/drawing/2010/main" val="0"/>
                </a:ext>
              </a:extLst>
            </a:blip>
            <a:srcRect l="1701" r="650"/>
            <a:stretch/>
          </p:blipFill>
          <p:spPr>
            <a:xfrm>
              <a:off x="1726365" y="3038524"/>
              <a:ext cx="3267649" cy="1136947"/>
            </a:xfrm>
            <a:prstGeom prst="rect">
              <a:avLst/>
            </a:prstGeom>
          </p:spPr>
        </p:pic>
        <p:pic>
          <p:nvPicPr>
            <p:cNvPr id="6" name="51 Imagen" descr="computer-mouse-clic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08990" y="4006148"/>
              <a:ext cx="268026" cy="40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ángulo redondeado 9"/>
            <p:cNvSpPr/>
            <p:nvPr/>
          </p:nvSpPr>
          <p:spPr bwMode="auto">
            <a:xfrm>
              <a:off x="4118067" y="3814183"/>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grpSp>
      <p:grpSp>
        <p:nvGrpSpPr>
          <p:cNvPr id="7" name="Grupo 6"/>
          <p:cNvGrpSpPr/>
          <p:nvPr/>
        </p:nvGrpSpPr>
        <p:grpSpPr>
          <a:xfrm>
            <a:off x="1726365" y="4499992"/>
            <a:ext cx="2777193" cy="1465254"/>
            <a:chOff x="1726365" y="5231016"/>
            <a:chExt cx="2777193" cy="1465254"/>
          </a:xfrm>
        </p:grpSpPr>
        <p:pic>
          <p:nvPicPr>
            <p:cNvPr id="8" name="Imagen 7" descr="Recorte de pantalla"/>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6365" y="5231016"/>
              <a:ext cx="2777193" cy="1219256"/>
            </a:xfrm>
            <a:prstGeom prst="rect">
              <a:avLst/>
            </a:prstGeom>
          </p:spPr>
        </p:pic>
        <p:pic>
          <p:nvPicPr>
            <p:cNvPr id="11" name="51 Imagen" descr="computer-mouse-clic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72400" y="6292121"/>
              <a:ext cx="268026" cy="40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ángulo redondeado 9"/>
            <p:cNvSpPr/>
            <p:nvPr/>
          </p:nvSpPr>
          <p:spPr bwMode="auto">
            <a:xfrm>
              <a:off x="3771550" y="6259120"/>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grpSp>
      <p:sp>
        <p:nvSpPr>
          <p:cNvPr id="17" name="Rectángulo 16"/>
          <p:cNvSpPr/>
          <p:nvPr/>
        </p:nvSpPr>
        <p:spPr>
          <a:xfrm>
            <a:off x="-14044" y="5724128"/>
            <a:ext cx="54197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9</a:t>
            </a:r>
          </a:p>
        </p:txBody>
      </p:sp>
      <p:sp>
        <p:nvSpPr>
          <p:cNvPr id="18" name="CuadroTexto 17"/>
          <p:cNvSpPr txBox="1"/>
          <p:nvPr/>
        </p:nvSpPr>
        <p:spPr>
          <a:xfrm>
            <a:off x="560398" y="5868144"/>
            <a:ext cx="5742685" cy="1200329"/>
          </a:xfrm>
          <a:prstGeom prst="rect">
            <a:avLst/>
          </a:prstGeom>
          <a:noFill/>
        </p:spPr>
        <p:txBody>
          <a:bodyPr wrap="square" rtlCol="0">
            <a:spAutoFit/>
          </a:bodyPr>
          <a:lstStyle/>
          <a:p>
            <a:pPr algn="just"/>
            <a:r>
              <a:rPr lang="es-VE" sz="1200" dirty="0" smtClean="0">
                <a:latin typeface="Arial" panose="020B0604020202020204" pitchFamily="34" charset="0"/>
                <a:cs typeface="Arial" panose="020B0604020202020204" pitchFamily="34" charset="0"/>
              </a:rPr>
              <a:t>Si eligió la acción de </a:t>
            </a:r>
            <a:r>
              <a:rPr lang="es-VE" sz="1200" b="1" dirty="0">
                <a:latin typeface="Arial" panose="020B0604020202020204" pitchFamily="34" charset="0"/>
                <a:cs typeface="Arial" panose="020B0604020202020204" pitchFamily="34" charset="0"/>
              </a:rPr>
              <a:t>E</a:t>
            </a:r>
            <a:r>
              <a:rPr lang="es-VE" sz="1200" b="1" dirty="0" smtClean="0">
                <a:latin typeface="Arial" panose="020B0604020202020204" pitchFamily="34" charset="0"/>
                <a:cs typeface="Arial" panose="020B0604020202020204" pitchFamily="34" charset="0"/>
              </a:rPr>
              <a:t>liminar, </a:t>
            </a:r>
            <a:r>
              <a:rPr lang="es-VE" sz="1200" dirty="0" smtClean="0">
                <a:latin typeface="Arial" panose="020B0604020202020204" pitchFamily="34" charset="0"/>
                <a:cs typeface="Arial" panose="020B0604020202020204" pitchFamily="34" charset="0"/>
              </a:rPr>
              <a:t>de la tabla de dispositivos el </a:t>
            </a:r>
            <a:r>
              <a:rPr lang="es-VE" sz="1200" dirty="0">
                <a:latin typeface="Arial" panose="020B0604020202020204" pitchFamily="34" charset="0"/>
                <a:cs typeface="Arial" panose="020B0604020202020204" pitchFamily="34" charset="0"/>
              </a:rPr>
              <a:t>módulo mostrará el siguiente </a:t>
            </a:r>
            <a:r>
              <a:rPr lang="es-VE" sz="1200" dirty="0" smtClean="0">
                <a:latin typeface="Arial" panose="020B0604020202020204" pitchFamily="34" charset="0"/>
                <a:cs typeface="Arial" panose="020B0604020202020204" pitchFamily="34" charset="0"/>
              </a:rPr>
              <a:t>mensaje. A. ¿Usted está seguro de eliminar este registro? Haga clic en el botón </a:t>
            </a:r>
            <a:r>
              <a:rPr lang="es-VE" sz="1200" b="1" dirty="0" smtClean="0">
                <a:latin typeface="Arial" panose="020B0604020202020204" pitchFamily="34" charset="0"/>
                <a:cs typeface="Arial" panose="020B0604020202020204" pitchFamily="34" charset="0"/>
              </a:rPr>
              <a:t>Si</a:t>
            </a:r>
            <a:r>
              <a:rPr lang="es-VE" sz="1200" dirty="0" smtClean="0">
                <a:latin typeface="Arial" panose="020B0604020202020204" pitchFamily="34" charset="0"/>
                <a:cs typeface="Arial" panose="020B0604020202020204" pitchFamily="34" charset="0"/>
              </a:rPr>
              <a:t>, se mostrará el siguiente mensaje en pantalla: B. Se eliminó el registro correctamente. En unos instantes se actualizará la página. Haga clic en el botón </a:t>
            </a:r>
            <a:r>
              <a:rPr lang="es-VE" sz="1200" b="1" dirty="0" smtClean="0">
                <a:latin typeface="Arial" panose="020B0604020202020204" pitchFamily="34" charset="0"/>
                <a:cs typeface="Arial" panose="020B0604020202020204" pitchFamily="34" charset="0"/>
              </a:rPr>
              <a:t>Finalizar. </a:t>
            </a:r>
            <a:r>
              <a:rPr lang="es-VE" sz="1200" dirty="0" smtClean="0">
                <a:latin typeface="Arial" panose="020B0604020202020204" pitchFamily="34" charset="0"/>
                <a:cs typeface="Arial" panose="020B0604020202020204" pitchFamily="34" charset="0"/>
              </a:rPr>
              <a:t>Se eliminará el registro de la tabla de dispositivos, aparecerá en pantalla el siguiente mensaje: Datos actualizados. Haga clic en el botón</a:t>
            </a:r>
            <a:r>
              <a:rPr lang="es-VE" sz="1200" b="1" dirty="0" smtClean="0">
                <a:latin typeface="Arial" panose="020B0604020202020204" pitchFamily="34" charset="0"/>
                <a:cs typeface="Arial" panose="020B0604020202020204" pitchFamily="34" charset="0"/>
              </a:rPr>
              <a:t> Aceptar.</a:t>
            </a:r>
            <a:endParaRPr lang="es-VE" sz="1200" b="1" dirty="0">
              <a:latin typeface="Arial" panose="020B0604020202020204" pitchFamily="34" charset="0"/>
              <a:cs typeface="Arial" panose="020B0604020202020204" pitchFamily="34" charset="0"/>
            </a:endParaRPr>
          </a:p>
        </p:txBody>
      </p:sp>
      <p:sp>
        <p:nvSpPr>
          <p:cNvPr id="21" name="CuadroTexto 20"/>
          <p:cNvSpPr txBox="1"/>
          <p:nvPr/>
        </p:nvSpPr>
        <p:spPr>
          <a:xfrm>
            <a:off x="1268760" y="7134091"/>
            <a:ext cx="258404" cy="246221"/>
          </a:xfrm>
          <a:prstGeom prst="rect">
            <a:avLst/>
          </a:prstGeom>
          <a:noFill/>
        </p:spPr>
        <p:txBody>
          <a:bodyPr wrap="none" rtlCol="0">
            <a:spAutoFit/>
          </a:bodyPr>
          <a:lstStyle/>
          <a:p>
            <a:r>
              <a:rPr lang="es-ES" sz="1000" dirty="0" smtClean="0"/>
              <a:t>A</a:t>
            </a:r>
            <a:endParaRPr lang="es-VE" sz="1000" dirty="0"/>
          </a:p>
        </p:txBody>
      </p:sp>
      <p:sp>
        <p:nvSpPr>
          <p:cNvPr id="22" name="CuadroTexto 21"/>
          <p:cNvSpPr txBox="1"/>
          <p:nvPr/>
        </p:nvSpPr>
        <p:spPr>
          <a:xfrm>
            <a:off x="3314612" y="7134091"/>
            <a:ext cx="258404" cy="246221"/>
          </a:xfrm>
          <a:prstGeom prst="rect">
            <a:avLst/>
          </a:prstGeom>
          <a:noFill/>
        </p:spPr>
        <p:txBody>
          <a:bodyPr wrap="none" rtlCol="0">
            <a:spAutoFit/>
          </a:bodyPr>
          <a:lstStyle/>
          <a:p>
            <a:r>
              <a:rPr lang="es-ES" sz="1000" dirty="0" smtClean="0"/>
              <a:t>B</a:t>
            </a:r>
            <a:endParaRPr lang="es-VE" sz="1000" dirty="0"/>
          </a:p>
        </p:txBody>
      </p:sp>
      <p:pic>
        <p:nvPicPr>
          <p:cNvPr id="26" name="Imagen 25" descr="Recorte de pantalla"/>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3395" y="7326137"/>
            <a:ext cx="1564226" cy="1150463"/>
          </a:xfrm>
          <a:prstGeom prst="rect">
            <a:avLst/>
          </a:prstGeom>
        </p:spPr>
      </p:pic>
      <p:sp>
        <p:nvSpPr>
          <p:cNvPr id="29" name="CuadroTexto 28"/>
          <p:cNvSpPr txBox="1"/>
          <p:nvPr/>
        </p:nvSpPr>
        <p:spPr>
          <a:xfrm>
            <a:off x="5330836" y="7164288"/>
            <a:ext cx="258404" cy="246221"/>
          </a:xfrm>
          <a:prstGeom prst="rect">
            <a:avLst/>
          </a:prstGeom>
          <a:noFill/>
        </p:spPr>
        <p:txBody>
          <a:bodyPr wrap="none" rtlCol="0">
            <a:spAutoFit/>
          </a:bodyPr>
          <a:lstStyle/>
          <a:p>
            <a:r>
              <a:rPr lang="es-ES" sz="1000" dirty="0" smtClean="0"/>
              <a:t>C</a:t>
            </a:r>
            <a:endParaRPr lang="es-VE" sz="1000" dirty="0"/>
          </a:p>
        </p:txBody>
      </p:sp>
      <p:pic>
        <p:nvPicPr>
          <p:cNvPr id="30" name="Imagen 29" descr="Recorte de pantalla"/>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3804" y="7330482"/>
            <a:ext cx="1078262" cy="1260825"/>
          </a:xfrm>
          <a:prstGeom prst="rect">
            <a:avLst/>
          </a:prstGeom>
        </p:spPr>
      </p:pic>
      <p:pic>
        <p:nvPicPr>
          <p:cNvPr id="31" name="Imagen 30" descr="Recorte de pantalla"/>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18950" y="7353005"/>
            <a:ext cx="1289423" cy="1167267"/>
          </a:xfrm>
          <a:prstGeom prst="rect">
            <a:avLst/>
          </a:prstGeom>
        </p:spPr>
      </p:pic>
      <p:cxnSp>
        <p:nvCxnSpPr>
          <p:cNvPr id="33" name="8 Conector recto"/>
          <p:cNvCxnSpPr>
            <a:endCxn id="16" idx="0"/>
          </p:cNvCxnSpPr>
          <p:nvPr/>
        </p:nvCxnSpPr>
        <p:spPr>
          <a:xfrm>
            <a:off x="260648" y="2997097"/>
            <a:ext cx="10341" cy="913934"/>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cxnSp>
        <p:nvCxnSpPr>
          <p:cNvPr id="35" name="8 Conector recto"/>
          <p:cNvCxnSpPr/>
          <p:nvPr/>
        </p:nvCxnSpPr>
        <p:spPr>
          <a:xfrm>
            <a:off x="289410" y="4859313"/>
            <a:ext cx="10341" cy="913934"/>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954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1"/>
          <p:cNvSpPr txBox="1">
            <a:spLocks noGrp="1"/>
          </p:cNvSpPr>
          <p:nvPr>
            <p:ph type="body" sz="quarter" idx="10"/>
          </p:nvPr>
        </p:nvSpPr>
        <p:spPr>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2000" b="1"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VE" dirty="0" smtClean="0"/>
              <a:t>CONSULTA/ Por Nro. de Informe Técnico</a:t>
            </a:r>
            <a:endParaRPr lang="es-VE" dirty="0"/>
          </a:p>
        </p:txBody>
      </p:sp>
      <p:sp>
        <p:nvSpPr>
          <p:cNvPr id="5" name="Rectángulo 4"/>
          <p:cNvSpPr/>
          <p:nvPr/>
        </p:nvSpPr>
        <p:spPr>
          <a:xfrm>
            <a:off x="0" y="2055283"/>
            <a:ext cx="54197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1</a:t>
            </a:r>
          </a:p>
        </p:txBody>
      </p:sp>
      <p:cxnSp>
        <p:nvCxnSpPr>
          <p:cNvPr id="6" name="8 Conector recto"/>
          <p:cNvCxnSpPr>
            <a:stCxn id="5" idx="2"/>
          </p:cNvCxnSpPr>
          <p:nvPr/>
        </p:nvCxnSpPr>
        <p:spPr>
          <a:xfrm flipH="1">
            <a:off x="259878" y="2978613"/>
            <a:ext cx="11111" cy="225235"/>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541977" y="2055283"/>
            <a:ext cx="5774156" cy="276999"/>
          </a:xfrm>
          <a:prstGeom prst="rect">
            <a:avLst/>
          </a:prstGeom>
          <a:noFill/>
        </p:spPr>
        <p:txBody>
          <a:bodyPr wrap="square" rtlCol="0">
            <a:spAutoFit/>
          </a:bodyPr>
          <a:lstStyle/>
          <a:p>
            <a:pPr algn="just"/>
            <a:r>
              <a:rPr lang="es-VE" sz="1200" dirty="0">
                <a:latin typeface="Arial" panose="020B0604020202020204" pitchFamily="34" charset="0"/>
                <a:cs typeface="Arial" panose="020B0604020202020204" pitchFamily="34" charset="0"/>
              </a:rPr>
              <a:t>Haga clic en el Menú </a:t>
            </a:r>
            <a:r>
              <a:rPr lang="es-VE" sz="1200" dirty="0" smtClean="0">
                <a:latin typeface="Arial" panose="020B0604020202020204" pitchFamily="34" charset="0"/>
                <a:cs typeface="Arial" panose="020B0604020202020204" pitchFamily="34" charset="0"/>
              </a:rPr>
              <a:t>CONSULTA, opción Por Nro. de Informe Técnico.</a:t>
            </a:r>
            <a:endParaRPr lang="es-VE" sz="1200" dirty="0">
              <a:solidFill>
                <a:srgbClr val="C00000"/>
              </a:solidFill>
              <a:latin typeface="Arial" panose="020B0604020202020204" pitchFamily="34" charset="0"/>
              <a:cs typeface="Arial" panose="020B0604020202020204" pitchFamily="34" charset="0"/>
            </a:endParaRPr>
          </a:p>
        </p:txBody>
      </p:sp>
      <p:sp>
        <p:nvSpPr>
          <p:cNvPr id="11" name="Rectángulo 10"/>
          <p:cNvSpPr/>
          <p:nvPr/>
        </p:nvSpPr>
        <p:spPr>
          <a:xfrm>
            <a:off x="0" y="3113138"/>
            <a:ext cx="54197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2</a:t>
            </a:r>
          </a:p>
        </p:txBody>
      </p:sp>
      <p:sp>
        <p:nvSpPr>
          <p:cNvPr id="15" name="CuadroTexto 14"/>
          <p:cNvSpPr txBox="1"/>
          <p:nvPr/>
        </p:nvSpPr>
        <p:spPr>
          <a:xfrm>
            <a:off x="516152" y="3164939"/>
            <a:ext cx="5774156" cy="646331"/>
          </a:xfrm>
          <a:prstGeom prst="rect">
            <a:avLst/>
          </a:prstGeom>
          <a:noFill/>
        </p:spPr>
        <p:txBody>
          <a:bodyPr wrap="square" rtlCol="0">
            <a:spAutoFit/>
          </a:bodyPr>
          <a:lstStyle/>
          <a:p>
            <a:pPr algn="just"/>
            <a:r>
              <a:rPr lang="es-VE" sz="1200" dirty="0" smtClean="0">
                <a:latin typeface="Arial" panose="020B0604020202020204" pitchFamily="34" charset="0"/>
                <a:cs typeface="Arial" panose="020B0604020202020204" pitchFamily="34" charset="0"/>
              </a:rPr>
              <a:t>El módulo mostrará la siguiente pantalla, ingrese el Nro. de Informe Técnico, haga clic en botón </a:t>
            </a:r>
            <a:r>
              <a:rPr lang="es-VE" sz="1200" b="1" dirty="0" smtClean="0">
                <a:latin typeface="Arial" panose="020B0604020202020204" pitchFamily="34" charset="0"/>
                <a:cs typeface="Arial" panose="020B0604020202020204" pitchFamily="34" charset="0"/>
              </a:rPr>
              <a:t>Buscar</a:t>
            </a:r>
            <a:r>
              <a:rPr lang="es-VE" sz="1200" dirty="0" smtClean="0">
                <a:latin typeface="Arial" panose="020B0604020202020204" pitchFamily="34" charset="0"/>
                <a:cs typeface="Arial" panose="020B0604020202020204" pitchFamily="34" charset="0"/>
              </a:rPr>
              <a:t>, visualizará los datos del informe consultado, haga clic en el botón </a:t>
            </a:r>
            <a:r>
              <a:rPr lang="es-VE" sz="1200" b="1" dirty="0" smtClean="0">
                <a:latin typeface="Arial" panose="020B0604020202020204" pitchFamily="34" charset="0"/>
                <a:cs typeface="Arial" panose="020B0604020202020204" pitchFamily="34" charset="0"/>
              </a:rPr>
              <a:t>Imprimir</a:t>
            </a:r>
            <a:r>
              <a:rPr lang="es-VE" sz="1200" dirty="0">
                <a:latin typeface="Arial" panose="020B0604020202020204" pitchFamily="34" charset="0"/>
                <a:cs typeface="Arial" panose="020B0604020202020204" pitchFamily="34" charset="0"/>
              </a:rPr>
              <a:t>.</a:t>
            </a:r>
            <a:endParaRPr lang="es-VE" sz="1200" dirty="0" smtClean="0">
              <a:latin typeface="Arial" panose="020B0604020202020204" pitchFamily="34" charset="0"/>
              <a:cs typeface="Arial" panose="020B0604020202020204" pitchFamily="34" charset="0"/>
            </a:endParaRPr>
          </a:p>
        </p:txBody>
      </p:sp>
      <p:cxnSp>
        <p:nvCxnSpPr>
          <p:cNvPr id="16" name="8 Conector recto"/>
          <p:cNvCxnSpPr>
            <a:stCxn id="11" idx="2"/>
            <a:endCxn id="19" idx="0"/>
          </p:cNvCxnSpPr>
          <p:nvPr/>
        </p:nvCxnSpPr>
        <p:spPr>
          <a:xfrm flipH="1">
            <a:off x="259878" y="4036468"/>
            <a:ext cx="11111" cy="1792239"/>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17" name="CuadroTexto 16"/>
          <p:cNvSpPr txBox="1"/>
          <p:nvPr/>
        </p:nvSpPr>
        <p:spPr>
          <a:xfrm>
            <a:off x="563442" y="6048487"/>
            <a:ext cx="5775149" cy="461665"/>
          </a:xfrm>
          <a:prstGeom prst="rect">
            <a:avLst/>
          </a:prstGeom>
          <a:noFill/>
        </p:spPr>
        <p:txBody>
          <a:bodyPr wrap="square" rtlCol="0">
            <a:spAutoFit/>
          </a:bodyPr>
          <a:lstStyle/>
          <a:p>
            <a:pPr algn="just"/>
            <a:r>
              <a:rPr lang="es-VE" sz="1200" dirty="0">
                <a:latin typeface="Arial "/>
              </a:rPr>
              <a:t>Haga clic en el icono  </a:t>
            </a:r>
            <a:r>
              <a:rPr lang="es-VE" sz="1200" dirty="0" smtClean="0">
                <a:latin typeface="Arial "/>
              </a:rPr>
              <a:t>  para imprimir el INFORME TÉCNICO o </a:t>
            </a:r>
            <a:r>
              <a:rPr lang="es-VE" sz="1200" dirty="0">
                <a:latin typeface="Arial "/>
              </a:rPr>
              <a:t>clic en el </a:t>
            </a:r>
            <a:r>
              <a:rPr lang="es-VE" sz="1200" dirty="0" smtClean="0">
                <a:latin typeface="Arial "/>
              </a:rPr>
              <a:t>icono                para </a:t>
            </a:r>
            <a:r>
              <a:rPr lang="es-VE" sz="1200" b="1" dirty="0" smtClean="0">
                <a:latin typeface="Arial "/>
              </a:rPr>
              <a:t>Guardar</a:t>
            </a:r>
            <a:r>
              <a:rPr lang="es-VE" sz="1200" dirty="0" smtClean="0">
                <a:latin typeface="Arial "/>
              </a:rPr>
              <a:t>.</a:t>
            </a:r>
            <a:endParaRPr lang="es-VE" sz="1200" dirty="0">
              <a:latin typeface="Arial" panose="020B0604020202020204" pitchFamily="34" charset="0"/>
              <a:cs typeface="Arial" panose="020B0604020202020204" pitchFamily="34" charset="0"/>
            </a:endParaRPr>
          </a:p>
        </p:txBody>
      </p:sp>
      <p:sp>
        <p:nvSpPr>
          <p:cNvPr id="19" name="Rectángulo 18"/>
          <p:cNvSpPr/>
          <p:nvPr/>
        </p:nvSpPr>
        <p:spPr>
          <a:xfrm>
            <a:off x="-12486" y="5828707"/>
            <a:ext cx="544727" cy="923330"/>
          </a:xfrm>
          <a:prstGeom prst="rect">
            <a:avLst/>
          </a:prstGeom>
        </p:spPr>
        <p:txBody>
          <a:bodyPr wrap="square">
            <a:spAutoFit/>
          </a:bodyPr>
          <a:lstStyle/>
          <a:p>
            <a:pPr defTabSz="914411" fontAlgn="base">
              <a:spcBef>
                <a:spcPct val="0"/>
              </a:spcBef>
              <a:spcAft>
                <a:spcPct val="0"/>
              </a:spcAft>
            </a:pPr>
            <a:r>
              <a:rPr lang="es-VE" altLang="es-VE" sz="5400" dirty="0" smtClean="0">
                <a:solidFill>
                  <a:srgbClr val="8EB4E3"/>
                </a:solidFill>
                <a:latin typeface="Arial" panose="020B0604020202020204" pitchFamily="34" charset="0"/>
                <a:cs typeface="Arial" pitchFamily="34" charset="0"/>
              </a:rPr>
              <a:t>3</a:t>
            </a:r>
          </a:p>
        </p:txBody>
      </p:sp>
      <p:pic>
        <p:nvPicPr>
          <p:cNvPr id="29" name="Imagen 2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4864" y="6115725"/>
            <a:ext cx="144016" cy="144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Imagen 1"/>
          <p:cNvPicPr>
            <a:picLocks noChangeAspect="1"/>
          </p:cNvPicPr>
          <p:nvPr/>
        </p:nvPicPr>
        <p:blipFill rotWithShape="1">
          <a:blip r:embed="rId3">
            <a:extLst>
              <a:ext uri="{28A0092B-C50C-407E-A947-70E740481C1C}">
                <a14:useLocalDpi xmlns:a14="http://schemas.microsoft.com/office/drawing/2010/main" val="0"/>
              </a:ext>
            </a:extLst>
          </a:blip>
          <a:srcRect t="-30777"/>
          <a:stretch/>
        </p:blipFill>
        <p:spPr bwMode="auto">
          <a:xfrm>
            <a:off x="6285249" y="6086518"/>
            <a:ext cx="188173" cy="203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Imagen 35"/>
          <p:cNvPicPr>
            <a:picLocks noChangeAspect="1"/>
          </p:cNvPicPr>
          <p:nvPr/>
        </p:nvPicPr>
        <p:blipFill>
          <a:blip r:embed="rId4"/>
          <a:stretch>
            <a:fillRect/>
          </a:stretch>
        </p:blipFill>
        <p:spPr>
          <a:xfrm>
            <a:off x="4194335" y="6488325"/>
            <a:ext cx="288723" cy="156194"/>
          </a:xfrm>
          <a:prstGeom prst="rect">
            <a:avLst/>
          </a:prstGeom>
        </p:spPr>
      </p:pic>
      <p:cxnSp>
        <p:nvCxnSpPr>
          <p:cNvPr id="39" name="8 Conector recto"/>
          <p:cNvCxnSpPr>
            <a:stCxn id="19" idx="2"/>
          </p:cNvCxnSpPr>
          <p:nvPr/>
        </p:nvCxnSpPr>
        <p:spPr>
          <a:xfrm>
            <a:off x="259878" y="6752037"/>
            <a:ext cx="11111" cy="1492371"/>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grpSp>
        <p:nvGrpSpPr>
          <p:cNvPr id="10" name="Grupo 9"/>
          <p:cNvGrpSpPr/>
          <p:nvPr/>
        </p:nvGrpSpPr>
        <p:grpSpPr>
          <a:xfrm>
            <a:off x="2399926" y="2406169"/>
            <a:ext cx="1669558" cy="706969"/>
            <a:chOff x="2399926" y="2406169"/>
            <a:chExt cx="1669558" cy="706969"/>
          </a:xfrm>
        </p:grpSpPr>
        <p:pic>
          <p:nvPicPr>
            <p:cNvPr id="2" name="Imagen 1"/>
            <p:cNvPicPr>
              <a:picLocks noChangeAspect="1"/>
            </p:cNvPicPr>
            <p:nvPr/>
          </p:nvPicPr>
          <p:blipFill rotWithShape="1">
            <a:blip r:embed="rId5"/>
            <a:srcRect l="50000" t="21440" r="38450" b="66800"/>
            <a:stretch/>
          </p:blipFill>
          <p:spPr>
            <a:xfrm>
              <a:off x="2399926" y="2406169"/>
              <a:ext cx="792088" cy="504056"/>
            </a:xfrm>
            <a:prstGeom prst="rect">
              <a:avLst/>
            </a:prstGeom>
          </p:spPr>
        </p:pic>
        <p:pic>
          <p:nvPicPr>
            <p:cNvPr id="9" name="51 Imagen" descr="computer-mouse-click.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29596" y="2708989"/>
              <a:ext cx="268026" cy="40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ángulo redondeado 9"/>
            <p:cNvSpPr/>
            <p:nvPr/>
          </p:nvSpPr>
          <p:spPr bwMode="auto">
            <a:xfrm>
              <a:off x="3368601" y="2781484"/>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grpSp>
      <p:grpSp>
        <p:nvGrpSpPr>
          <p:cNvPr id="4" name="Grupo 3"/>
          <p:cNvGrpSpPr/>
          <p:nvPr/>
        </p:nvGrpSpPr>
        <p:grpSpPr>
          <a:xfrm>
            <a:off x="1952034" y="3927634"/>
            <a:ext cx="2997963" cy="1976837"/>
            <a:chOff x="1839833" y="3947274"/>
            <a:chExt cx="2997963" cy="1976837"/>
          </a:xfrm>
        </p:grpSpPr>
        <p:pic>
          <p:nvPicPr>
            <p:cNvPr id="14" name="Imagen 13" descr="Recorte de pantalla"/>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39833" y="3947274"/>
              <a:ext cx="2997963" cy="1705161"/>
            </a:xfrm>
            <a:prstGeom prst="rect">
              <a:avLst/>
            </a:prstGeom>
          </p:spPr>
        </p:pic>
        <p:pic>
          <p:nvPicPr>
            <p:cNvPr id="31" name="51 Imagen" descr="computer-mouse-click.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585030" y="5519962"/>
              <a:ext cx="268026" cy="40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51 Imagen" descr="computer-mouse-click.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317004" y="4725452"/>
              <a:ext cx="268026" cy="40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ángulo redondeado 9"/>
            <p:cNvSpPr/>
            <p:nvPr/>
          </p:nvSpPr>
          <p:spPr bwMode="auto">
            <a:xfrm>
              <a:off x="3632288" y="4716301"/>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sp>
          <p:nvSpPr>
            <p:cNvPr id="40" name="Rectángulo redondeado 9"/>
            <p:cNvSpPr/>
            <p:nvPr/>
          </p:nvSpPr>
          <p:spPr bwMode="auto">
            <a:xfrm>
              <a:off x="3891594" y="5533286"/>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grpSp>
      <p:grpSp>
        <p:nvGrpSpPr>
          <p:cNvPr id="7" name="Grupo 6"/>
          <p:cNvGrpSpPr/>
          <p:nvPr/>
        </p:nvGrpSpPr>
        <p:grpSpPr>
          <a:xfrm>
            <a:off x="1814306" y="6470994"/>
            <a:ext cx="3456300" cy="2027477"/>
            <a:chOff x="1814306" y="6470994"/>
            <a:chExt cx="3456300" cy="2027477"/>
          </a:xfrm>
        </p:grpSpPr>
        <p:pic>
          <p:nvPicPr>
            <p:cNvPr id="22" name="Imagen 21" descr="Recorte de pantalla"/>
            <p:cNvPicPr>
              <a:picLocks noChangeAspect="1"/>
            </p:cNvPicPr>
            <p:nvPr/>
          </p:nvPicPr>
          <p:blipFill rotWithShape="1">
            <a:blip r:embed="rId8">
              <a:extLst>
                <a:ext uri="{28A0092B-C50C-407E-A947-70E740481C1C}">
                  <a14:useLocalDpi xmlns:a14="http://schemas.microsoft.com/office/drawing/2010/main" val="0"/>
                </a:ext>
              </a:extLst>
            </a:blip>
            <a:srcRect l="3990" r="1799" b="1982"/>
            <a:stretch/>
          </p:blipFill>
          <p:spPr>
            <a:xfrm>
              <a:off x="1814306" y="6470994"/>
              <a:ext cx="2755417" cy="2027477"/>
            </a:xfrm>
            <a:prstGeom prst="rect">
              <a:avLst/>
            </a:prstGeom>
          </p:spPr>
        </p:pic>
        <p:sp>
          <p:nvSpPr>
            <p:cNvPr id="37" name="4 Elipse"/>
            <p:cNvSpPr/>
            <p:nvPr/>
          </p:nvSpPr>
          <p:spPr bwMode="auto">
            <a:xfrm>
              <a:off x="4140327" y="6482158"/>
              <a:ext cx="396738" cy="1685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dirty="0"/>
            </a:p>
          </p:txBody>
        </p:sp>
        <p:pic>
          <p:nvPicPr>
            <p:cNvPr id="38" name="51 Imagen" descr="computer-mouse-click.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242036" y="6616123"/>
              <a:ext cx="268026" cy="40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ectángulo redondeado 9"/>
            <p:cNvSpPr/>
            <p:nvPr/>
          </p:nvSpPr>
          <p:spPr bwMode="auto">
            <a:xfrm>
              <a:off x="4569723" y="6721405"/>
              <a:ext cx="700883" cy="273050"/>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es-VE" sz="1000" dirty="0">
                  <a:cs typeface="Arial" pitchFamily="34" charset="0"/>
                </a:rPr>
                <a:t>Haga clic</a:t>
              </a:r>
            </a:p>
          </p:txBody>
        </p:sp>
      </p:grpSp>
    </p:spTree>
    <p:extLst>
      <p:ext uri="{BB962C8B-B14F-4D97-AF65-F5344CB8AC3E}">
        <p14:creationId xmlns:p14="http://schemas.microsoft.com/office/powerpoint/2010/main" val="34469940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Personalizado 18">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00000"/>
      </a:hlink>
      <a:folHlink>
        <a:srgbClr val="000000"/>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1000" dirty="0">
            <a:latin typeface="Arial" panose="020B0604020202020204" pitchFamily="34" charset="0"/>
            <a:cs typeface="Arial" panose="020B0604020202020204" pitchFamily="34" charset="0"/>
          </a:defRPr>
        </a:defPPr>
      </a:lstStyle>
      <a:style>
        <a:lnRef idx="1">
          <a:schemeClr val="accent1"/>
        </a:lnRef>
        <a:fillRef idx="2">
          <a:schemeClr val="accent1"/>
        </a:fillRef>
        <a:effectRef idx="1">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18938</TotalTime>
  <Words>1457</Words>
  <Application>Microsoft Office PowerPoint</Application>
  <PresentationFormat>Carta (216 x 279 mm)</PresentationFormat>
  <Paragraphs>158</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Arial </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Rosmary Arias</cp:lastModifiedBy>
  <cp:revision>484</cp:revision>
  <cp:lastPrinted>2024-08-14T14:48:09Z</cp:lastPrinted>
  <dcterms:created xsi:type="dcterms:W3CDTF">2021-12-06T18:37:32Z</dcterms:created>
  <dcterms:modified xsi:type="dcterms:W3CDTF">2024-08-16T15:09:54Z</dcterms:modified>
</cp:coreProperties>
</file>