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5" r:id="rId2"/>
    <p:sldId id="276" r:id="rId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B3134-1A00-4419-B9AD-086505385A88}" type="datetimeFigureOut">
              <a:rPr lang="es-VE" smtClean="0"/>
              <a:pPr/>
              <a:t>12-07-2016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416426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6F417-D551-4B76-9464-8D4909B5D15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880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3C62-3D01-4B28-B2CF-C567899B4454}" type="slidenum">
              <a:rPr lang="es-VE" smtClean="0"/>
              <a:pPr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000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3C62-3D01-4B28-B2CF-C567899B4454}" type="slidenum">
              <a:rPr lang="es-VE" smtClean="0"/>
              <a:pPr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982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VE" smtClean="0"/>
              <a:t>13/06/2014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3873-7779-4801-9BD7-CA98FE95398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1666"/>
            <a:ext cx="2133600" cy="365125"/>
          </a:xfrm>
        </p:spPr>
        <p:txBody>
          <a:bodyPr/>
          <a:lstStyle/>
          <a:p>
            <a:r>
              <a:rPr lang="es-VE" dirty="0" smtClean="0"/>
              <a:t>13/06/2014</a:t>
            </a:r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307-FE8F-4DCD-B3F4-CEDFB719025C}" type="slidenum">
              <a:rPr lang="es-VE" smtClean="0"/>
              <a:pPr/>
              <a:t>1</a:t>
            </a:fld>
            <a:endParaRPr lang="es-VE" dirty="0"/>
          </a:p>
        </p:txBody>
      </p:sp>
      <p:pic>
        <p:nvPicPr>
          <p:cNvPr id="6" name="5 Imagen" descr="banner_solvencia_b.jpg"/>
          <p:cNvPicPr>
            <a:picLocks noChangeAspect="1"/>
          </p:cNvPicPr>
          <p:nvPr/>
        </p:nvPicPr>
        <p:blipFill>
          <a:blip r:embed="rId3"/>
          <a:srcRect b="19531"/>
          <a:stretch>
            <a:fillRect/>
          </a:stretch>
        </p:blipFill>
        <p:spPr>
          <a:xfrm>
            <a:off x="0" y="8628"/>
            <a:ext cx="9144000" cy="705728"/>
          </a:xfrm>
          <a:prstGeom prst="rect">
            <a:avLst/>
          </a:prstGeom>
        </p:spPr>
      </p:pic>
      <p:sp>
        <p:nvSpPr>
          <p:cNvPr id="12" name="AutoShape 185"/>
          <p:cNvSpPr>
            <a:spLocks noChangeArrowheads="1"/>
          </p:cNvSpPr>
          <p:nvPr/>
        </p:nvSpPr>
        <p:spPr bwMode="auto">
          <a:xfrm>
            <a:off x="286219" y="2489907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El usuario realiza el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Trámite a unidad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receptora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 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8" name="AutoShape 173"/>
          <p:cNvSpPr>
            <a:spLocks noChangeArrowheads="1"/>
          </p:cNvSpPr>
          <p:nvPr/>
        </p:nvSpPr>
        <p:spPr bwMode="auto">
          <a:xfrm rot="16200000">
            <a:off x="2271712" y="2583379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AutoShape 173"/>
          <p:cNvSpPr>
            <a:spLocks noChangeArrowheads="1"/>
          </p:cNvSpPr>
          <p:nvPr/>
        </p:nvSpPr>
        <p:spPr bwMode="auto">
          <a:xfrm rot="16200000">
            <a:off x="3241015" y="4568214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173"/>
          <p:cNvSpPr>
            <a:spLocks noChangeArrowheads="1"/>
          </p:cNvSpPr>
          <p:nvPr/>
        </p:nvSpPr>
        <p:spPr bwMode="auto">
          <a:xfrm rot="5400000">
            <a:off x="7745563" y="4872447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 rot="16200000">
            <a:off x="4536814" y="1735099"/>
            <a:ext cx="70371" cy="9144000"/>
          </a:xfrm>
          <a:prstGeom prst="rect">
            <a:avLst/>
          </a:prstGeom>
          <a:solidFill>
            <a:srgbClr val="0831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" name="AutoShape 185"/>
          <p:cNvSpPr>
            <a:spLocks noChangeArrowheads="1"/>
          </p:cNvSpPr>
          <p:nvPr/>
        </p:nvSpPr>
        <p:spPr bwMode="auto">
          <a:xfrm>
            <a:off x="3448547" y="2996092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La unidad receptora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registra datos del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Trámite recibido  </a:t>
            </a:r>
          </a:p>
          <a:p>
            <a:pPr algn="ctr"/>
            <a:endParaRPr lang="en-US" sz="800" b="1" dirty="0">
              <a:cs typeface="Tunga" pitchFamily="2"/>
            </a:endParaRPr>
          </a:p>
        </p:txBody>
      </p:sp>
      <p:sp>
        <p:nvSpPr>
          <p:cNvPr id="112" name="AutoShape 185"/>
          <p:cNvSpPr>
            <a:spLocks noChangeArrowheads="1"/>
          </p:cNvSpPr>
          <p:nvPr/>
        </p:nvSpPr>
        <p:spPr bwMode="auto">
          <a:xfrm>
            <a:off x="7938973" y="3953615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Remite al Ente u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Organismo Competente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vía correo Electrónico o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Memorandum</a:t>
            </a:r>
          </a:p>
          <a:p>
            <a:pPr algn="ctr"/>
            <a:endParaRPr lang="en-US" sz="800" b="1" dirty="0">
              <a:cs typeface="Tunga" pitchFamily="2"/>
            </a:endParaRPr>
          </a:p>
        </p:txBody>
      </p:sp>
      <p:sp>
        <p:nvSpPr>
          <p:cNvPr id="61" name="AutoShape 2"/>
          <p:cNvSpPr>
            <a:spLocks noChangeArrowheads="1"/>
          </p:cNvSpPr>
          <p:nvPr/>
        </p:nvSpPr>
        <p:spPr bwMode="auto">
          <a:xfrm>
            <a:off x="6708796" y="3723274"/>
            <a:ext cx="928800" cy="83556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compete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 la unidad Receptora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directamente?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4944042" y="3406838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65" name="AutoShape 173"/>
          <p:cNvSpPr>
            <a:spLocks noChangeArrowheads="1"/>
          </p:cNvSpPr>
          <p:nvPr/>
        </p:nvSpPr>
        <p:spPr bwMode="auto">
          <a:xfrm rot="16200000">
            <a:off x="5336150" y="4078232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AutoShape 173"/>
          <p:cNvSpPr>
            <a:spLocks noChangeArrowheads="1"/>
          </p:cNvSpPr>
          <p:nvPr/>
        </p:nvSpPr>
        <p:spPr bwMode="auto">
          <a:xfrm>
            <a:off x="4836885" y="3580446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4" name="AutoShape 173"/>
          <p:cNvSpPr>
            <a:spLocks noChangeArrowheads="1"/>
          </p:cNvSpPr>
          <p:nvPr/>
        </p:nvSpPr>
        <p:spPr bwMode="auto">
          <a:xfrm>
            <a:off x="7074460" y="4580094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5180390" y="3944881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90" name="CuadroTexto 89"/>
          <p:cNvSpPr txBox="1"/>
          <p:nvPr/>
        </p:nvSpPr>
        <p:spPr>
          <a:xfrm>
            <a:off x="5180390" y="2958923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55" name="AutoShape 2"/>
          <p:cNvSpPr>
            <a:spLocks noChangeArrowheads="1"/>
          </p:cNvSpPr>
          <p:nvPr/>
        </p:nvSpPr>
        <p:spPr bwMode="auto">
          <a:xfrm>
            <a:off x="4590169" y="2835865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es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Denuncia, Queja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Ó Reclamo?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66" name="AutoShape 173"/>
          <p:cNvSpPr>
            <a:spLocks noChangeArrowheads="1"/>
          </p:cNvSpPr>
          <p:nvPr/>
        </p:nvSpPr>
        <p:spPr bwMode="auto">
          <a:xfrm rot="16200000">
            <a:off x="7641220" y="4062466"/>
            <a:ext cx="214314" cy="180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4939474" y="4396115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182" name="24 Flecha doblada hacia arriba"/>
          <p:cNvSpPr/>
          <p:nvPr/>
        </p:nvSpPr>
        <p:spPr>
          <a:xfrm>
            <a:off x="3239995" y="3434911"/>
            <a:ext cx="655523" cy="265937"/>
          </a:xfrm>
          <a:prstGeom prst="bentUpArrow">
            <a:avLst>
              <a:gd name="adj1" fmla="val 6102"/>
              <a:gd name="adj2" fmla="val 10788"/>
              <a:gd name="adj3" fmla="val 1246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209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3" name="AutoShape 185"/>
          <p:cNvSpPr>
            <a:spLocks noChangeArrowheads="1"/>
          </p:cNvSpPr>
          <p:nvPr/>
        </p:nvSpPr>
        <p:spPr bwMode="auto">
          <a:xfrm>
            <a:off x="6778038" y="4833677"/>
            <a:ext cx="856800" cy="400889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Informa resultados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Al usuario según el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Medio utilizado para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La solicitud del trámite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85" name="Llamada rectangular 184"/>
          <p:cNvSpPr/>
          <p:nvPr/>
        </p:nvSpPr>
        <p:spPr>
          <a:xfrm>
            <a:off x="1230602" y="3285894"/>
            <a:ext cx="898792" cy="1007056"/>
          </a:xfrm>
          <a:prstGeom prst="wedgeRectCallout">
            <a:avLst>
              <a:gd name="adj1" fmla="val -80581"/>
              <a:gd name="adj2" fmla="val -8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800" b="1" u="sng" dirty="0" smtClean="0"/>
              <a:t>Tipos de Trámite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Solicitud de Información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Denuncias, quejas y Reclamos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Sugerencias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Peticiones</a:t>
            </a:r>
          </a:p>
        </p:txBody>
      </p:sp>
      <p:sp>
        <p:nvSpPr>
          <p:cNvPr id="111" name="7 CuadroTexto"/>
          <p:cNvSpPr txBox="1"/>
          <p:nvPr/>
        </p:nvSpPr>
        <p:spPr>
          <a:xfrm>
            <a:off x="1675788" y="806268"/>
            <a:ext cx="7602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Sistema Actual</a:t>
            </a:r>
          </a:p>
          <a:p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Proceso: </a:t>
            </a:r>
            <a:r>
              <a:rPr lang="es-VE" sz="1600" b="1" cap="all" dirty="0" smtClean="0">
                <a:solidFill>
                  <a:schemeClr val="tx2">
                    <a:lumMod val="75000"/>
                  </a:schemeClr>
                </a:solidFill>
              </a:rPr>
              <a:t>Recepcion de Tramites </a:t>
            </a:r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de la Oficina de Atención al Ciudadano (OAC) </a:t>
            </a:r>
          </a:p>
          <a:p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del 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Ministerio del Poder Popular para el Proceso Social de trabajo (MPPPST)</a:t>
            </a:r>
            <a:endParaRPr lang="es-VE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5" name="AutoShape 2"/>
          <p:cNvSpPr>
            <a:spLocks noChangeArrowheads="1"/>
          </p:cNvSpPr>
          <p:nvPr/>
        </p:nvSpPr>
        <p:spPr bwMode="auto">
          <a:xfrm>
            <a:off x="4587243" y="3821027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es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Solicitud  de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Información 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Sugerencia?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17" name="AutoShape 173"/>
          <p:cNvSpPr>
            <a:spLocks noChangeArrowheads="1"/>
          </p:cNvSpPr>
          <p:nvPr/>
        </p:nvSpPr>
        <p:spPr bwMode="auto">
          <a:xfrm rot="10800000">
            <a:off x="3818664" y="3765267"/>
            <a:ext cx="98980" cy="66574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" name="AutoShape 173"/>
          <p:cNvSpPr>
            <a:spLocks noChangeArrowheads="1"/>
          </p:cNvSpPr>
          <p:nvPr/>
        </p:nvSpPr>
        <p:spPr bwMode="auto">
          <a:xfrm rot="16200000">
            <a:off x="6466581" y="4036207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" name="AutoShape 173"/>
          <p:cNvSpPr>
            <a:spLocks noChangeArrowheads="1"/>
          </p:cNvSpPr>
          <p:nvPr/>
        </p:nvSpPr>
        <p:spPr bwMode="auto">
          <a:xfrm>
            <a:off x="8277022" y="5318081"/>
            <a:ext cx="208643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AutoShape 173"/>
          <p:cNvSpPr>
            <a:spLocks noChangeArrowheads="1"/>
          </p:cNvSpPr>
          <p:nvPr/>
        </p:nvSpPr>
        <p:spPr bwMode="auto">
          <a:xfrm rot="16200000">
            <a:off x="4342801" y="3082426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7348887" y="3789422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7194274" y="4422304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28" name="AutoShape 185"/>
          <p:cNvSpPr>
            <a:spLocks noChangeArrowheads="1"/>
          </p:cNvSpPr>
          <p:nvPr/>
        </p:nvSpPr>
        <p:spPr bwMode="auto">
          <a:xfrm>
            <a:off x="5575334" y="3958596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Análisis del trámite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recibido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34" name="AutoShape 185"/>
          <p:cNvSpPr>
            <a:spLocks noChangeArrowheads="1"/>
          </p:cNvSpPr>
          <p:nvPr/>
        </p:nvSpPr>
        <p:spPr bwMode="auto">
          <a:xfrm>
            <a:off x="3470035" y="4484634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Recibe la Unidad 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correspondencia y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Entrega a la unidad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Receptora del trámite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(solo en caso Despacho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Del Ministro)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37" name="AutoShape 185"/>
          <p:cNvSpPr>
            <a:spLocks noChangeArrowheads="1"/>
          </p:cNvSpPr>
          <p:nvPr/>
        </p:nvSpPr>
        <p:spPr bwMode="auto">
          <a:xfrm>
            <a:off x="8026426" y="5571357"/>
            <a:ext cx="856800" cy="400889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No realiza ninguna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Actividad al respecto 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44" name="AutoShape 2"/>
          <p:cNvSpPr>
            <a:spLocks noChangeArrowheads="1"/>
          </p:cNvSpPr>
          <p:nvPr/>
        </p:nvSpPr>
        <p:spPr bwMode="auto">
          <a:xfrm>
            <a:off x="8021344" y="4571199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¿Recibió respuesta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Del caso del Ente u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organismo?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45" name="AutoShape 173"/>
          <p:cNvSpPr>
            <a:spLocks noChangeArrowheads="1"/>
          </p:cNvSpPr>
          <p:nvPr/>
        </p:nvSpPr>
        <p:spPr bwMode="auto">
          <a:xfrm>
            <a:off x="8274187" y="4328015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CuadroTexto 155"/>
          <p:cNvSpPr txBox="1"/>
          <p:nvPr/>
        </p:nvSpPr>
        <p:spPr>
          <a:xfrm>
            <a:off x="7729074" y="4692361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8413724" y="5116845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189" name="CuadroTexto 188"/>
          <p:cNvSpPr txBox="1"/>
          <p:nvPr/>
        </p:nvSpPr>
        <p:spPr>
          <a:xfrm>
            <a:off x="5178251" y="4939237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4937335" y="5390471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191" name="AutoShape 2"/>
          <p:cNvSpPr>
            <a:spLocks noChangeArrowheads="1"/>
          </p:cNvSpPr>
          <p:nvPr/>
        </p:nvSpPr>
        <p:spPr bwMode="auto">
          <a:xfrm>
            <a:off x="4578356" y="4815157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es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Una solicitud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ayuda?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92" name="AutoShape 173"/>
          <p:cNvSpPr>
            <a:spLocks noChangeArrowheads="1"/>
          </p:cNvSpPr>
          <p:nvPr/>
        </p:nvSpPr>
        <p:spPr bwMode="auto">
          <a:xfrm>
            <a:off x="4839401" y="4576671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AutoShape 173"/>
          <p:cNvSpPr>
            <a:spLocks noChangeArrowheads="1"/>
          </p:cNvSpPr>
          <p:nvPr/>
        </p:nvSpPr>
        <p:spPr bwMode="auto">
          <a:xfrm>
            <a:off x="4836885" y="5559152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AutoShape 185"/>
          <p:cNvSpPr>
            <a:spLocks noChangeArrowheads="1"/>
          </p:cNvSpPr>
          <p:nvPr/>
        </p:nvSpPr>
        <p:spPr bwMode="auto">
          <a:xfrm>
            <a:off x="2428689" y="5332934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Debe dirigirse a la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Unidad receptora para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Mayor información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94" name="Llamada rectangular 193"/>
          <p:cNvSpPr/>
          <p:nvPr/>
        </p:nvSpPr>
        <p:spPr>
          <a:xfrm>
            <a:off x="179512" y="3264742"/>
            <a:ext cx="972040" cy="1007056"/>
          </a:xfrm>
          <a:prstGeom prst="wedgeRectCallout">
            <a:avLst>
              <a:gd name="adj1" fmla="val -27135"/>
              <a:gd name="adj2" fmla="val -85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800" b="1" u="sng" dirty="0" smtClean="0"/>
              <a:t>Vías de recepción  del trámite: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Atención Telefónica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Correo Electrónico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Memorándum</a:t>
            </a:r>
          </a:p>
        </p:txBody>
      </p:sp>
      <p:sp>
        <p:nvSpPr>
          <p:cNvPr id="195" name="AutoShape 185"/>
          <p:cNvSpPr>
            <a:spLocks noChangeArrowheads="1"/>
          </p:cNvSpPr>
          <p:nvPr/>
        </p:nvSpPr>
        <p:spPr bwMode="auto">
          <a:xfrm>
            <a:off x="1388464" y="2511477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Unidad Receptora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(0800-Trabajo) ó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Despacho del Ministro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Recibe el trámite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97" name="AutoShape 173"/>
          <p:cNvSpPr>
            <a:spLocks noChangeArrowheads="1"/>
          </p:cNvSpPr>
          <p:nvPr/>
        </p:nvSpPr>
        <p:spPr bwMode="auto">
          <a:xfrm rot="16200000">
            <a:off x="1153850" y="2578920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8" name="AutoShape 2"/>
          <p:cNvSpPr>
            <a:spLocks noChangeArrowheads="1"/>
          </p:cNvSpPr>
          <p:nvPr/>
        </p:nvSpPr>
        <p:spPr bwMode="auto">
          <a:xfrm>
            <a:off x="2506844" y="2327773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Es por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Atención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telefónica?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99" name="AutoShape 173"/>
          <p:cNvSpPr>
            <a:spLocks noChangeArrowheads="1"/>
          </p:cNvSpPr>
          <p:nvPr/>
        </p:nvSpPr>
        <p:spPr bwMode="auto">
          <a:xfrm>
            <a:off x="2751644" y="3077595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0" name="AutoShape 2"/>
          <p:cNvSpPr>
            <a:spLocks noChangeArrowheads="1"/>
          </p:cNvSpPr>
          <p:nvPr/>
        </p:nvSpPr>
        <p:spPr bwMode="auto">
          <a:xfrm>
            <a:off x="2502002" y="3318176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es por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Correo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Electrónico?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201" name="AutoShape 2"/>
          <p:cNvSpPr>
            <a:spLocks noChangeArrowheads="1"/>
          </p:cNvSpPr>
          <p:nvPr/>
        </p:nvSpPr>
        <p:spPr bwMode="auto">
          <a:xfrm>
            <a:off x="2499863" y="4312532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Es por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memorandum?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202" name="AutoShape 173"/>
          <p:cNvSpPr>
            <a:spLocks noChangeArrowheads="1"/>
          </p:cNvSpPr>
          <p:nvPr/>
        </p:nvSpPr>
        <p:spPr bwMode="auto">
          <a:xfrm>
            <a:off x="2754160" y="4073820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3" name="AutoShape 173"/>
          <p:cNvSpPr>
            <a:spLocks noChangeArrowheads="1"/>
          </p:cNvSpPr>
          <p:nvPr/>
        </p:nvSpPr>
        <p:spPr bwMode="auto">
          <a:xfrm>
            <a:off x="2751644" y="5056301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" name="24 Flecha doblada hacia arriba"/>
          <p:cNvSpPr/>
          <p:nvPr/>
        </p:nvSpPr>
        <p:spPr>
          <a:xfrm flipV="1">
            <a:off x="3264721" y="2681659"/>
            <a:ext cx="655523" cy="293423"/>
          </a:xfrm>
          <a:prstGeom prst="bentUpArrow">
            <a:avLst>
              <a:gd name="adj1" fmla="val 6102"/>
              <a:gd name="adj2" fmla="val 10788"/>
              <a:gd name="adj3" fmla="val 1246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209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6" name="CuadroTexto 205"/>
          <p:cNvSpPr txBox="1"/>
          <p:nvPr/>
        </p:nvSpPr>
        <p:spPr>
          <a:xfrm>
            <a:off x="2857357" y="2932357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207" name="CuadroTexto 206"/>
          <p:cNvSpPr txBox="1"/>
          <p:nvPr/>
        </p:nvSpPr>
        <p:spPr>
          <a:xfrm>
            <a:off x="2852789" y="3921634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208" name="CuadroTexto 207"/>
          <p:cNvSpPr txBox="1"/>
          <p:nvPr/>
        </p:nvSpPr>
        <p:spPr>
          <a:xfrm>
            <a:off x="2850650" y="4915990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209" name="CuadroTexto 208"/>
          <p:cNvSpPr txBox="1"/>
          <p:nvPr/>
        </p:nvSpPr>
        <p:spPr>
          <a:xfrm>
            <a:off x="3093342" y="3445122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210" name="CuadroTexto 209"/>
          <p:cNvSpPr txBox="1"/>
          <p:nvPr/>
        </p:nvSpPr>
        <p:spPr>
          <a:xfrm>
            <a:off x="3093342" y="2459164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211" name="CuadroTexto 210"/>
          <p:cNvSpPr txBox="1"/>
          <p:nvPr/>
        </p:nvSpPr>
        <p:spPr>
          <a:xfrm>
            <a:off x="3091203" y="4439478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212" name="24 Flecha doblada hacia arriba"/>
          <p:cNvSpPr/>
          <p:nvPr/>
        </p:nvSpPr>
        <p:spPr>
          <a:xfrm>
            <a:off x="5338992" y="4356885"/>
            <a:ext cx="740545" cy="849532"/>
          </a:xfrm>
          <a:prstGeom prst="bentUpArrow">
            <a:avLst>
              <a:gd name="adj1" fmla="val 6102"/>
              <a:gd name="adj2" fmla="val 10788"/>
              <a:gd name="adj3" fmla="val 1246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209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3" name="24 Flecha doblada hacia arriba"/>
          <p:cNvSpPr/>
          <p:nvPr/>
        </p:nvSpPr>
        <p:spPr>
          <a:xfrm flipV="1">
            <a:off x="5332307" y="3170246"/>
            <a:ext cx="747230" cy="709404"/>
          </a:xfrm>
          <a:prstGeom prst="bentUpArrow">
            <a:avLst>
              <a:gd name="adj1" fmla="val 6102"/>
              <a:gd name="adj2" fmla="val 10788"/>
              <a:gd name="adj3" fmla="val 1246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209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AutoShape 185"/>
          <p:cNvSpPr>
            <a:spLocks noChangeArrowheads="1"/>
          </p:cNvSpPr>
          <p:nvPr/>
        </p:nvSpPr>
        <p:spPr bwMode="auto">
          <a:xfrm>
            <a:off x="4460883" y="5787718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Debe dirigirse a la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Unidad receptora para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Mayor información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96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1666"/>
            <a:ext cx="1002362" cy="365125"/>
          </a:xfrm>
        </p:spPr>
        <p:txBody>
          <a:bodyPr/>
          <a:lstStyle/>
          <a:p>
            <a:r>
              <a:rPr lang="es-VE" dirty="0" smtClean="0"/>
              <a:t>13/06/2014</a:t>
            </a:r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307-FE8F-4DCD-B3F4-CEDFB719025C}" type="slidenum">
              <a:rPr lang="es-VE" smtClean="0"/>
              <a:pPr/>
              <a:t>2</a:t>
            </a:fld>
            <a:endParaRPr lang="es-VE" dirty="0"/>
          </a:p>
        </p:txBody>
      </p:sp>
      <p:pic>
        <p:nvPicPr>
          <p:cNvPr id="6" name="5 Imagen" descr="banner_solvencia_b.jpg"/>
          <p:cNvPicPr>
            <a:picLocks noChangeAspect="1"/>
          </p:cNvPicPr>
          <p:nvPr/>
        </p:nvPicPr>
        <p:blipFill>
          <a:blip r:embed="rId3"/>
          <a:srcRect b="19531"/>
          <a:stretch>
            <a:fillRect/>
          </a:stretch>
        </p:blipFill>
        <p:spPr>
          <a:xfrm>
            <a:off x="0" y="8628"/>
            <a:ext cx="9144000" cy="705728"/>
          </a:xfrm>
          <a:prstGeom prst="rect">
            <a:avLst/>
          </a:prstGeom>
        </p:spPr>
      </p:pic>
      <p:sp>
        <p:nvSpPr>
          <p:cNvPr id="10" name="AutoShape 185"/>
          <p:cNvSpPr>
            <a:spLocks noChangeArrowheads="1"/>
          </p:cNvSpPr>
          <p:nvPr/>
        </p:nvSpPr>
        <p:spPr bwMode="auto">
          <a:xfrm>
            <a:off x="204980" y="1068140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Ingresa: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 www.mpppst.gob.ve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1" name="AutoShape 185"/>
          <p:cNvSpPr>
            <a:spLocks noChangeArrowheads="1"/>
          </p:cNvSpPr>
          <p:nvPr/>
        </p:nvSpPr>
        <p:spPr bwMode="auto">
          <a:xfrm>
            <a:off x="216881" y="2458828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u="sng" dirty="0" smtClean="0">
                <a:cs typeface="Tunga" pitchFamily="2"/>
              </a:rPr>
              <a:t>Enlace: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Recepción 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Trámite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2" name="AutoShape 185"/>
          <p:cNvSpPr>
            <a:spLocks noChangeArrowheads="1"/>
          </p:cNvSpPr>
          <p:nvPr/>
        </p:nvSpPr>
        <p:spPr bwMode="auto">
          <a:xfrm>
            <a:off x="2233726" y="2475142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Introduce usuario y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Contraseña de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Acceso al Sistema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 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1280273" y="2274456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¿Registró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 Usuario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Acceso al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Sistema?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7" name="AutoShape 173"/>
          <p:cNvSpPr>
            <a:spLocks noChangeArrowheads="1"/>
          </p:cNvSpPr>
          <p:nvPr/>
        </p:nvSpPr>
        <p:spPr bwMode="auto">
          <a:xfrm rot="16200000">
            <a:off x="2004462" y="2541145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AutoShape 173"/>
          <p:cNvSpPr>
            <a:spLocks noChangeArrowheads="1"/>
          </p:cNvSpPr>
          <p:nvPr/>
        </p:nvSpPr>
        <p:spPr bwMode="auto">
          <a:xfrm rot="16200000">
            <a:off x="3060699" y="2564062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AutoShape 173"/>
          <p:cNvSpPr>
            <a:spLocks noChangeArrowheads="1"/>
          </p:cNvSpPr>
          <p:nvPr/>
        </p:nvSpPr>
        <p:spPr bwMode="auto">
          <a:xfrm rot="16200000">
            <a:off x="4184939" y="2578919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173"/>
          <p:cNvSpPr>
            <a:spLocks noChangeArrowheads="1"/>
          </p:cNvSpPr>
          <p:nvPr/>
        </p:nvSpPr>
        <p:spPr bwMode="auto">
          <a:xfrm>
            <a:off x="542050" y="1473898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173"/>
          <p:cNvSpPr>
            <a:spLocks noChangeArrowheads="1"/>
          </p:cNvSpPr>
          <p:nvPr/>
        </p:nvSpPr>
        <p:spPr bwMode="auto">
          <a:xfrm>
            <a:off x="1534212" y="3020997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AutoShape 173"/>
          <p:cNvSpPr>
            <a:spLocks noChangeArrowheads="1"/>
          </p:cNvSpPr>
          <p:nvPr/>
        </p:nvSpPr>
        <p:spPr bwMode="auto">
          <a:xfrm>
            <a:off x="538124" y="2193448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778240" y="6488348"/>
            <a:ext cx="5212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s-ES" sz="800" b="1" dirty="0" smtClean="0"/>
              <a:t>Sistema</a:t>
            </a:r>
            <a:endParaRPr lang="es-ES" sz="800" b="1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43108" y="6401502"/>
            <a:ext cx="287338" cy="328394"/>
            <a:chOff x="1989" y="3521"/>
            <a:chExt cx="187" cy="226"/>
          </a:xfrm>
          <a:solidFill>
            <a:srgbClr val="FF0000"/>
          </a:solidFill>
        </p:grpSpPr>
        <p:sp>
          <p:nvSpPr>
            <p:cNvPr id="35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9" name="38 Nube"/>
          <p:cNvSpPr/>
          <p:nvPr/>
        </p:nvSpPr>
        <p:spPr>
          <a:xfrm>
            <a:off x="4357686" y="6457774"/>
            <a:ext cx="285752" cy="28575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utoShape 199"/>
          <p:cNvSpPr>
            <a:spLocks noChangeArrowheads="1"/>
          </p:cNvSpPr>
          <p:nvPr/>
        </p:nvSpPr>
        <p:spPr bwMode="auto">
          <a:xfrm>
            <a:off x="6030814" y="6454304"/>
            <a:ext cx="357190" cy="285752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2458094" y="6401502"/>
            <a:ext cx="1857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s-E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Oficina de Atención Ciudadana y/o Usuario (denunciante)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382440" y="6493301"/>
            <a:ext cx="62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s-ES" sz="800" b="1" dirty="0" smtClean="0"/>
              <a:t>INTERNET </a:t>
            </a:r>
            <a:endParaRPr lang="es-ES" sz="800" b="1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 rot="16200000">
            <a:off x="4536814" y="1735099"/>
            <a:ext cx="70371" cy="9144000"/>
          </a:xfrm>
          <a:prstGeom prst="rect">
            <a:avLst/>
          </a:prstGeom>
          <a:solidFill>
            <a:srgbClr val="0831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41589" y="862051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71 Nube"/>
          <p:cNvSpPr/>
          <p:nvPr/>
        </p:nvSpPr>
        <p:spPr>
          <a:xfrm>
            <a:off x="917722" y="956588"/>
            <a:ext cx="216000" cy="216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843287" y="2389664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86" name="CuadroTexto 85"/>
          <p:cNvSpPr txBox="1"/>
          <p:nvPr/>
        </p:nvSpPr>
        <p:spPr>
          <a:xfrm>
            <a:off x="1640273" y="2861102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88" name="AutoShape 185"/>
          <p:cNvSpPr>
            <a:spLocks noChangeArrowheads="1"/>
          </p:cNvSpPr>
          <p:nvPr/>
        </p:nvSpPr>
        <p:spPr bwMode="auto">
          <a:xfrm>
            <a:off x="220250" y="1726877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dirty="0" smtClean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Sistema: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Oficina de Atención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al Ciudadano (OAC)</a:t>
            </a:r>
          </a:p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endParaRPr lang="en-US" sz="1200" dirty="0">
              <a:cs typeface="Tunga" pitchFamily="2"/>
            </a:endParaRPr>
          </a:p>
        </p:txBody>
      </p:sp>
      <p:sp>
        <p:nvSpPr>
          <p:cNvPr id="95" name="AutoShape 173"/>
          <p:cNvSpPr>
            <a:spLocks noChangeArrowheads="1"/>
          </p:cNvSpPr>
          <p:nvPr/>
        </p:nvSpPr>
        <p:spPr bwMode="auto">
          <a:xfrm rot="16200000">
            <a:off x="1051399" y="2529994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7" name="Group 46"/>
          <p:cNvGrpSpPr>
            <a:grpSpLocks/>
          </p:cNvGrpSpPr>
          <p:nvPr/>
        </p:nvGrpSpPr>
        <p:grpSpPr bwMode="auto">
          <a:xfrm>
            <a:off x="157350" y="2212067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98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2" name="71 Nube"/>
          <p:cNvSpPr/>
          <p:nvPr/>
        </p:nvSpPr>
        <p:spPr>
          <a:xfrm>
            <a:off x="857681" y="1594840"/>
            <a:ext cx="216000" cy="216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71 Nube"/>
          <p:cNvSpPr/>
          <p:nvPr/>
        </p:nvSpPr>
        <p:spPr>
          <a:xfrm>
            <a:off x="904321" y="2326138"/>
            <a:ext cx="216000" cy="216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46"/>
          <p:cNvGrpSpPr>
            <a:grpSpLocks/>
          </p:cNvGrpSpPr>
          <p:nvPr/>
        </p:nvGrpSpPr>
        <p:grpSpPr bwMode="auto">
          <a:xfrm>
            <a:off x="154743" y="1470140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105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9" name="AutoShape 185"/>
          <p:cNvSpPr>
            <a:spLocks noChangeArrowheads="1"/>
          </p:cNvSpPr>
          <p:nvPr/>
        </p:nvSpPr>
        <p:spPr bwMode="auto">
          <a:xfrm>
            <a:off x="1216497" y="3281476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Registre  los  datos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acceso al Sistema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10" name="AutoShape 185"/>
          <p:cNvSpPr>
            <a:spLocks noChangeArrowheads="1"/>
          </p:cNvSpPr>
          <p:nvPr/>
        </p:nvSpPr>
        <p:spPr bwMode="auto">
          <a:xfrm>
            <a:off x="3303776" y="2484702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Registra Datos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Del Trámite</a:t>
            </a:r>
          </a:p>
          <a:p>
            <a:pPr algn="ctr"/>
            <a:endParaRPr lang="en-US" sz="800" b="1" dirty="0">
              <a:cs typeface="Tunga" pitchFamily="2"/>
            </a:endParaRPr>
          </a:p>
        </p:txBody>
      </p:sp>
      <p:sp>
        <p:nvSpPr>
          <p:cNvPr id="112" name="AutoShape 185"/>
          <p:cNvSpPr>
            <a:spLocks noChangeArrowheads="1"/>
          </p:cNvSpPr>
          <p:nvPr/>
        </p:nvSpPr>
        <p:spPr bwMode="auto">
          <a:xfrm>
            <a:off x="7783500" y="3415163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La OAC Remite al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Ente u Organismo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Competente vía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correo Electrónico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61" name="AutoShape 2"/>
          <p:cNvSpPr>
            <a:spLocks noChangeArrowheads="1"/>
          </p:cNvSpPr>
          <p:nvPr/>
        </p:nvSpPr>
        <p:spPr bwMode="auto">
          <a:xfrm>
            <a:off x="6546738" y="3199322"/>
            <a:ext cx="928800" cy="83556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compete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 la OAC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directamente?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4765071" y="2895390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65" name="AutoShape 173"/>
          <p:cNvSpPr>
            <a:spLocks noChangeArrowheads="1"/>
          </p:cNvSpPr>
          <p:nvPr/>
        </p:nvSpPr>
        <p:spPr bwMode="auto">
          <a:xfrm rot="16200000">
            <a:off x="5157179" y="3566784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AutoShape 173"/>
          <p:cNvSpPr>
            <a:spLocks noChangeArrowheads="1"/>
          </p:cNvSpPr>
          <p:nvPr/>
        </p:nvSpPr>
        <p:spPr bwMode="auto">
          <a:xfrm>
            <a:off x="4657914" y="3068998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AutoShape 173"/>
          <p:cNvSpPr>
            <a:spLocks noChangeArrowheads="1"/>
          </p:cNvSpPr>
          <p:nvPr/>
        </p:nvSpPr>
        <p:spPr bwMode="auto">
          <a:xfrm>
            <a:off x="1489920" y="5373240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4" name="AutoShape 173"/>
          <p:cNvSpPr>
            <a:spLocks noChangeArrowheads="1"/>
          </p:cNvSpPr>
          <p:nvPr/>
        </p:nvSpPr>
        <p:spPr bwMode="auto">
          <a:xfrm>
            <a:off x="8117621" y="4843428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AutoShape 185"/>
          <p:cNvSpPr>
            <a:spLocks noChangeArrowheads="1"/>
          </p:cNvSpPr>
          <p:nvPr/>
        </p:nvSpPr>
        <p:spPr bwMode="auto">
          <a:xfrm>
            <a:off x="1178144" y="5639469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Debe dirigirse a la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Oficina de Atención al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Ciudadano mas cercana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 su domicilio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001419" y="3433433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82" name="CuadroTexto 81"/>
          <p:cNvSpPr txBox="1"/>
          <p:nvPr/>
        </p:nvSpPr>
        <p:spPr>
          <a:xfrm>
            <a:off x="1573417" y="5218439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90" name="CuadroTexto 89"/>
          <p:cNvSpPr txBox="1"/>
          <p:nvPr/>
        </p:nvSpPr>
        <p:spPr>
          <a:xfrm>
            <a:off x="5065356" y="2460472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grpSp>
        <p:nvGrpSpPr>
          <p:cNvPr id="119" name="Group 46"/>
          <p:cNvGrpSpPr>
            <a:grpSpLocks/>
          </p:cNvGrpSpPr>
          <p:nvPr/>
        </p:nvGrpSpPr>
        <p:grpSpPr bwMode="auto">
          <a:xfrm>
            <a:off x="7793638" y="4791537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120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9" name="Group 46"/>
          <p:cNvGrpSpPr>
            <a:grpSpLocks/>
          </p:cNvGrpSpPr>
          <p:nvPr/>
        </p:nvGrpSpPr>
        <p:grpSpPr bwMode="auto">
          <a:xfrm>
            <a:off x="2233726" y="2196510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130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9" name="Group 46"/>
          <p:cNvGrpSpPr>
            <a:grpSpLocks/>
          </p:cNvGrpSpPr>
          <p:nvPr/>
        </p:nvGrpSpPr>
        <p:grpSpPr bwMode="auto">
          <a:xfrm>
            <a:off x="3310407" y="2174712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140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6" name="71 Nube"/>
          <p:cNvSpPr/>
          <p:nvPr/>
        </p:nvSpPr>
        <p:spPr>
          <a:xfrm>
            <a:off x="4910133" y="5088183"/>
            <a:ext cx="216000" cy="216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71 Nube"/>
          <p:cNvSpPr/>
          <p:nvPr/>
        </p:nvSpPr>
        <p:spPr>
          <a:xfrm>
            <a:off x="7844192" y="3155944"/>
            <a:ext cx="216000" cy="216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71 Nube"/>
          <p:cNvSpPr/>
          <p:nvPr/>
        </p:nvSpPr>
        <p:spPr>
          <a:xfrm>
            <a:off x="6611040" y="4071963"/>
            <a:ext cx="216000" cy="216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utoShape 199"/>
          <p:cNvSpPr>
            <a:spLocks noChangeArrowheads="1"/>
          </p:cNvSpPr>
          <p:nvPr/>
        </p:nvSpPr>
        <p:spPr bwMode="auto">
          <a:xfrm>
            <a:off x="8350385" y="4851068"/>
            <a:ext cx="288000" cy="252000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53" name="AutoShape 199"/>
          <p:cNvSpPr>
            <a:spLocks noChangeArrowheads="1"/>
          </p:cNvSpPr>
          <p:nvPr/>
        </p:nvSpPr>
        <p:spPr bwMode="auto">
          <a:xfrm>
            <a:off x="3867325" y="2196862"/>
            <a:ext cx="288000" cy="252000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54" name="AutoShape 199"/>
          <p:cNvSpPr>
            <a:spLocks noChangeArrowheads="1"/>
          </p:cNvSpPr>
          <p:nvPr/>
        </p:nvSpPr>
        <p:spPr bwMode="auto">
          <a:xfrm>
            <a:off x="2782591" y="2206828"/>
            <a:ext cx="288000" cy="252000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55" name="AutoShape 2"/>
          <p:cNvSpPr>
            <a:spLocks noChangeArrowheads="1"/>
          </p:cNvSpPr>
          <p:nvPr/>
        </p:nvSpPr>
        <p:spPr bwMode="auto">
          <a:xfrm>
            <a:off x="4411198" y="2324417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es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Denuncia, Queja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Ó Reclamo?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58" name="AutoShape 173"/>
          <p:cNvSpPr>
            <a:spLocks noChangeArrowheads="1"/>
          </p:cNvSpPr>
          <p:nvPr/>
        </p:nvSpPr>
        <p:spPr bwMode="auto">
          <a:xfrm>
            <a:off x="1476751" y="4377512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1806178" y="4740894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4760503" y="3884667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175" name="AutoShape 199"/>
          <p:cNvSpPr>
            <a:spLocks noChangeArrowheads="1"/>
          </p:cNvSpPr>
          <p:nvPr/>
        </p:nvSpPr>
        <p:spPr bwMode="auto">
          <a:xfrm>
            <a:off x="7161320" y="4064382"/>
            <a:ext cx="288000" cy="252000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52" name="24 Flecha doblada hacia arriba"/>
          <p:cNvSpPr/>
          <p:nvPr/>
        </p:nvSpPr>
        <p:spPr>
          <a:xfrm rot="10800000" flipH="1" flipV="1">
            <a:off x="1964694" y="2908625"/>
            <a:ext cx="739811" cy="2097331"/>
          </a:xfrm>
          <a:prstGeom prst="bentUpArrow">
            <a:avLst>
              <a:gd name="adj1" fmla="val 6447"/>
              <a:gd name="adj2" fmla="val 12872"/>
              <a:gd name="adj3" fmla="val 13572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209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2" name="24 Flecha doblada hacia arriba"/>
          <p:cNvSpPr/>
          <p:nvPr/>
        </p:nvSpPr>
        <p:spPr>
          <a:xfrm>
            <a:off x="5172977" y="3865166"/>
            <a:ext cx="740545" cy="849532"/>
          </a:xfrm>
          <a:prstGeom prst="bentUpArrow">
            <a:avLst>
              <a:gd name="adj1" fmla="val 6102"/>
              <a:gd name="adj2" fmla="val 10788"/>
              <a:gd name="adj3" fmla="val 1246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209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3" name="AutoShape 185"/>
          <p:cNvSpPr>
            <a:spLocks noChangeArrowheads="1"/>
          </p:cNvSpPr>
          <p:nvPr/>
        </p:nvSpPr>
        <p:spPr bwMode="auto">
          <a:xfrm>
            <a:off x="6591327" y="4316382"/>
            <a:ext cx="856800" cy="400889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La OAC Informa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resultados Al usuario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por vía Correo Electrónico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85" name="Llamada rectangular 184"/>
          <p:cNvSpPr/>
          <p:nvPr/>
        </p:nvSpPr>
        <p:spPr>
          <a:xfrm>
            <a:off x="3212056" y="3234062"/>
            <a:ext cx="972040" cy="1007056"/>
          </a:xfrm>
          <a:prstGeom prst="wedgeRectCallout">
            <a:avLst>
              <a:gd name="adj1" fmla="val 13275"/>
              <a:gd name="adj2" fmla="val -8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800" b="1" u="sng" dirty="0" smtClean="0"/>
              <a:t>Tipos de Trámite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Solicitud de Información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Denuncias, quejas y Reclamos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Sugerencias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Peticiones</a:t>
            </a:r>
          </a:p>
        </p:txBody>
      </p:sp>
      <p:sp>
        <p:nvSpPr>
          <p:cNvPr id="111" name="7 CuadroTexto"/>
          <p:cNvSpPr txBox="1"/>
          <p:nvPr/>
        </p:nvSpPr>
        <p:spPr>
          <a:xfrm>
            <a:off x="1675788" y="806268"/>
            <a:ext cx="7602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Sistema Propuesto</a:t>
            </a:r>
          </a:p>
          <a:p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Proceso: </a:t>
            </a:r>
            <a:r>
              <a:rPr lang="es-VE" sz="1600" b="1" cap="all" dirty="0" smtClean="0">
                <a:solidFill>
                  <a:schemeClr val="tx2">
                    <a:lumMod val="75000"/>
                  </a:schemeClr>
                </a:solidFill>
              </a:rPr>
              <a:t>Recepcion de Tramites </a:t>
            </a:r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de la Oficina de Atención al Ciudadano (OAC) </a:t>
            </a:r>
          </a:p>
          <a:p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del 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Ministerio del Poder Popular para el Proceso Social de trabajo (MPPPST)</a:t>
            </a:r>
            <a:endParaRPr lang="es-VE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4" name="Llamada rectangular 113"/>
          <p:cNvSpPr/>
          <p:nvPr/>
        </p:nvSpPr>
        <p:spPr>
          <a:xfrm>
            <a:off x="146314" y="3690108"/>
            <a:ext cx="921436" cy="1198169"/>
          </a:xfrm>
          <a:prstGeom prst="wedgeRectCallout">
            <a:avLst>
              <a:gd name="adj1" fmla="val 60981"/>
              <a:gd name="adj2" fmla="val -69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Cédula de Idéntidad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Apellidos y Nombres del denunciante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Correo Electrónico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VE" sz="800" b="1" dirty="0" smtClean="0"/>
              <a:t>Teléfono </a:t>
            </a:r>
          </a:p>
        </p:txBody>
      </p:sp>
      <p:sp>
        <p:nvSpPr>
          <p:cNvPr id="115" name="AutoShape 2"/>
          <p:cNvSpPr>
            <a:spLocks noChangeArrowheads="1"/>
          </p:cNvSpPr>
          <p:nvPr/>
        </p:nvSpPr>
        <p:spPr bwMode="auto">
          <a:xfrm>
            <a:off x="4408272" y="3309579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es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Solicitud  de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Información 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Sugerencia?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16" name="AutoShape 2"/>
          <p:cNvSpPr>
            <a:spLocks noChangeArrowheads="1"/>
          </p:cNvSpPr>
          <p:nvPr/>
        </p:nvSpPr>
        <p:spPr bwMode="auto">
          <a:xfrm>
            <a:off x="1227109" y="4617068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usuario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Recibió correo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Electrónico?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17" name="AutoShape 173"/>
          <p:cNvSpPr>
            <a:spLocks noChangeArrowheads="1"/>
          </p:cNvSpPr>
          <p:nvPr/>
        </p:nvSpPr>
        <p:spPr bwMode="auto">
          <a:xfrm rot="5400000">
            <a:off x="7532717" y="4367141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" name="AutoShape 173"/>
          <p:cNvSpPr>
            <a:spLocks noChangeArrowheads="1"/>
          </p:cNvSpPr>
          <p:nvPr/>
        </p:nvSpPr>
        <p:spPr bwMode="auto">
          <a:xfrm rot="16200000">
            <a:off x="6293584" y="3522433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" name="AutoShape 173"/>
          <p:cNvSpPr>
            <a:spLocks noChangeArrowheads="1"/>
          </p:cNvSpPr>
          <p:nvPr/>
        </p:nvSpPr>
        <p:spPr bwMode="auto">
          <a:xfrm>
            <a:off x="6906816" y="4057880"/>
            <a:ext cx="208643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AutoShape 173"/>
          <p:cNvSpPr>
            <a:spLocks noChangeArrowheads="1"/>
          </p:cNvSpPr>
          <p:nvPr/>
        </p:nvSpPr>
        <p:spPr bwMode="auto">
          <a:xfrm rot="16200000">
            <a:off x="7481792" y="3519411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7353237" y="3317706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7005657" y="3926609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28" name="AutoShape 185"/>
          <p:cNvSpPr>
            <a:spLocks noChangeArrowheads="1"/>
          </p:cNvSpPr>
          <p:nvPr/>
        </p:nvSpPr>
        <p:spPr bwMode="auto">
          <a:xfrm>
            <a:off x="5396363" y="3447148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Análisis del trámite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recibido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37" name="AutoShape 185"/>
          <p:cNvSpPr>
            <a:spLocks noChangeArrowheads="1"/>
          </p:cNvSpPr>
          <p:nvPr/>
        </p:nvSpPr>
        <p:spPr bwMode="auto">
          <a:xfrm>
            <a:off x="7808878" y="5098550"/>
            <a:ext cx="856800" cy="400889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La OAC realiza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seguimiento del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trámite hasta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Obtener resultados 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144" name="AutoShape 2"/>
          <p:cNvSpPr>
            <a:spLocks noChangeArrowheads="1"/>
          </p:cNvSpPr>
          <p:nvPr/>
        </p:nvSpPr>
        <p:spPr bwMode="auto">
          <a:xfrm>
            <a:off x="7866018" y="4087428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¿Recibió respuesta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Del caso del Ente u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organismo?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45" name="AutoShape 173"/>
          <p:cNvSpPr>
            <a:spLocks noChangeArrowheads="1"/>
          </p:cNvSpPr>
          <p:nvPr/>
        </p:nvSpPr>
        <p:spPr bwMode="auto">
          <a:xfrm>
            <a:off x="8115193" y="3854745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CuadroTexto 155"/>
          <p:cNvSpPr txBox="1"/>
          <p:nvPr/>
        </p:nvSpPr>
        <p:spPr>
          <a:xfrm>
            <a:off x="7585157" y="4181954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912997" y="4668014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grpSp>
        <p:nvGrpSpPr>
          <p:cNvPr id="136" name="Group 46"/>
          <p:cNvGrpSpPr>
            <a:grpSpLocks/>
          </p:cNvGrpSpPr>
          <p:nvPr/>
        </p:nvGrpSpPr>
        <p:grpSpPr bwMode="auto">
          <a:xfrm>
            <a:off x="1250589" y="2983167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150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5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8" name="AutoShape 199"/>
          <p:cNvSpPr>
            <a:spLocks noChangeArrowheads="1"/>
          </p:cNvSpPr>
          <p:nvPr/>
        </p:nvSpPr>
        <p:spPr bwMode="auto">
          <a:xfrm>
            <a:off x="1810510" y="3024322"/>
            <a:ext cx="288000" cy="252000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grpSp>
        <p:nvGrpSpPr>
          <p:cNvPr id="170" name="Group 46"/>
          <p:cNvGrpSpPr>
            <a:grpSpLocks/>
          </p:cNvGrpSpPr>
          <p:nvPr/>
        </p:nvGrpSpPr>
        <p:grpSpPr bwMode="auto">
          <a:xfrm>
            <a:off x="5420931" y="3162190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171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2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3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6" name="AutoShape 199"/>
          <p:cNvSpPr>
            <a:spLocks noChangeArrowheads="1"/>
          </p:cNvSpPr>
          <p:nvPr/>
        </p:nvSpPr>
        <p:spPr bwMode="auto">
          <a:xfrm>
            <a:off x="5950426" y="3213722"/>
            <a:ext cx="288000" cy="252000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4" name="AutoShape 199"/>
          <p:cNvSpPr>
            <a:spLocks noChangeArrowheads="1"/>
          </p:cNvSpPr>
          <p:nvPr/>
        </p:nvSpPr>
        <p:spPr bwMode="auto">
          <a:xfrm>
            <a:off x="8348303" y="3110175"/>
            <a:ext cx="288000" cy="252000"/>
          </a:xfrm>
          <a:prstGeom prst="su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7" name="AutoShape 185"/>
          <p:cNvSpPr>
            <a:spLocks noChangeArrowheads="1"/>
          </p:cNvSpPr>
          <p:nvPr/>
        </p:nvSpPr>
        <p:spPr bwMode="auto">
          <a:xfrm>
            <a:off x="1228687" y="3943223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El Sistema genera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Usuario y contraseña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y envía por correo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Electrónico registrado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88" name="AutoShape 173"/>
          <p:cNvSpPr>
            <a:spLocks noChangeArrowheads="1"/>
          </p:cNvSpPr>
          <p:nvPr/>
        </p:nvSpPr>
        <p:spPr bwMode="auto">
          <a:xfrm>
            <a:off x="1540679" y="3655343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9" name="CuadroTexto 188"/>
          <p:cNvSpPr txBox="1"/>
          <p:nvPr/>
        </p:nvSpPr>
        <p:spPr>
          <a:xfrm>
            <a:off x="5042282" y="4453863"/>
            <a:ext cx="33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SI</a:t>
            </a:r>
            <a:endParaRPr lang="es-VE" sz="900" b="1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4758364" y="4879023"/>
            <a:ext cx="503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900" b="1" dirty="0" smtClean="0"/>
              <a:t>NO</a:t>
            </a:r>
            <a:endParaRPr lang="es-VE" sz="900" b="1" dirty="0"/>
          </a:p>
        </p:txBody>
      </p:sp>
      <p:sp>
        <p:nvSpPr>
          <p:cNvPr id="191" name="AutoShape 2"/>
          <p:cNvSpPr>
            <a:spLocks noChangeArrowheads="1"/>
          </p:cNvSpPr>
          <p:nvPr/>
        </p:nvSpPr>
        <p:spPr bwMode="auto">
          <a:xfrm>
            <a:off x="4406133" y="4303935"/>
            <a:ext cx="720000" cy="720000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¿El trámite es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Una solicitud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ayuda?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92" name="AutoShape 173"/>
          <p:cNvSpPr>
            <a:spLocks noChangeArrowheads="1"/>
          </p:cNvSpPr>
          <p:nvPr/>
        </p:nvSpPr>
        <p:spPr bwMode="auto">
          <a:xfrm>
            <a:off x="4660430" y="4065223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AutoShape 173"/>
          <p:cNvSpPr>
            <a:spLocks noChangeArrowheads="1"/>
          </p:cNvSpPr>
          <p:nvPr/>
        </p:nvSpPr>
        <p:spPr bwMode="auto">
          <a:xfrm>
            <a:off x="4657914" y="5047704"/>
            <a:ext cx="214314" cy="216000"/>
          </a:xfrm>
          <a:prstGeom prst="downArrow">
            <a:avLst>
              <a:gd name="adj1" fmla="val 50000"/>
              <a:gd name="adj2" fmla="val 72849"/>
            </a:avLst>
          </a:prstGeom>
          <a:solidFill>
            <a:srgbClr val="6699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AutoShape 185"/>
          <p:cNvSpPr>
            <a:spLocks noChangeArrowheads="1"/>
          </p:cNvSpPr>
          <p:nvPr/>
        </p:nvSpPr>
        <p:spPr bwMode="auto">
          <a:xfrm>
            <a:off x="4297104" y="5428756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La OAC via correo Electrónico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 le indica  que Debe dirigirse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 la Oficina de Atención al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Ciudadano mas cercana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 su domicilio para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Mayor información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94" name="24 Flecha doblada hacia arriba"/>
          <p:cNvSpPr/>
          <p:nvPr/>
        </p:nvSpPr>
        <p:spPr>
          <a:xfrm flipV="1">
            <a:off x="5166292" y="2678527"/>
            <a:ext cx="747230" cy="709404"/>
          </a:xfrm>
          <a:prstGeom prst="bentUpArrow">
            <a:avLst>
              <a:gd name="adj1" fmla="val 6102"/>
              <a:gd name="adj2" fmla="val 10788"/>
              <a:gd name="adj3" fmla="val 1246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209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95" name="Group 46"/>
          <p:cNvGrpSpPr>
            <a:grpSpLocks/>
          </p:cNvGrpSpPr>
          <p:nvPr/>
        </p:nvGrpSpPr>
        <p:grpSpPr bwMode="auto">
          <a:xfrm>
            <a:off x="4277132" y="4975704"/>
            <a:ext cx="287338" cy="288000"/>
            <a:chOff x="1989" y="3521"/>
            <a:chExt cx="187" cy="226"/>
          </a:xfrm>
          <a:solidFill>
            <a:srgbClr val="FF0000"/>
          </a:solidFill>
        </p:grpSpPr>
        <p:sp>
          <p:nvSpPr>
            <p:cNvPr id="197" name="AutoShape 47"/>
            <p:cNvSpPr>
              <a:spLocks noChangeArrowheads="1"/>
            </p:cNvSpPr>
            <p:nvPr/>
          </p:nvSpPr>
          <p:spPr bwMode="auto">
            <a:xfrm>
              <a:off x="2047" y="3611"/>
              <a:ext cx="78" cy="136"/>
            </a:xfrm>
            <a:prstGeom prst="octagon">
              <a:avLst>
                <a:gd name="adj" fmla="val 292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AutoShape 48"/>
            <p:cNvSpPr>
              <a:spLocks noChangeArrowheads="1"/>
            </p:cNvSpPr>
            <p:nvPr/>
          </p:nvSpPr>
          <p:spPr bwMode="auto">
            <a:xfrm rot="-9831236">
              <a:off x="2068" y="3612"/>
              <a:ext cx="108" cy="34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9" name="AutoShape 49"/>
            <p:cNvSpPr>
              <a:spLocks noChangeArrowheads="1"/>
            </p:cNvSpPr>
            <p:nvPr/>
          </p:nvSpPr>
          <p:spPr bwMode="auto">
            <a:xfrm rot="21102746" flipV="1">
              <a:off x="1989" y="3613"/>
              <a:ext cx="98" cy="39"/>
            </a:xfrm>
            <a:prstGeom prst="rtTriangle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0" name="AutoShape 50"/>
            <p:cNvSpPr>
              <a:spLocks noChangeArrowheads="1"/>
            </p:cNvSpPr>
            <p:nvPr/>
          </p:nvSpPr>
          <p:spPr bwMode="auto">
            <a:xfrm>
              <a:off x="2034" y="3521"/>
              <a:ext cx="91" cy="90"/>
            </a:xfrm>
            <a:prstGeom prst="smileyFace">
              <a:avLst>
                <a:gd name="adj" fmla="val 465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8301121" y="3842551"/>
            <a:ext cx="95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 smtClean="0"/>
              <a:t>…Periodo de tiempo en espera</a:t>
            </a:r>
            <a:endParaRPr lang="es-VE" sz="700" b="1" dirty="0"/>
          </a:p>
        </p:txBody>
      </p:sp>
    </p:spTree>
    <p:extLst>
      <p:ext uri="{BB962C8B-B14F-4D97-AF65-F5344CB8AC3E}">
        <p14:creationId xmlns:p14="http://schemas.microsoft.com/office/powerpoint/2010/main" val="8504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526</Words>
  <Application>Microsoft Office PowerPoint</Application>
  <PresentationFormat>Presentación en pantalla (4:3)</PresentationFormat>
  <Paragraphs>219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Tunga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PUBLICO</dc:creator>
  <cp:lastModifiedBy>neyys marin</cp:lastModifiedBy>
  <cp:revision>251</cp:revision>
  <cp:lastPrinted>2014-07-09T16:51:58Z</cp:lastPrinted>
  <dcterms:created xsi:type="dcterms:W3CDTF">2012-06-15T15:35:50Z</dcterms:created>
  <dcterms:modified xsi:type="dcterms:W3CDTF">2016-07-12T18:30:02Z</dcterms:modified>
</cp:coreProperties>
</file>