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8"/>
  </p:notesMasterIdLst>
  <p:handoutMasterIdLst>
    <p:handoutMasterId r:id="rId9"/>
  </p:handoutMasterIdLst>
  <p:sldIdLst>
    <p:sldId id="285" r:id="rId2"/>
    <p:sldId id="286" r:id="rId3"/>
    <p:sldId id="279" r:id="rId4"/>
    <p:sldId id="280" r:id="rId5"/>
    <p:sldId id="283" r:id="rId6"/>
    <p:sldId id="284" r:id="rId7"/>
  </p:sldIdLst>
  <p:sldSz cx="12192000" cy="9144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29" autoAdjust="0"/>
    <p:restoredTop sz="94630" autoAdjust="0"/>
  </p:normalViewPr>
  <p:slideViewPr>
    <p:cSldViewPr snapToGrid="0">
      <p:cViewPr>
        <p:scale>
          <a:sx n="93" d="100"/>
          <a:sy n="93" d="100"/>
        </p:scale>
        <p:origin x="-162" y="1248"/>
      </p:cViewPr>
      <p:guideLst>
        <p:guide orient="horz" pos="288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E02F3-F8B4-4F5E-A5BF-DC2BAE0FDE3C}" type="datetimeFigureOut">
              <a:rPr lang="es-VE" smtClean="0"/>
              <a:t>23/06/2021</a:t>
            </a:fld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A4AF6-1251-4822-AA50-7095D721D18D}" type="slidenum">
              <a:rPr lang="es-VE" smtClean="0"/>
              <a:t>‹Nº›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70355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50F8E-C76C-4903-9B0A-FC80E4F554D8}" type="datetimeFigureOut">
              <a:rPr lang="es-VE" smtClean="0"/>
              <a:t>23/06/2021</a:t>
            </a:fld>
            <a:endParaRPr lang="es-V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12085-7F2B-4426-82C6-A8F5AE6E1F8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0264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12085-7F2B-4426-82C6-A8F5AE6E1F82}" type="slidenum">
              <a:rPr lang="es-VE" smtClean="0"/>
              <a:t>2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1003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12085-7F2B-4426-82C6-A8F5AE6E1F82}" type="slidenum">
              <a:rPr lang="es-VE" smtClean="0"/>
              <a:t>3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39400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12085-7F2B-4426-82C6-A8F5AE6E1F82}" type="slidenum">
              <a:rPr lang="es-VE" smtClean="0"/>
              <a:t>4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29653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12085-7F2B-4426-82C6-A8F5AE6E1F82}" type="slidenum">
              <a:rPr lang="es-VE" smtClean="0"/>
              <a:t>5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35536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12085-7F2B-4426-82C6-A8F5AE6E1F82}" type="slidenum">
              <a:rPr lang="es-VE" smtClean="0"/>
              <a:t>6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72950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DD25B-0E1B-4EEC-94BD-D9DDE9DE11F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1455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DD25B-0E1B-4EEC-94BD-D9DDE9DE11F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5308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DD25B-0E1B-4EEC-94BD-D9DDE9DE11F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94068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6 Rectángulo"/>
          <p:cNvSpPr/>
          <p:nvPr userDrawn="1"/>
        </p:nvSpPr>
        <p:spPr>
          <a:xfrm>
            <a:off x="-13080" y="8135349"/>
            <a:ext cx="12192000" cy="6484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200"/>
          </a:p>
        </p:txBody>
      </p:sp>
      <p:pic>
        <p:nvPicPr>
          <p:cNvPr id="18" name="17 Imagen" descr="cintill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3" y="0"/>
            <a:ext cx="6273799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9 CuadroTexto"/>
          <p:cNvSpPr txBox="1">
            <a:spLocks noChangeArrowheads="1"/>
          </p:cNvSpPr>
          <p:nvPr userDrawn="1"/>
        </p:nvSpPr>
        <p:spPr bwMode="auto">
          <a:xfrm>
            <a:off x="10024534" y="8755067"/>
            <a:ext cx="2167467" cy="3111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VE" sz="1422" dirty="0"/>
              <a:t>N° de </a:t>
            </a:r>
            <a:r>
              <a:rPr lang="es-ES" altLang="es-VE" sz="1422" dirty="0" smtClean="0"/>
              <a:t>Página 1</a:t>
            </a:r>
            <a:endParaRPr lang="es-ES" altLang="es-VE" sz="1422" dirty="0"/>
          </a:p>
        </p:txBody>
      </p:sp>
      <p:sp>
        <p:nvSpPr>
          <p:cNvPr id="22" name="11 Rectángulo"/>
          <p:cNvSpPr/>
          <p:nvPr userDrawn="1"/>
        </p:nvSpPr>
        <p:spPr>
          <a:xfrm>
            <a:off x="0" y="990600"/>
            <a:ext cx="12192000" cy="406400"/>
          </a:xfrm>
          <a:prstGeom prst="rect">
            <a:avLst/>
          </a:prstGeom>
          <a:solidFill>
            <a:srgbClr val="255B9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s-ES" sz="2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de Constancias de Trabajo y Recibos de Pagos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13 Rectángulo"/>
          <p:cNvSpPr/>
          <p:nvPr userDrawn="1"/>
        </p:nvSpPr>
        <p:spPr>
          <a:xfrm>
            <a:off x="-1" y="1397000"/>
            <a:ext cx="12178921" cy="6603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80" y="2076906"/>
            <a:ext cx="12192000" cy="6086007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127003" y="8312905"/>
            <a:ext cx="2596395" cy="486833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VE" dirty="0" smtClean="0"/>
              <a:t>Sistema Constancias de Trabajo y Recibos de Pagos</a:t>
            </a:r>
            <a:endParaRPr lang="es-VE" dirty="0"/>
          </a:p>
        </p:txBody>
      </p:sp>
      <p:sp>
        <p:nvSpPr>
          <p:cNvPr id="13" name="11 Rectángulo"/>
          <p:cNvSpPr/>
          <p:nvPr userDrawn="1"/>
        </p:nvSpPr>
        <p:spPr>
          <a:xfrm>
            <a:off x="-4549" y="8785213"/>
            <a:ext cx="12192000" cy="358787"/>
          </a:xfrm>
          <a:prstGeom prst="rect">
            <a:avLst/>
          </a:prstGeom>
          <a:solidFill>
            <a:srgbClr val="255B9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Oficina</a:t>
            </a:r>
            <a:r>
              <a:rPr lang="es-ES" sz="14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de Tecnología de la Información y la Comunicación – Análisis y Desarrollo de Sistemas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43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cintill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7" y="76204"/>
            <a:ext cx="836506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1 Rectángulo"/>
          <p:cNvSpPr/>
          <p:nvPr userDrawn="1"/>
        </p:nvSpPr>
        <p:spPr>
          <a:xfrm>
            <a:off x="0" y="8839200"/>
            <a:ext cx="12192000" cy="304800"/>
          </a:xfrm>
          <a:prstGeom prst="rect">
            <a:avLst/>
          </a:prstGeom>
          <a:solidFill>
            <a:srgbClr val="255B9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200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1599"/>
            <a:ext cx="12192000" cy="6550024"/>
          </a:xfrm>
          <a:prstGeom prst="rect">
            <a:avLst/>
          </a:prstGeom>
        </p:spPr>
      </p:pic>
      <p:sp>
        <p:nvSpPr>
          <p:cNvPr id="2" name="CuadroTexto 1"/>
          <p:cNvSpPr txBox="1"/>
          <p:nvPr userDrawn="1"/>
        </p:nvSpPr>
        <p:spPr>
          <a:xfrm>
            <a:off x="406115" y="3807726"/>
            <a:ext cx="11919097" cy="6001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s-VE" sz="4978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VE" sz="4978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VE" sz="4978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VE" sz="4978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VE" sz="4978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VE" sz="4978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DIAGRAMA</a:t>
            </a:r>
            <a:r>
              <a:rPr lang="es-VE" sz="4978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DE RECIBOS DE PAGOS</a:t>
            </a:r>
          </a:p>
          <a:p>
            <a:pPr algn="ctr"/>
            <a:r>
              <a:rPr lang="es-VE" sz="4978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Y CONSTANCIAS DE TRABAJO</a:t>
            </a:r>
          </a:p>
          <a:p>
            <a:endParaRPr lang="es-VE" sz="355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517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6 Rectángulo"/>
          <p:cNvSpPr/>
          <p:nvPr userDrawn="1"/>
        </p:nvSpPr>
        <p:spPr>
          <a:xfrm>
            <a:off x="0" y="8636000"/>
            <a:ext cx="121920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200"/>
          </a:p>
        </p:txBody>
      </p:sp>
      <p:pic>
        <p:nvPicPr>
          <p:cNvPr id="18" name="17 Imagen" descr="cintill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3" y="0"/>
            <a:ext cx="6273799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8 Rectángulo"/>
          <p:cNvSpPr>
            <a:spLocks noChangeArrowheads="1"/>
          </p:cNvSpPr>
          <p:nvPr userDrawn="1"/>
        </p:nvSpPr>
        <p:spPr bwMode="auto">
          <a:xfrm>
            <a:off x="1" y="8737601"/>
            <a:ext cx="9936695" cy="42056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s-VE" altLang="es-VE" sz="2133" dirty="0" smtClean="0"/>
              <a:t>Diagrama de Usuario –  </a:t>
            </a:r>
            <a:r>
              <a:rPr lang="es-VE" altLang="es-VE" sz="2133" dirty="0" smtClean="0">
                <a:solidFill>
                  <a:schemeClr val="bg1"/>
                </a:solidFill>
              </a:rPr>
              <a:t>Sistema de</a:t>
            </a:r>
            <a:r>
              <a:rPr lang="es-VE" altLang="es-VE" sz="2133" baseline="0" dirty="0" smtClean="0">
                <a:solidFill>
                  <a:schemeClr val="bg1"/>
                </a:solidFill>
              </a:rPr>
              <a:t> Recibos de pagos y Constancias de Trabajo</a:t>
            </a:r>
            <a:endParaRPr lang="es-ES" altLang="es-VE" sz="2133" dirty="0" smtClean="0">
              <a:solidFill>
                <a:schemeClr val="bg1"/>
              </a:solidFill>
            </a:endParaRPr>
          </a:p>
        </p:txBody>
      </p:sp>
      <p:sp>
        <p:nvSpPr>
          <p:cNvPr id="20" name="9 CuadroTexto"/>
          <p:cNvSpPr txBox="1">
            <a:spLocks noChangeArrowheads="1"/>
          </p:cNvSpPr>
          <p:nvPr userDrawn="1"/>
        </p:nvSpPr>
        <p:spPr bwMode="auto">
          <a:xfrm>
            <a:off x="10024534" y="8755067"/>
            <a:ext cx="2167467" cy="3111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VE" sz="1422"/>
              <a:t>N° de Página </a:t>
            </a:r>
            <a:fld id="{A5F6ED3B-5D0B-4F2C-9C75-6877A2C2F9E6}" type="slidenum">
              <a:rPr lang="es-ES" altLang="es-VE" sz="1422"/>
              <a:pPr eaLnBrk="1" hangingPunct="1"/>
              <a:t>‹Nº›</a:t>
            </a:fld>
            <a:r>
              <a:rPr lang="es-ES" altLang="es-VE" sz="1422"/>
              <a:t>/14</a:t>
            </a:r>
          </a:p>
        </p:txBody>
      </p:sp>
      <p:sp>
        <p:nvSpPr>
          <p:cNvPr id="22" name="11 Rectángulo"/>
          <p:cNvSpPr/>
          <p:nvPr userDrawn="1"/>
        </p:nvSpPr>
        <p:spPr>
          <a:xfrm>
            <a:off x="0" y="990600"/>
            <a:ext cx="12192000" cy="304800"/>
          </a:xfrm>
          <a:prstGeom prst="rect">
            <a:avLst/>
          </a:prstGeom>
          <a:solidFill>
            <a:srgbClr val="255B9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200"/>
          </a:p>
        </p:txBody>
      </p:sp>
      <p:sp>
        <p:nvSpPr>
          <p:cNvPr id="23" name="12 CuadroTexto">
            <a:hlinkClick r:id="rId3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1" y="990601"/>
            <a:ext cx="3522134" cy="42056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es-VE" altLang="es-VE" sz="2133" b="1" dirty="0" smtClean="0"/>
              <a:t>Menú tabla de contenido</a:t>
            </a:r>
            <a:endParaRPr lang="es-ES" altLang="es-VE" sz="2133" b="1" dirty="0" smtClean="0"/>
          </a:p>
        </p:txBody>
      </p:sp>
      <p:sp>
        <p:nvSpPr>
          <p:cNvPr id="24" name="13 Rectángulo"/>
          <p:cNvSpPr/>
          <p:nvPr userDrawn="1"/>
        </p:nvSpPr>
        <p:spPr>
          <a:xfrm>
            <a:off x="-36395" y="1295404"/>
            <a:ext cx="12264789" cy="7894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267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 Básicos</a:t>
            </a:r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75" y="2077245"/>
            <a:ext cx="12192000" cy="6550024"/>
          </a:xfrm>
          <a:prstGeom prst="rect">
            <a:avLst/>
          </a:prstGeom>
        </p:spPr>
      </p:pic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DD25B-0E1B-4EEC-94BD-D9DDE9DE11F5}" type="slidenum">
              <a:rPr lang="es-VE" smtClean="0"/>
              <a:t>‹Nº›</a:t>
            </a:fld>
            <a:endParaRPr lang="es-VE" dirty="0"/>
          </a:p>
        </p:txBody>
      </p:sp>
      <p:sp>
        <p:nvSpPr>
          <p:cNvPr id="11" name="Rectángulo redondeado 10"/>
          <p:cNvSpPr/>
          <p:nvPr userDrawn="1"/>
        </p:nvSpPr>
        <p:spPr>
          <a:xfrm>
            <a:off x="327547" y="2320962"/>
            <a:ext cx="1625600" cy="39706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13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es-VE" sz="21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7 Flecha abajo"/>
          <p:cNvSpPr/>
          <p:nvPr userDrawn="1"/>
        </p:nvSpPr>
        <p:spPr>
          <a:xfrm rot="16200000">
            <a:off x="2419351" y="2201996"/>
            <a:ext cx="215900" cy="635001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678404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6 Rectángulo"/>
          <p:cNvSpPr/>
          <p:nvPr userDrawn="1"/>
        </p:nvSpPr>
        <p:spPr>
          <a:xfrm>
            <a:off x="0" y="8636000"/>
            <a:ext cx="121920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200"/>
          </a:p>
        </p:txBody>
      </p:sp>
      <p:pic>
        <p:nvPicPr>
          <p:cNvPr id="18" name="17 Imagen" descr="cintill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3" y="0"/>
            <a:ext cx="6273799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8 Rectángulo"/>
          <p:cNvSpPr>
            <a:spLocks noChangeArrowheads="1"/>
          </p:cNvSpPr>
          <p:nvPr userDrawn="1"/>
        </p:nvSpPr>
        <p:spPr bwMode="auto">
          <a:xfrm>
            <a:off x="1" y="8737601"/>
            <a:ext cx="9070112" cy="42056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s-VE" altLang="es-VE" sz="2133" dirty="0" smtClean="0"/>
              <a:t>Guía de Usuario –  </a:t>
            </a:r>
            <a:r>
              <a:rPr lang="es-VE" altLang="es-VE" sz="2133" dirty="0" smtClean="0">
                <a:solidFill>
                  <a:schemeClr val="bg1"/>
                </a:solidFill>
              </a:rPr>
              <a:t>Sistema de</a:t>
            </a:r>
            <a:r>
              <a:rPr lang="es-VE" altLang="es-VE" sz="2133" baseline="0" dirty="0" smtClean="0">
                <a:solidFill>
                  <a:schemeClr val="bg1"/>
                </a:solidFill>
              </a:rPr>
              <a:t> Recibos de pago y constancias de trabajo</a:t>
            </a:r>
            <a:endParaRPr lang="es-ES" altLang="es-VE" sz="2133" dirty="0" smtClean="0">
              <a:solidFill>
                <a:schemeClr val="bg1"/>
              </a:solidFill>
            </a:endParaRPr>
          </a:p>
        </p:txBody>
      </p:sp>
      <p:sp>
        <p:nvSpPr>
          <p:cNvPr id="20" name="9 CuadroTexto"/>
          <p:cNvSpPr txBox="1">
            <a:spLocks noChangeArrowheads="1"/>
          </p:cNvSpPr>
          <p:nvPr userDrawn="1"/>
        </p:nvSpPr>
        <p:spPr bwMode="auto">
          <a:xfrm>
            <a:off x="10024534" y="8755067"/>
            <a:ext cx="2167467" cy="3111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VE" sz="1422"/>
              <a:t>N° de Página </a:t>
            </a:r>
            <a:fld id="{A5F6ED3B-5D0B-4F2C-9C75-6877A2C2F9E6}" type="slidenum">
              <a:rPr lang="es-ES" altLang="es-VE" sz="1422"/>
              <a:pPr eaLnBrk="1" hangingPunct="1"/>
              <a:t>‹Nº›</a:t>
            </a:fld>
            <a:r>
              <a:rPr lang="es-ES" altLang="es-VE" sz="1422"/>
              <a:t>/14</a:t>
            </a:r>
          </a:p>
        </p:txBody>
      </p:sp>
      <p:sp>
        <p:nvSpPr>
          <p:cNvPr id="22" name="11 Rectángulo"/>
          <p:cNvSpPr/>
          <p:nvPr userDrawn="1"/>
        </p:nvSpPr>
        <p:spPr>
          <a:xfrm>
            <a:off x="0" y="990600"/>
            <a:ext cx="12192000" cy="304800"/>
          </a:xfrm>
          <a:prstGeom prst="rect">
            <a:avLst/>
          </a:prstGeom>
          <a:solidFill>
            <a:srgbClr val="255B9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200"/>
          </a:p>
        </p:txBody>
      </p:sp>
      <p:sp>
        <p:nvSpPr>
          <p:cNvPr id="23" name="12 CuadroTexto">
            <a:hlinkClick r:id="rId3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1" y="990601"/>
            <a:ext cx="3522134" cy="42056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es-VE" altLang="es-VE" sz="2133" b="1" dirty="0" smtClean="0"/>
              <a:t>Menú tabla de contenido</a:t>
            </a:r>
            <a:endParaRPr lang="es-ES" altLang="es-VE" sz="2133" b="1" dirty="0" smtClean="0"/>
          </a:p>
        </p:txBody>
      </p:sp>
      <p:sp>
        <p:nvSpPr>
          <p:cNvPr id="24" name="13 Rectángulo"/>
          <p:cNvSpPr/>
          <p:nvPr userDrawn="1"/>
        </p:nvSpPr>
        <p:spPr>
          <a:xfrm>
            <a:off x="0" y="1295400"/>
            <a:ext cx="121920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200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5976"/>
            <a:ext cx="12192000" cy="655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72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6 Rectángulo"/>
          <p:cNvSpPr/>
          <p:nvPr userDrawn="1"/>
        </p:nvSpPr>
        <p:spPr>
          <a:xfrm>
            <a:off x="0" y="8636000"/>
            <a:ext cx="121920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200"/>
          </a:p>
        </p:txBody>
      </p:sp>
      <p:pic>
        <p:nvPicPr>
          <p:cNvPr id="18" name="17 Imagen" descr="cintill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3" y="0"/>
            <a:ext cx="6273799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8 Rectángulo"/>
          <p:cNvSpPr>
            <a:spLocks noChangeArrowheads="1"/>
          </p:cNvSpPr>
          <p:nvPr userDrawn="1"/>
        </p:nvSpPr>
        <p:spPr bwMode="auto">
          <a:xfrm>
            <a:off x="1" y="8737601"/>
            <a:ext cx="9070112" cy="42056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s-VE" altLang="es-VE" sz="2133" dirty="0" smtClean="0"/>
              <a:t>Guía de Usuario –  </a:t>
            </a:r>
            <a:r>
              <a:rPr lang="es-VE" altLang="es-VE" sz="2133" dirty="0" smtClean="0">
                <a:solidFill>
                  <a:schemeClr val="bg1"/>
                </a:solidFill>
              </a:rPr>
              <a:t>Sistema de</a:t>
            </a:r>
            <a:r>
              <a:rPr lang="es-VE" altLang="es-VE" sz="2133" baseline="0" dirty="0" smtClean="0">
                <a:solidFill>
                  <a:schemeClr val="bg1"/>
                </a:solidFill>
              </a:rPr>
              <a:t> Recibos de pago y constancias de trabajo</a:t>
            </a:r>
            <a:endParaRPr lang="es-ES" altLang="es-VE" sz="2133" dirty="0" smtClean="0">
              <a:solidFill>
                <a:schemeClr val="bg1"/>
              </a:solidFill>
            </a:endParaRPr>
          </a:p>
        </p:txBody>
      </p:sp>
      <p:sp>
        <p:nvSpPr>
          <p:cNvPr id="20" name="9 CuadroTexto"/>
          <p:cNvSpPr txBox="1">
            <a:spLocks noChangeArrowheads="1"/>
          </p:cNvSpPr>
          <p:nvPr userDrawn="1"/>
        </p:nvSpPr>
        <p:spPr bwMode="auto">
          <a:xfrm>
            <a:off x="10024534" y="8755067"/>
            <a:ext cx="2167467" cy="3111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VE" sz="1422"/>
              <a:t>N° de Página </a:t>
            </a:r>
            <a:fld id="{A5F6ED3B-5D0B-4F2C-9C75-6877A2C2F9E6}" type="slidenum">
              <a:rPr lang="es-ES" altLang="es-VE" sz="1422"/>
              <a:pPr eaLnBrk="1" hangingPunct="1"/>
              <a:t>‹Nº›</a:t>
            </a:fld>
            <a:r>
              <a:rPr lang="es-ES" altLang="es-VE" sz="1422"/>
              <a:t>/14</a:t>
            </a:r>
          </a:p>
        </p:txBody>
      </p:sp>
      <p:sp>
        <p:nvSpPr>
          <p:cNvPr id="22" name="11 Rectángulo"/>
          <p:cNvSpPr/>
          <p:nvPr userDrawn="1"/>
        </p:nvSpPr>
        <p:spPr>
          <a:xfrm>
            <a:off x="0" y="990600"/>
            <a:ext cx="12192000" cy="304800"/>
          </a:xfrm>
          <a:prstGeom prst="rect">
            <a:avLst/>
          </a:prstGeom>
          <a:solidFill>
            <a:srgbClr val="255B9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200"/>
          </a:p>
        </p:txBody>
      </p:sp>
      <p:sp>
        <p:nvSpPr>
          <p:cNvPr id="23" name="12 CuadroTexto">
            <a:hlinkClick r:id="rId3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1" y="990601"/>
            <a:ext cx="3522134" cy="42056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es-VE" altLang="es-VE" sz="2133" b="1" dirty="0" smtClean="0"/>
              <a:t>Menú tabla de contenido</a:t>
            </a:r>
            <a:endParaRPr lang="es-ES" altLang="es-VE" sz="2133" b="1" dirty="0" smtClean="0"/>
          </a:p>
        </p:txBody>
      </p:sp>
      <p:sp>
        <p:nvSpPr>
          <p:cNvPr id="24" name="13 Rectángulo"/>
          <p:cNvSpPr/>
          <p:nvPr userDrawn="1"/>
        </p:nvSpPr>
        <p:spPr>
          <a:xfrm>
            <a:off x="0" y="1295400"/>
            <a:ext cx="121920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200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5976"/>
            <a:ext cx="12192000" cy="655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26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6 Rectángulo"/>
          <p:cNvSpPr/>
          <p:nvPr userDrawn="1"/>
        </p:nvSpPr>
        <p:spPr>
          <a:xfrm>
            <a:off x="0" y="8636000"/>
            <a:ext cx="121920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200"/>
          </a:p>
        </p:txBody>
      </p:sp>
      <p:pic>
        <p:nvPicPr>
          <p:cNvPr id="18" name="17 Imagen" descr="cintill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3" y="0"/>
            <a:ext cx="6273799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8 Rectángulo"/>
          <p:cNvSpPr>
            <a:spLocks noChangeArrowheads="1"/>
          </p:cNvSpPr>
          <p:nvPr userDrawn="1"/>
        </p:nvSpPr>
        <p:spPr bwMode="auto">
          <a:xfrm>
            <a:off x="1" y="8737601"/>
            <a:ext cx="9070112" cy="42056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s-VE" altLang="es-VE" sz="2133" dirty="0" smtClean="0"/>
              <a:t>Guía de Usuario –  </a:t>
            </a:r>
            <a:r>
              <a:rPr lang="es-VE" altLang="es-VE" sz="2133" dirty="0" smtClean="0">
                <a:solidFill>
                  <a:schemeClr val="bg1"/>
                </a:solidFill>
              </a:rPr>
              <a:t>Sistema de</a:t>
            </a:r>
            <a:r>
              <a:rPr lang="es-VE" altLang="es-VE" sz="2133" baseline="0" dirty="0" smtClean="0">
                <a:solidFill>
                  <a:schemeClr val="bg1"/>
                </a:solidFill>
              </a:rPr>
              <a:t> Recibos de pago y constancias de trabajo</a:t>
            </a:r>
            <a:endParaRPr lang="es-ES" altLang="es-VE" sz="2133" dirty="0" smtClean="0">
              <a:solidFill>
                <a:schemeClr val="bg1"/>
              </a:solidFill>
            </a:endParaRPr>
          </a:p>
        </p:txBody>
      </p:sp>
      <p:sp>
        <p:nvSpPr>
          <p:cNvPr id="20" name="9 CuadroTexto"/>
          <p:cNvSpPr txBox="1">
            <a:spLocks noChangeArrowheads="1"/>
          </p:cNvSpPr>
          <p:nvPr userDrawn="1"/>
        </p:nvSpPr>
        <p:spPr bwMode="auto">
          <a:xfrm>
            <a:off x="10024534" y="8755067"/>
            <a:ext cx="2167467" cy="3111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VE" sz="1422"/>
              <a:t>N° de Página </a:t>
            </a:r>
            <a:fld id="{A5F6ED3B-5D0B-4F2C-9C75-6877A2C2F9E6}" type="slidenum">
              <a:rPr lang="es-ES" altLang="es-VE" sz="1422"/>
              <a:pPr eaLnBrk="1" hangingPunct="1"/>
              <a:t>‹Nº›</a:t>
            </a:fld>
            <a:r>
              <a:rPr lang="es-ES" altLang="es-VE" sz="1422"/>
              <a:t>/14</a:t>
            </a:r>
          </a:p>
        </p:txBody>
      </p:sp>
      <p:sp>
        <p:nvSpPr>
          <p:cNvPr id="22" name="11 Rectángulo"/>
          <p:cNvSpPr/>
          <p:nvPr userDrawn="1"/>
        </p:nvSpPr>
        <p:spPr>
          <a:xfrm>
            <a:off x="0" y="990600"/>
            <a:ext cx="12192000" cy="304800"/>
          </a:xfrm>
          <a:prstGeom prst="rect">
            <a:avLst/>
          </a:prstGeom>
          <a:solidFill>
            <a:srgbClr val="255B9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200"/>
          </a:p>
        </p:txBody>
      </p:sp>
      <p:sp>
        <p:nvSpPr>
          <p:cNvPr id="23" name="12 CuadroTexto">
            <a:hlinkClick r:id="rId3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1" y="990601"/>
            <a:ext cx="3522134" cy="42056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es-VE" altLang="es-VE" sz="2133" b="1" dirty="0" smtClean="0"/>
              <a:t>Menú tabla de contenido</a:t>
            </a:r>
            <a:endParaRPr lang="es-ES" altLang="es-VE" sz="2133" b="1" dirty="0" smtClean="0"/>
          </a:p>
        </p:txBody>
      </p:sp>
      <p:sp>
        <p:nvSpPr>
          <p:cNvPr id="24" name="13 Rectángulo"/>
          <p:cNvSpPr/>
          <p:nvPr userDrawn="1"/>
        </p:nvSpPr>
        <p:spPr>
          <a:xfrm>
            <a:off x="0" y="1295400"/>
            <a:ext cx="121920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200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5976"/>
            <a:ext cx="12192000" cy="655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76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6 Rectángulo"/>
          <p:cNvSpPr/>
          <p:nvPr userDrawn="1"/>
        </p:nvSpPr>
        <p:spPr>
          <a:xfrm>
            <a:off x="0" y="8636000"/>
            <a:ext cx="121920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200"/>
          </a:p>
        </p:txBody>
      </p:sp>
      <p:pic>
        <p:nvPicPr>
          <p:cNvPr id="18" name="17 Imagen" descr="cintill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3" y="0"/>
            <a:ext cx="6273799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8 Rectángulo"/>
          <p:cNvSpPr>
            <a:spLocks noChangeArrowheads="1"/>
          </p:cNvSpPr>
          <p:nvPr userDrawn="1"/>
        </p:nvSpPr>
        <p:spPr bwMode="auto">
          <a:xfrm>
            <a:off x="1" y="8737601"/>
            <a:ext cx="9070112" cy="42056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s-VE" altLang="es-VE" sz="2133" dirty="0" smtClean="0"/>
              <a:t>Guía de Usuario –  </a:t>
            </a:r>
            <a:r>
              <a:rPr lang="es-VE" altLang="es-VE" sz="2133" dirty="0" smtClean="0">
                <a:solidFill>
                  <a:schemeClr val="bg1"/>
                </a:solidFill>
              </a:rPr>
              <a:t>Sistema de</a:t>
            </a:r>
            <a:r>
              <a:rPr lang="es-VE" altLang="es-VE" sz="2133" baseline="0" dirty="0" smtClean="0">
                <a:solidFill>
                  <a:schemeClr val="bg1"/>
                </a:solidFill>
              </a:rPr>
              <a:t> Recibos de pago y constancias de trabajo</a:t>
            </a:r>
            <a:endParaRPr lang="es-ES" altLang="es-VE" sz="2133" dirty="0" smtClean="0">
              <a:solidFill>
                <a:schemeClr val="bg1"/>
              </a:solidFill>
            </a:endParaRPr>
          </a:p>
        </p:txBody>
      </p:sp>
      <p:sp>
        <p:nvSpPr>
          <p:cNvPr id="20" name="9 CuadroTexto"/>
          <p:cNvSpPr txBox="1">
            <a:spLocks noChangeArrowheads="1"/>
          </p:cNvSpPr>
          <p:nvPr userDrawn="1"/>
        </p:nvSpPr>
        <p:spPr bwMode="auto">
          <a:xfrm>
            <a:off x="10024534" y="8755067"/>
            <a:ext cx="2167467" cy="3111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VE" sz="1422"/>
              <a:t>N° de Página </a:t>
            </a:r>
            <a:fld id="{A5F6ED3B-5D0B-4F2C-9C75-6877A2C2F9E6}" type="slidenum">
              <a:rPr lang="es-ES" altLang="es-VE" sz="1422"/>
              <a:pPr eaLnBrk="1" hangingPunct="1"/>
              <a:t>‹Nº›</a:t>
            </a:fld>
            <a:r>
              <a:rPr lang="es-ES" altLang="es-VE" sz="1422"/>
              <a:t>/14</a:t>
            </a:r>
          </a:p>
        </p:txBody>
      </p:sp>
      <p:sp>
        <p:nvSpPr>
          <p:cNvPr id="22" name="11 Rectángulo"/>
          <p:cNvSpPr/>
          <p:nvPr userDrawn="1"/>
        </p:nvSpPr>
        <p:spPr>
          <a:xfrm>
            <a:off x="0" y="990600"/>
            <a:ext cx="12192000" cy="304800"/>
          </a:xfrm>
          <a:prstGeom prst="rect">
            <a:avLst/>
          </a:prstGeom>
          <a:solidFill>
            <a:srgbClr val="255B9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200"/>
          </a:p>
        </p:txBody>
      </p:sp>
      <p:sp>
        <p:nvSpPr>
          <p:cNvPr id="23" name="12 CuadroTexto">
            <a:hlinkClick r:id="rId3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1" y="990601"/>
            <a:ext cx="3522134" cy="42056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es-VE" altLang="es-VE" sz="2133" b="1" dirty="0" smtClean="0"/>
              <a:t>Menú tabla de contenido</a:t>
            </a:r>
            <a:endParaRPr lang="es-ES" altLang="es-VE" sz="2133" b="1" dirty="0" smtClean="0"/>
          </a:p>
        </p:txBody>
      </p:sp>
      <p:sp>
        <p:nvSpPr>
          <p:cNvPr id="24" name="13 Rectángulo"/>
          <p:cNvSpPr/>
          <p:nvPr userDrawn="1"/>
        </p:nvSpPr>
        <p:spPr>
          <a:xfrm>
            <a:off x="0" y="1295400"/>
            <a:ext cx="121920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200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5976"/>
            <a:ext cx="12192000" cy="655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16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6 Rectángulo"/>
          <p:cNvSpPr/>
          <p:nvPr userDrawn="1"/>
        </p:nvSpPr>
        <p:spPr>
          <a:xfrm>
            <a:off x="0" y="8636000"/>
            <a:ext cx="121920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200"/>
          </a:p>
        </p:txBody>
      </p:sp>
      <p:pic>
        <p:nvPicPr>
          <p:cNvPr id="18" name="17 Imagen" descr="cintill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3" y="0"/>
            <a:ext cx="6273799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8 Rectángulo"/>
          <p:cNvSpPr>
            <a:spLocks noChangeArrowheads="1"/>
          </p:cNvSpPr>
          <p:nvPr userDrawn="1"/>
        </p:nvSpPr>
        <p:spPr bwMode="auto">
          <a:xfrm>
            <a:off x="1" y="8737601"/>
            <a:ext cx="9070112" cy="42056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s-VE" altLang="es-VE" sz="2133" dirty="0" smtClean="0"/>
              <a:t>Guía de Usuario –  </a:t>
            </a:r>
            <a:r>
              <a:rPr lang="es-VE" altLang="es-VE" sz="2133" dirty="0" smtClean="0">
                <a:solidFill>
                  <a:schemeClr val="bg1"/>
                </a:solidFill>
              </a:rPr>
              <a:t>Sistema de</a:t>
            </a:r>
            <a:r>
              <a:rPr lang="es-VE" altLang="es-VE" sz="2133" baseline="0" dirty="0" smtClean="0">
                <a:solidFill>
                  <a:schemeClr val="bg1"/>
                </a:solidFill>
              </a:rPr>
              <a:t> Recibos de pago y constancias de trabajo</a:t>
            </a:r>
            <a:endParaRPr lang="es-ES" altLang="es-VE" sz="2133" dirty="0" smtClean="0">
              <a:solidFill>
                <a:schemeClr val="bg1"/>
              </a:solidFill>
            </a:endParaRPr>
          </a:p>
        </p:txBody>
      </p:sp>
      <p:sp>
        <p:nvSpPr>
          <p:cNvPr id="20" name="9 CuadroTexto"/>
          <p:cNvSpPr txBox="1">
            <a:spLocks noChangeArrowheads="1"/>
          </p:cNvSpPr>
          <p:nvPr userDrawn="1"/>
        </p:nvSpPr>
        <p:spPr bwMode="auto">
          <a:xfrm>
            <a:off x="10024534" y="8755067"/>
            <a:ext cx="2167467" cy="3111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VE" sz="1422"/>
              <a:t>N° de Página </a:t>
            </a:r>
            <a:fld id="{A5F6ED3B-5D0B-4F2C-9C75-6877A2C2F9E6}" type="slidenum">
              <a:rPr lang="es-ES" altLang="es-VE" sz="1422"/>
              <a:pPr eaLnBrk="1" hangingPunct="1"/>
              <a:t>‹Nº›</a:t>
            </a:fld>
            <a:r>
              <a:rPr lang="es-ES" altLang="es-VE" sz="1422"/>
              <a:t>/14</a:t>
            </a:r>
          </a:p>
        </p:txBody>
      </p:sp>
      <p:sp>
        <p:nvSpPr>
          <p:cNvPr id="22" name="11 Rectángulo"/>
          <p:cNvSpPr/>
          <p:nvPr userDrawn="1"/>
        </p:nvSpPr>
        <p:spPr>
          <a:xfrm>
            <a:off x="0" y="990600"/>
            <a:ext cx="12192000" cy="304800"/>
          </a:xfrm>
          <a:prstGeom prst="rect">
            <a:avLst/>
          </a:prstGeom>
          <a:solidFill>
            <a:srgbClr val="255B9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200"/>
          </a:p>
        </p:txBody>
      </p:sp>
      <p:sp>
        <p:nvSpPr>
          <p:cNvPr id="23" name="12 CuadroTexto">
            <a:hlinkClick r:id="rId3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1" y="990601"/>
            <a:ext cx="3522134" cy="42056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es-VE" altLang="es-VE" sz="2133" b="1" dirty="0" smtClean="0"/>
              <a:t>Menú tabla de contenido</a:t>
            </a:r>
            <a:endParaRPr lang="es-ES" altLang="es-VE" sz="2133" b="1" dirty="0" smtClean="0"/>
          </a:p>
        </p:txBody>
      </p:sp>
      <p:sp>
        <p:nvSpPr>
          <p:cNvPr id="24" name="13 Rectángulo"/>
          <p:cNvSpPr/>
          <p:nvPr userDrawn="1"/>
        </p:nvSpPr>
        <p:spPr>
          <a:xfrm>
            <a:off x="0" y="1295400"/>
            <a:ext cx="121920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200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5976"/>
            <a:ext cx="12192000" cy="655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75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DD25B-0E1B-4EEC-94BD-D9DDE9DE11F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60407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6 Rectángulo"/>
          <p:cNvSpPr/>
          <p:nvPr userDrawn="1"/>
        </p:nvSpPr>
        <p:spPr>
          <a:xfrm>
            <a:off x="0" y="8636000"/>
            <a:ext cx="121920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200"/>
          </a:p>
        </p:txBody>
      </p:sp>
      <p:pic>
        <p:nvPicPr>
          <p:cNvPr id="18" name="17 Imagen" descr="cintill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3" y="0"/>
            <a:ext cx="6273799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8 Rectángulo"/>
          <p:cNvSpPr>
            <a:spLocks noChangeArrowheads="1"/>
          </p:cNvSpPr>
          <p:nvPr userDrawn="1"/>
        </p:nvSpPr>
        <p:spPr bwMode="auto">
          <a:xfrm>
            <a:off x="1" y="8737601"/>
            <a:ext cx="9070112" cy="42056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s-VE" altLang="es-VE" sz="2133" dirty="0" smtClean="0"/>
              <a:t>Guía de Usuario –  </a:t>
            </a:r>
            <a:r>
              <a:rPr lang="es-VE" altLang="es-VE" sz="2133" dirty="0" smtClean="0">
                <a:solidFill>
                  <a:schemeClr val="bg1"/>
                </a:solidFill>
              </a:rPr>
              <a:t>Sistema de</a:t>
            </a:r>
            <a:r>
              <a:rPr lang="es-VE" altLang="es-VE" sz="2133" baseline="0" dirty="0" smtClean="0">
                <a:solidFill>
                  <a:schemeClr val="bg1"/>
                </a:solidFill>
              </a:rPr>
              <a:t> Recibos de pago y constancias de trabajo</a:t>
            </a:r>
            <a:endParaRPr lang="es-ES" altLang="es-VE" sz="2133" dirty="0" smtClean="0">
              <a:solidFill>
                <a:schemeClr val="bg1"/>
              </a:solidFill>
            </a:endParaRPr>
          </a:p>
        </p:txBody>
      </p:sp>
      <p:sp>
        <p:nvSpPr>
          <p:cNvPr id="20" name="9 CuadroTexto"/>
          <p:cNvSpPr txBox="1">
            <a:spLocks noChangeArrowheads="1"/>
          </p:cNvSpPr>
          <p:nvPr userDrawn="1"/>
        </p:nvSpPr>
        <p:spPr bwMode="auto">
          <a:xfrm>
            <a:off x="10024534" y="8755067"/>
            <a:ext cx="2167467" cy="3111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VE" sz="1422"/>
              <a:t>N° de Página </a:t>
            </a:r>
            <a:fld id="{A5F6ED3B-5D0B-4F2C-9C75-6877A2C2F9E6}" type="slidenum">
              <a:rPr lang="es-ES" altLang="es-VE" sz="1422"/>
              <a:pPr eaLnBrk="1" hangingPunct="1"/>
              <a:t>‹Nº›</a:t>
            </a:fld>
            <a:r>
              <a:rPr lang="es-ES" altLang="es-VE" sz="1422"/>
              <a:t>/14</a:t>
            </a:r>
          </a:p>
        </p:txBody>
      </p:sp>
      <p:sp>
        <p:nvSpPr>
          <p:cNvPr id="22" name="11 Rectángulo"/>
          <p:cNvSpPr/>
          <p:nvPr userDrawn="1"/>
        </p:nvSpPr>
        <p:spPr>
          <a:xfrm>
            <a:off x="0" y="990600"/>
            <a:ext cx="12192000" cy="304800"/>
          </a:xfrm>
          <a:prstGeom prst="rect">
            <a:avLst/>
          </a:prstGeom>
          <a:solidFill>
            <a:srgbClr val="255B9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200"/>
          </a:p>
        </p:txBody>
      </p:sp>
      <p:sp>
        <p:nvSpPr>
          <p:cNvPr id="23" name="12 CuadroTexto">
            <a:hlinkClick r:id="rId3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1" y="990601"/>
            <a:ext cx="3522134" cy="42056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es-VE" altLang="es-VE" sz="2133" b="1" dirty="0" smtClean="0"/>
              <a:t>Menú tabla de contenido</a:t>
            </a:r>
            <a:endParaRPr lang="es-ES" altLang="es-VE" sz="2133" b="1" dirty="0" smtClean="0"/>
          </a:p>
        </p:txBody>
      </p:sp>
      <p:sp>
        <p:nvSpPr>
          <p:cNvPr id="24" name="13 Rectángulo"/>
          <p:cNvSpPr/>
          <p:nvPr userDrawn="1"/>
        </p:nvSpPr>
        <p:spPr>
          <a:xfrm>
            <a:off x="0" y="1295400"/>
            <a:ext cx="121920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200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5976"/>
            <a:ext cx="12192000" cy="655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90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DD25B-0E1B-4EEC-94BD-D9DDE9DE11F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393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DD25B-0E1B-4EEC-94BD-D9DDE9DE11F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4597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DD25B-0E1B-4EEC-94BD-D9DDE9DE11F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8611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DD25B-0E1B-4EEC-94BD-D9DDE9DE11F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1144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DD25B-0E1B-4EEC-94BD-D9DDE9DE11F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3893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DD25B-0E1B-4EEC-94BD-D9DDE9DE11F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870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DD25B-0E1B-4EEC-94BD-D9DDE9DE11F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6679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DD25B-0E1B-4EEC-94BD-D9DDE9DE11F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5511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661" r:id="rId13"/>
    <p:sldLayoutId id="2147483662" r:id="rId14"/>
    <p:sldLayoutId id="2147483675" r:id="rId15"/>
    <p:sldLayoutId id="2147483677" r:id="rId16"/>
    <p:sldLayoutId id="2147483678" r:id="rId17"/>
    <p:sldLayoutId id="2147483672" r:id="rId18"/>
    <p:sldLayoutId id="2147483673" r:id="rId19"/>
    <p:sldLayoutId id="2147483674" r:id="rId20"/>
  </p:sldLayoutIdLst>
  <p:hf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0.46.1.91/minpptrassi/mod" TargetMode="External"/><Relationship Id="rId2" Type="http://schemas.openxmlformats.org/officeDocument/2006/relationships/hyperlink" Target="http://10.46.1.45/minpptrassi/vista.php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0.46.1.45/minpptrassi/vista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Diagrama%20de%20Recibos%20de%20pagos%20y%20constancias%20de%20trabajo%20(Correccion).pptx" TargetMode="External"/><Relationship Id="rId4" Type="http://schemas.openxmlformats.org/officeDocument/2006/relationships/hyperlink" Target="http://10.46.1.91/minpptrassi/mo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iagrama%20de%20Recibos%20de%20pagos%20y%20constancias%20de%20trabajo%20(Correccion).ppt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10.46.1.91/minpptrassi" TargetMode="External"/><Relationship Id="rId4" Type="http://schemas.openxmlformats.org/officeDocument/2006/relationships/hyperlink" Target="http://10.46.1.91/minpptrassi/vista.ph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0.46.1.91/minpptrassi/vista.ph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10.46.1.91/minpptrassi/mo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16001" y="1596571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Datos Básicos</a:t>
            </a:r>
            <a:endParaRPr lang="es-V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724065" y="2765755"/>
            <a:ext cx="914400" cy="449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es-V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echa derecha 3"/>
          <p:cNvSpPr/>
          <p:nvPr/>
        </p:nvSpPr>
        <p:spPr>
          <a:xfrm>
            <a:off x="1718030" y="2875836"/>
            <a:ext cx="677405" cy="339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ángulo 4"/>
          <p:cNvSpPr/>
          <p:nvPr/>
        </p:nvSpPr>
        <p:spPr>
          <a:xfrm>
            <a:off x="2436471" y="2567884"/>
            <a:ext cx="3207929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s-VE" sz="1400" dirty="0">
                <a:latin typeface="Arial" panose="020B0604020202020204" pitchFamily="34" charset="0"/>
                <a:cs typeface="Arial" panose="020B0604020202020204" pitchFamily="34" charset="0"/>
              </a:rPr>
              <a:t>Ingresar al portal interno con el </a:t>
            </a:r>
          </a:p>
          <a:p>
            <a:r>
              <a:rPr lang="es-VE" sz="1400" dirty="0">
                <a:latin typeface="Arial" panose="020B0604020202020204" pitchFamily="34" charset="0"/>
                <a:cs typeface="Arial" panose="020B0604020202020204" pitchFamily="34" charset="0"/>
              </a:rPr>
              <a:t>siguiente enlace:</a:t>
            </a: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10.46.1.45/minpptrassi/vista.php</a:t>
            </a: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10.46.1.91/minpptrassi/mod</a:t>
            </a: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recp_const/vista.php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444942" y="2752681"/>
            <a:ext cx="143476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Actualizar</a:t>
            </a:r>
          </a:p>
          <a:p>
            <a:pPr algn="ctr"/>
            <a:r>
              <a:rPr lang="es-V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Datos</a:t>
            </a:r>
            <a:endParaRPr lang="es-V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8685699" y="2765755"/>
            <a:ext cx="2184359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V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Actualizar Datos Básicos, Dirección de  Habitación y Datos Laborales del Trabajador </a:t>
            </a:r>
            <a:endParaRPr lang="es-V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9117985" y="5064753"/>
            <a:ext cx="131978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VE" dirty="0" smtClean="0"/>
              <a:t>Guardar </a:t>
            </a:r>
          </a:p>
          <a:p>
            <a:r>
              <a:rPr lang="es-VE" dirty="0" smtClean="0"/>
              <a:t>Información</a:t>
            </a:r>
            <a:endParaRPr lang="es-VE" dirty="0"/>
          </a:p>
        </p:txBody>
      </p:sp>
      <p:sp>
        <p:nvSpPr>
          <p:cNvPr id="50" name="6 Conector"/>
          <p:cNvSpPr/>
          <p:nvPr/>
        </p:nvSpPr>
        <p:spPr>
          <a:xfrm>
            <a:off x="3547860" y="2169732"/>
            <a:ext cx="330200" cy="32861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1</a:t>
            </a:r>
          </a:p>
        </p:txBody>
      </p:sp>
      <p:sp>
        <p:nvSpPr>
          <p:cNvPr id="51" name="6 Conector"/>
          <p:cNvSpPr/>
          <p:nvPr/>
        </p:nvSpPr>
        <p:spPr>
          <a:xfrm>
            <a:off x="6965426" y="2169732"/>
            <a:ext cx="330200" cy="32861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2</a:t>
            </a:r>
          </a:p>
        </p:txBody>
      </p:sp>
      <p:sp>
        <p:nvSpPr>
          <p:cNvPr id="54" name="6 Conector"/>
          <p:cNvSpPr/>
          <p:nvPr/>
        </p:nvSpPr>
        <p:spPr>
          <a:xfrm>
            <a:off x="9646095" y="2228322"/>
            <a:ext cx="330200" cy="32861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3</a:t>
            </a:r>
          </a:p>
        </p:txBody>
      </p:sp>
      <p:sp>
        <p:nvSpPr>
          <p:cNvPr id="55" name="6 Conector"/>
          <p:cNvSpPr/>
          <p:nvPr/>
        </p:nvSpPr>
        <p:spPr>
          <a:xfrm>
            <a:off x="10112377" y="4629997"/>
            <a:ext cx="330200" cy="32861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59" name="6 Conector"/>
          <p:cNvSpPr/>
          <p:nvPr/>
        </p:nvSpPr>
        <p:spPr>
          <a:xfrm>
            <a:off x="7343458" y="4465691"/>
            <a:ext cx="330200" cy="32861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5</a:t>
            </a:r>
          </a:p>
        </p:txBody>
      </p:sp>
      <p:sp>
        <p:nvSpPr>
          <p:cNvPr id="60" name="Rectángulo redondeado 59"/>
          <p:cNvSpPr/>
          <p:nvPr/>
        </p:nvSpPr>
        <p:spPr>
          <a:xfrm>
            <a:off x="6542284" y="4930718"/>
            <a:ext cx="175820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Datos Actualizados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19" name="Flecha derecha 18"/>
          <p:cNvSpPr/>
          <p:nvPr/>
        </p:nvSpPr>
        <p:spPr>
          <a:xfrm>
            <a:off x="5725782" y="2844360"/>
            <a:ext cx="677405" cy="339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0" name="Flecha derecha 19"/>
          <p:cNvSpPr/>
          <p:nvPr/>
        </p:nvSpPr>
        <p:spPr>
          <a:xfrm>
            <a:off x="7947993" y="2875836"/>
            <a:ext cx="677405" cy="339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5 Flecha abajo"/>
          <p:cNvSpPr/>
          <p:nvPr/>
        </p:nvSpPr>
        <p:spPr>
          <a:xfrm>
            <a:off x="9646095" y="3465958"/>
            <a:ext cx="237644" cy="14926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" name="Flecha derecha 19"/>
          <p:cNvSpPr/>
          <p:nvPr/>
        </p:nvSpPr>
        <p:spPr>
          <a:xfrm rot="10800000">
            <a:off x="8404380" y="5217986"/>
            <a:ext cx="636878" cy="339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006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26514" y="1629619"/>
            <a:ext cx="2153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2400" dirty="0">
                <a:latin typeface="Arial" panose="020B0604020202020204" pitchFamily="34" charset="0"/>
                <a:cs typeface="Arial" panose="020B0604020202020204" pitchFamily="34" charset="0"/>
              </a:rPr>
              <a:t>Datos Básicos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374451" y="257069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VE" dirty="0">
                <a:latin typeface="Arial" panose="020B0604020202020204" pitchFamily="34" charset="0"/>
                <a:cs typeface="Arial" panose="020B0604020202020204" pitchFamily="34" charset="0"/>
              </a:rPr>
              <a:t>Ingresar al portal interno con el </a:t>
            </a:r>
          </a:p>
          <a:p>
            <a:r>
              <a:rPr lang="es-VE" dirty="0">
                <a:latin typeface="Arial" panose="020B0604020202020204" pitchFamily="34" charset="0"/>
                <a:cs typeface="Arial" panose="020B0604020202020204" pitchFamily="34" charset="0"/>
              </a:rPr>
              <a:t>siguiente enlace: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http://10.46.1.45/minpptrassi/vista.php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10.46.1.91/minpptrassi/mod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_recp_const/vista.php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6 Conector"/>
          <p:cNvSpPr/>
          <p:nvPr/>
        </p:nvSpPr>
        <p:spPr>
          <a:xfrm>
            <a:off x="759014" y="2730138"/>
            <a:ext cx="330200" cy="32861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1</a:t>
            </a:r>
          </a:p>
        </p:txBody>
      </p:sp>
      <p:sp>
        <p:nvSpPr>
          <p:cNvPr id="7" name="6 Conector"/>
          <p:cNvSpPr/>
          <p:nvPr/>
        </p:nvSpPr>
        <p:spPr>
          <a:xfrm>
            <a:off x="759014" y="4063522"/>
            <a:ext cx="330200" cy="32861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1330908" y="4026217"/>
            <a:ext cx="508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Ingresar a la opción Actualizar Datos del Menú Datos Básicos</a:t>
            </a:r>
            <a:endParaRPr lang="es-V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330908" y="4508850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V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6 Conector"/>
          <p:cNvSpPr/>
          <p:nvPr/>
        </p:nvSpPr>
        <p:spPr>
          <a:xfrm>
            <a:off x="759014" y="4765430"/>
            <a:ext cx="330200" cy="32861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3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1374451" y="4578860"/>
            <a:ext cx="94268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>
                <a:latin typeface="Arial" panose="020B0604020202020204" pitchFamily="34" charset="0"/>
                <a:cs typeface="Arial" panose="020B0604020202020204" pitchFamily="34" charset="0"/>
              </a:rPr>
              <a:t>Actualizar Datos </a:t>
            </a:r>
            <a:r>
              <a:rPr lang="es-V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Básicos (lateralidad, discapacidad, Teléfono Personal, de Habitación y Correo electrónico Personal </a:t>
            </a:r>
          </a:p>
          <a:p>
            <a:r>
              <a:rPr lang="es-V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Dirección de Habitación (Estado, Municipio, Avenida, Parroquia, Casa y Barrio. Punto de referencia si es requerido.</a:t>
            </a:r>
          </a:p>
          <a:p>
            <a:r>
              <a:rPr lang="es-V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Datos Laborales (Ubicación Física y Teléfono de Oficina)</a:t>
            </a:r>
            <a:endParaRPr lang="es-V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6 Conector"/>
          <p:cNvSpPr/>
          <p:nvPr/>
        </p:nvSpPr>
        <p:spPr>
          <a:xfrm>
            <a:off x="759014" y="5467338"/>
            <a:ext cx="330200" cy="32861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4</a:t>
            </a:r>
          </a:p>
        </p:txBody>
      </p:sp>
      <p:sp>
        <p:nvSpPr>
          <p:cNvPr id="24" name="6 Conector"/>
          <p:cNvSpPr/>
          <p:nvPr/>
        </p:nvSpPr>
        <p:spPr>
          <a:xfrm>
            <a:off x="768728" y="5942565"/>
            <a:ext cx="330200" cy="32861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5</a:t>
            </a:r>
          </a:p>
        </p:txBody>
      </p:sp>
      <p:sp>
        <p:nvSpPr>
          <p:cNvPr id="25" name="CuadroTexto 24">
            <a:hlinkClick r:id="rId5" action="ppaction://hlinkpres?slideindex=1&amp;slidetitle="/>
          </p:cNvPr>
          <p:cNvSpPr txBox="1"/>
          <p:nvPr/>
        </p:nvSpPr>
        <p:spPr>
          <a:xfrm>
            <a:off x="1330908" y="5494768"/>
            <a:ext cx="5238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Una vez actualizado sus datos solicitados, Guardar Información.</a:t>
            </a:r>
            <a:endParaRPr lang="es-V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374451" y="5942565"/>
            <a:ext cx="6054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El sistema le indicara que sus datos han sido actualizados correctamente.</a:t>
            </a:r>
            <a:endParaRPr lang="es-V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50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63520" y="2961265"/>
            <a:ext cx="825391" cy="39987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963475" y="2725625"/>
            <a:ext cx="2907754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VE" sz="1200" dirty="0">
                <a:latin typeface="Arial" panose="020B0604020202020204" pitchFamily="34" charset="0"/>
                <a:cs typeface="Arial" panose="020B0604020202020204" pitchFamily="34" charset="0"/>
              </a:rPr>
              <a:t>Ingresar al portal interno con el </a:t>
            </a:r>
          </a:p>
          <a:p>
            <a:r>
              <a:rPr lang="es-VE" sz="1200" dirty="0">
                <a:latin typeface="Arial" panose="020B0604020202020204" pitchFamily="34" charset="0"/>
                <a:cs typeface="Arial" panose="020B0604020202020204" pitchFamily="34" charset="0"/>
              </a:rPr>
              <a:t>siguiente enlace: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10.46.1.45/minpptrassi/vista.php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VE" sz="1200" dirty="0"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10.46.1.91/minpptrassi/mod_recp_const/vista.php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echa derecha 3"/>
          <p:cNvSpPr/>
          <p:nvPr/>
        </p:nvSpPr>
        <p:spPr>
          <a:xfrm>
            <a:off x="4967197" y="3062772"/>
            <a:ext cx="430108" cy="331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CuadroTexto 6"/>
          <p:cNvSpPr txBox="1"/>
          <p:nvPr/>
        </p:nvSpPr>
        <p:spPr>
          <a:xfrm>
            <a:off x="5435642" y="2973252"/>
            <a:ext cx="148149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Ingresar al sistema</a:t>
            </a:r>
          </a:p>
          <a:p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SIGLA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0 Conector"/>
          <p:cNvSpPr/>
          <p:nvPr/>
        </p:nvSpPr>
        <p:spPr>
          <a:xfrm>
            <a:off x="6429398" y="2569534"/>
            <a:ext cx="441511" cy="349353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2</a:t>
            </a:r>
          </a:p>
        </p:txBody>
      </p:sp>
      <p:sp>
        <p:nvSpPr>
          <p:cNvPr id="21" name="Flecha derecha 20"/>
          <p:cNvSpPr/>
          <p:nvPr/>
        </p:nvSpPr>
        <p:spPr>
          <a:xfrm>
            <a:off x="1448906" y="3029316"/>
            <a:ext cx="430108" cy="331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9" name="CuadroTexto 38"/>
          <p:cNvSpPr txBox="1"/>
          <p:nvPr/>
        </p:nvSpPr>
        <p:spPr>
          <a:xfrm>
            <a:off x="11073257" y="2792091"/>
            <a:ext cx="97975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Ingresar al </a:t>
            </a:r>
          </a:p>
          <a:p>
            <a:pPr algn="ctr"/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módulo</a:t>
            </a:r>
          </a:p>
          <a:p>
            <a:pPr algn="ctr"/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Constancia</a:t>
            </a:r>
          </a:p>
          <a:p>
            <a:pPr algn="ctr"/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de Trabajo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12 Conector"/>
          <p:cNvSpPr/>
          <p:nvPr/>
        </p:nvSpPr>
        <p:spPr>
          <a:xfrm>
            <a:off x="8415625" y="2591138"/>
            <a:ext cx="330200" cy="32861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3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9519882" y="3684341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s-V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10398712" y="284200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b="1" dirty="0" smtClean="0"/>
              <a:t>Si</a:t>
            </a:r>
            <a:endParaRPr lang="es-VE" sz="1200" b="1" dirty="0"/>
          </a:p>
        </p:txBody>
      </p:sp>
      <p:sp>
        <p:nvSpPr>
          <p:cNvPr id="50" name="6 Conector"/>
          <p:cNvSpPr/>
          <p:nvPr/>
        </p:nvSpPr>
        <p:spPr>
          <a:xfrm>
            <a:off x="4424737" y="2367346"/>
            <a:ext cx="330200" cy="32861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1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10386895" y="5511502"/>
            <a:ext cx="16406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Solicitar  Constancia de Trabajo </a:t>
            </a:r>
          </a:p>
        </p:txBody>
      </p:sp>
      <p:sp>
        <p:nvSpPr>
          <p:cNvPr id="53" name="15 Conector"/>
          <p:cNvSpPr/>
          <p:nvPr/>
        </p:nvSpPr>
        <p:spPr>
          <a:xfrm>
            <a:off x="10962541" y="4995387"/>
            <a:ext cx="330200" cy="328613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5</a:t>
            </a:r>
          </a:p>
        </p:txBody>
      </p:sp>
      <p:sp>
        <p:nvSpPr>
          <p:cNvPr id="54" name="Flecha izquierda 53"/>
          <p:cNvSpPr/>
          <p:nvPr/>
        </p:nvSpPr>
        <p:spPr>
          <a:xfrm>
            <a:off x="9420369" y="5551418"/>
            <a:ext cx="928864" cy="3818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6" name="23 Conector"/>
          <p:cNvSpPr/>
          <p:nvPr/>
        </p:nvSpPr>
        <p:spPr>
          <a:xfrm>
            <a:off x="6319953" y="5159693"/>
            <a:ext cx="330200" cy="328613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6</a:t>
            </a:r>
          </a:p>
        </p:txBody>
      </p:sp>
      <p:sp>
        <p:nvSpPr>
          <p:cNvPr id="59" name="25 Conector"/>
          <p:cNvSpPr/>
          <p:nvPr/>
        </p:nvSpPr>
        <p:spPr>
          <a:xfrm>
            <a:off x="7492878" y="6906835"/>
            <a:ext cx="330200" cy="328613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7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7687646" y="5952246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s-V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4163683" y="5499736"/>
            <a:ext cx="257634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 la Constancia de Trabajo </a:t>
            </a:r>
          </a:p>
          <a:p>
            <a:r>
              <a:rPr lang="es-VE" sz="1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olicitada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8380877" y="7235448"/>
            <a:ext cx="825391" cy="42415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  <a:endParaRPr lang="es-V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728829" y="1596119"/>
            <a:ext cx="3421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Constancias de Trabajo</a:t>
            </a:r>
            <a:endParaRPr lang="es-V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Rombo"/>
          <p:cNvSpPr/>
          <p:nvPr/>
        </p:nvSpPr>
        <p:spPr>
          <a:xfrm>
            <a:off x="9156011" y="2577956"/>
            <a:ext cx="1440118" cy="12522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VE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V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 </a:t>
            </a:r>
            <a:r>
              <a:rPr lang="es-VE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correctos</a:t>
            </a:r>
            <a:r>
              <a:rPr lang="es-V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6" name="CuadroTexto 6"/>
          <p:cNvSpPr txBox="1"/>
          <p:nvPr/>
        </p:nvSpPr>
        <p:spPr>
          <a:xfrm>
            <a:off x="7459479" y="2964393"/>
            <a:ext cx="129270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Ingresar usuario y contraseña 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15 Conector recto de flecha"/>
          <p:cNvCxnSpPr>
            <a:stCxn id="2" idx="3"/>
            <a:endCxn id="39" idx="1"/>
          </p:cNvCxnSpPr>
          <p:nvPr/>
        </p:nvCxnSpPr>
        <p:spPr>
          <a:xfrm>
            <a:off x="10596129" y="3204084"/>
            <a:ext cx="477128" cy="35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43 Rombo"/>
          <p:cNvSpPr/>
          <p:nvPr/>
        </p:nvSpPr>
        <p:spPr>
          <a:xfrm>
            <a:off x="7756984" y="4940916"/>
            <a:ext cx="1647482" cy="15729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VE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VE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solicitado mas de 3 constancia de Trabajo ?</a:t>
            </a:r>
            <a:endParaRPr lang="es-VE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19 Conector recto de flecha"/>
          <p:cNvCxnSpPr>
            <a:stCxn id="44" idx="1"/>
            <a:endCxn id="63" idx="3"/>
          </p:cNvCxnSpPr>
          <p:nvPr/>
        </p:nvCxnSpPr>
        <p:spPr>
          <a:xfrm flipH="1">
            <a:off x="6740029" y="5727410"/>
            <a:ext cx="1016955" cy="31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CuadroTexto 46"/>
          <p:cNvSpPr txBox="1"/>
          <p:nvPr/>
        </p:nvSpPr>
        <p:spPr>
          <a:xfrm>
            <a:off x="8683042" y="6447967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b="1" dirty="0" smtClean="0"/>
              <a:t>Si</a:t>
            </a:r>
            <a:endParaRPr lang="es-VE" sz="1200" b="1" dirty="0"/>
          </a:p>
        </p:txBody>
      </p:sp>
      <p:cxnSp>
        <p:nvCxnSpPr>
          <p:cNvPr id="27" name="26 Conector angular"/>
          <p:cNvCxnSpPr>
            <a:stCxn id="63" idx="1"/>
          </p:cNvCxnSpPr>
          <p:nvPr/>
        </p:nvCxnSpPr>
        <p:spPr>
          <a:xfrm rot="10800000" flipH="1" flipV="1">
            <a:off x="4163683" y="5730569"/>
            <a:ext cx="2239716" cy="1655806"/>
          </a:xfrm>
          <a:prstGeom prst="bentConnector3">
            <a:avLst>
              <a:gd name="adj1" fmla="val -102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51"/>
          <p:cNvSpPr txBox="1"/>
          <p:nvPr/>
        </p:nvSpPr>
        <p:spPr>
          <a:xfrm>
            <a:off x="6418245" y="7269017"/>
            <a:ext cx="150816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Salir del Sistema </a:t>
            </a:r>
          </a:p>
        </p:txBody>
      </p:sp>
      <p:sp>
        <p:nvSpPr>
          <p:cNvPr id="55" name="19 Conector"/>
          <p:cNvSpPr/>
          <p:nvPr/>
        </p:nvSpPr>
        <p:spPr>
          <a:xfrm>
            <a:off x="11646354" y="2426832"/>
            <a:ext cx="330200" cy="32861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4</a:t>
            </a:r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7946042" y="7432427"/>
            <a:ext cx="434835" cy="2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echa derecha 56"/>
          <p:cNvSpPr/>
          <p:nvPr/>
        </p:nvSpPr>
        <p:spPr>
          <a:xfrm>
            <a:off x="6976907" y="3057104"/>
            <a:ext cx="430108" cy="331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58" name="15 Conector recto de flecha"/>
          <p:cNvCxnSpPr>
            <a:stCxn id="36" idx="3"/>
            <a:endCxn id="2" idx="1"/>
          </p:cNvCxnSpPr>
          <p:nvPr/>
        </p:nvCxnSpPr>
        <p:spPr>
          <a:xfrm>
            <a:off x="8752184" y="3195226"/>
            <a:ext cx="403827" cy="8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>
            <a:stCxn id="39" idx="2"/>
          </p:cNvCxnSpPr>
          <p:nvPr/>
        </p:nvCxnSpPr>
        <p:spPr>
          <a:xfrm flipH="1">
            <a:off x="11556030" y="3623088"/>
            <a:ext cx="7105" cy="187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>
            <a:stCxn id="2" idx="2"/>
            <a:endCxn id="36" idx="1"/>
          </p:cNvCxnSpPr>
          <p:nvPr/>
        </p:nvCxnSpPr>
        <p:spPr>
          <a:xfrm rot="5400000" flipH="1">
            <a:off x="8350282" y="2304424"/>
            <a:ext cx="634985" cy="2416591"/>
          </a:xfrm>
          <a:prstGeom prst="bentConnector4">
            <a:avLst>
              <a:gd name="adj1" fmla="val -36001"/>
              <a:gd name="adj2" fmla="val 10946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24 Conector angular"/>
          <p:cNvCxnSpPr>
            <a:stCxn id="44" idx="2"/>
            <a:endCxn id="64" idx="1"/>
          </p:cNvCxnSpPr>
          <p:nvPr/>
        </p:nvCxnSpPr>
        <p:spPr>
          <a:xfrm rot="5400000">
            <a:off x="7052679" y="5879470"/>
            <a:ext cx="893613" cy="2162480"/>
          </a:xfrm>
          <a:prstGeom prst="bentConnector4">
            <a:avLst>
              <a:gd name="adj1" fmla="val 26154"/>
              <a:gd name="adj2" fmla="val 110571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21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83838" y="-1757437"/>
            <a:ext cx="4554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>
                <a:latin typeface="Arial" panose="020B0604020202020204" pitchFamily="34" charset="0"/>
                <a:cs typeface="Arial" panose="020B0604020202020204" pitchFamily="34" charset="0"/>
              </a:rPr>
              <a:t>Constancia de Trabajo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15944" y="2385242"/>
            <a:ext cx="50211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VE" sz="1600" b="1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pres?slideindex=1&amp;slidetitle="/>
              </a:rPr>
              <a:t>Ingresar al portal interno con el siguiente enlace</a:t>
            </a:r>
            <a:r>
              <a:rPr lang="es-ES" altLang="es-VE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VE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s-VE" sz="16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10.46.1.91/minpptrassi/vista.php</a:t>
            </a:r>
            <a:endParaRPr lang="es-V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VE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es-VE" sz="16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10.46.1.91/minpptrassi</a:t>
            </a:r>
            <a:endParaRPr lang="es-V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V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/mod_recp_const/vista.php</a:t>
            </a:r>
            <a:endParaRPr lang="es-V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73036" y="3630568"/>
            <a:ext cx="2305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es-VE" sz="1400" dirty="0">
                <a:latin typeface="Arial" panose="020B0604020202020204" pitchFamily="34" charset="0"/>
                <a:cs typeface="Arial" panose="020B0604020202020204" pitchFamily="34" charset="0"/>
              </a:rPr>
              <a:t>Ingresar al Sistema </a:t>
            </a:r>
            <a:r>
              <a:rPr lang="es-ES" altLang="es-V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SIGLA</a:t>
            </a:r>
            <a:endParaRPr lang="es-ES" altLang="es-V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15944" y="4894296"/>
            <a:ext cx="3754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Ingresar al modulo </a:t>
            </a:r>
            <a:r>
              <a:rPr lang="es-VE" sz="1400" dirty="0">
                <a:latin typeface="Arial" panose="020B0604020202020204" pitchFamily="34" charset="0"/>
                <a:cs typeface="Arial" panose="020B0604020202020204" pitchFamily="34" charset="0"/>
              </a:rPr>
              <a:t>de Constancia de </a:t>
            </a:r>
            <a:r>
              <a:rPr lang="es-V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Trabajo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673036" y="5371222"/>
            <a:ext cx="810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Solicitar la Constancia </a:t>
            </a:r>
            <a:r>
              <a:rPr lang="es-VE" sz="14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V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Trabajo Completa o  Constancia de Trabajo Simple</a:t>
            </a:r>
            <a:endParaRPr lang="es-V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509691" y="6275183"/>
            <a:ext cx="472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El </a:t>
            </a:r>
            <a:r>
              <a:rPr lang="es-VE" sz="1400" dirty="0">
                <a:latin typeface="Arial" panose="020B0604020202020204" pitchFamily="34" charset="0"/>
                <a:cs typeface="Arial" panose="020B0604020202020204" pitchFamily="34" charset="0"/>
              </a:rPr>
              <a:t>usuario </a:t>
            </a:r>
            <a:r>
              <a:rPr lang="es-V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 </a:t>
            </a:r>
            <a:r>
              <a:rPr lang="es-VE" sz="1400" dirty="0">
                <a:latin typeface="Arial" panose="020B0604020202020204" pitchFamily="34" charset="0"/>
                <a:cs typeface="Arial" panose="020B0604020202020204" pitchFamily="34" charset="0"/>
              </a:rPr>
              <a:t>la Constancia de Trabajo </a:t>
            </a:r>
            <a:r>
              <a:rPr lang="es-V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solicitada</a:t>
            </a:r>
            <a:endParaRPr lang="es-V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18 Conector"/>
          <p:cNvSpPr/>
          <p:nvPr/>
        </p:nvSpPr>
        <p:spPr>
          <a:xfrm>
            <a:off x="179491" y="2386562"/>
            <a:ext cx="330200" cy="328613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1</a:t>
            </a:r>
          </a:p>
        </p:txBody>
      </p:sp>
      <p:sp>
        <p:nvSpPr>
          <p:cNvPr id="10" name="19 Conector"/>
          <p:cNvSpPr/>
          <p:nvPr/>
        </p:nvSpPr>
        <p:spPr>
          <a:xfrm>
            <a:off x="179491" y="3609733"/>
            <a:ext cx="330200" cy="32861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2</a:t>
            </a:r>
          </a:p>
        </p:txBody>
      </p:sp>
      <p:sp>
        <p:nvSpPr>
          <p:cNvPr id="11" name="19 Conector"/>
          <p:cNvSpPr/>
          <p:nvPr/>
        </p:nvSpPr>
        <p:spPr>
          <a:xfrm>
            <a:off x="179491" y="4859155"/>
            <a:ext cx="330200" cy="32861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4</a:t>
            </a:r>
          </a:p>
        </p:txBody>
      </p:sp>
      <p:sp>
        <p:nvSpPr>
          <p:cNvPr id="12" name="19 Conector"/>
          <p:cNvSpPr/>
          <p:nvPr/>
        </p:nvSpPr>
        <p:spPr>
          <a:xfrm>
            <a:off x="211614" y="5430684"/>
            <a:ext cx="330200" cy="32861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5</a:t>
            </a:r>
          </a:p>
        </p:txBody>
      </p:sp>
      <p:sp>
        <p:nvSpPr>
          <p:cNvPr id="17" name="19 Conector"/>
          <p:cNvSpPr/>
          <p:nvPr/>
        </p:nvSpPr>
        <p:spPr>
          <a:xfrm>
            <a:off x="211614" y="6254348"/>
            <a:ext cx="330200" cy="32861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6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059543" y="1539898"/>
            <a:ext cx="3267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Constancia de Trabajo</a:t>
            </a:r>
            <a:endParaRPr lang="es-V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15944" y="5727403"/>
            <a:ext cx="4424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400" dirty="0">
                <a:latin typeface="Arial" panose="020B0604020202020204" pitchFamily="34" charset="0"/>
                <a:cs typeface="Arial" panose="020B0604020202020204" pitchFamily="34" charset="0"/>
              </a:rPr>
              <a:t>El sistema le indicara la cantidad a solicitar </a:t>
            </a:r>
            <a:r>
              <a:rPr lang="es-V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VE" sz="1400" dirty="0">
                <a:latin typeface="Arial" panose="020B0604020202020204" pitchFamily="34" charset="0"/>
                <a:cs typeface="Arial" panose="020B0604020202020204" pitchFamily="34" charset="0"/>
              </a:rPr>
              <a:t>mes</a:t>
            </a:r>
            <a:endParaRPr lang="es-VE" sz="1400" dirty="0"/>
          </a:p>
        </p:txBody>
      </p:sp>
      <p:sp>
        <p:nvSpPr>
          <p:cNvPr id="18" name="19 Conector"/>
          <p:cNvSpPr/>
          <p:nvPr/>
        </p:nvSpPr>
        <p:spPr>
          <a:xfrm>
            <a:off x="211614" y="6821413"/>
            <a:ext cx="330200" cy="32861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7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41814" y="6801053"/>
            <a:ext cx="181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  Salir del Sistema</a:t>
            </a:r>
            <a:endParaRPr lang="es-VE" dirty="0"/>
          </a:p>
        </p:txBody>
      </p:sp>
      <p:sp>
        <p:nvSpPr>
          <p:cNvPr id="21" name="19 Conector"/>
          <p:cNvSpPr/>
          <p:nvPr/>
        </p:nvSpPr>
        <p:spPr>
          <a:xfrm>
            <a:off x="179491" y="4340173"/>
            <a:ext cx="330200" cy="32861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3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15944" y="4319592"/>
            <a:ext cx="4055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El Usuario ingresa, Cédula, Contraseña y código</a:t>
            </a:r>
          </a:p>
          <a:p>
            <a:r>
              <a:rPr lang="es-VE" sz="1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V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 verificación.</a:t>
            </a:r>
            <a:endParaRPr lang="es-V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35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445514" y="2648527"/>
            <a:ext cx="152477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Ingresar al sistema</a:t>
            </a:r>
          </a:p>
          <a:p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SIGLA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echa derecha 12"/>
          <p:cNvSpPr/>
          <p:nvPr/>
        </p:nvSpPr>
        <p:spPr>
          <a:xfrm>
            <a:off x="3019608" y="2741358"/>
            <a:ext cx="430108" cy="331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9" name="CuadroTexto 38"/>
          <p:cNvSpPr txBox="1"/>
          <p:nvPr/>
        </p:nvSpPr>
        <p:spPr>
          <a:xfrm>
            <a:off x="3523016" y="2676436"/>
            <a:ext cx="181353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VE" sz="1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ngresar Usuario y Contraseña</a:t>
            </a:r>
          </a:p>
        </p:txBody>
      </p:sp>
      <p:sp>
        <p:nvSpPr>
          <p:cNvPr id="40" name="12 Conector"/>
          <p:cNvSpPr/>
          <p:nvPr/>
        </p:nvSpPr>
        <p:spPr>
          <a:xfrm>
            <a:off x="5023400" y="2300358"/>
            <a:ext cx="330200" cy="32861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2</a:t>
            </a:r>
          </a:p>
        </p:txBody>
      </p:sp>
      <p:sp>
        <p:nvSpPr>
          <p:cNvPr id="50" name="6 Conector"/>
          <p:cNvSpPr/>
          <p:nvPr/>
        </p:nvSpPr>
        <p:spPr>
          <a:xfrm>
            <a:off x="2640090" y="2270998"/>
            <a:ext cx="330200" cy="32861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1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7903231" y="2698057"/>
            <a:ext cx="151515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Solicitar</a:t>
            </a:r>
          </a:p>
          <a:p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Recibos de Pagos </a:t>
            </a:r>
          </a:p>
        </p:txBody>
      </p:sp>
      <p:sp>
        <p:nvSpPr>
          <p:cNvPr id="53" name="15 Conector"/>
          <p:cNvSpPr/>
          <p:nvPr/>
        </p:nvSpPr>
        <p:spPr>
          <a:xfrm>
            <a:off x="9049230" y="2368700"/>
            <a:ext cx="330200" cy="328613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3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8440699" y="6222806"/>
            <a:ext cx="2392001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Seleccionar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Periodo a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consultar 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0051962" y="3452826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s-V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11230387" y="2584973"/>
            <a:ext cx="438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5955515" y="6132594"/>
            <a:ext cx="215039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 el recibo de Pagos </a:t>
            </a:r>
          </a:p>
          <a:p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Solicitado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728829" y="1596119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Recibos de Pagos</a:t>
            </a:r>
            <a:endParaRPr lang="es-V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11174482" y="418628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0637571" y="535209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3845622" y="6224927"/>
            <a:ext cx="135325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Salir del sistema </a:t>
            </a:r>
          </a:p>
        </p:txBody>
      </p:sp>
      <p:sp>
        <p:nvSpPr>
          <p:cNvPr id="73" name="15 Conector"/>
          <p:cNvSpPr/>
          <p:nvPr/>
        </p:nvSpPr>
        <p:spPr>
          <a:xfrm>
            <a:off x="9855627" y="5819832"/>
            <a:ext cx="330200" cy="328613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4</a:t>
            </a:r>
          </a:p>
        </p:txBody>
      </p:sp>
      <p:sp>
        <p:nvSpPr>
          <p:cNvPr id="81" name="15 Conector"/>
          <p:cNvSpPr/>
          <p:nvPr/>
        </p:nvSpPr>
        <p:spPr>
          <a:xfrm>
            <a:off x="7447183" y="5720256"/>
            <a:ext cx="330200" cy="328613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5</a:t>
            </a:r>
          </a:p>
        </p:txBody>
      </p:sp>
      <p:sp>
        <p:nvSpPr>
          <p:cNvPr id="83" name="15 Conector"/>
          <p:cNvSpPr/>
          <p:nvPr/>
        </p:nvSpPr>
        <p:spPr>
          <a:xfrm>
            <a:off x="3914842" y="5544843"/>
            <a:ext cx="330200" cy="328613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6</a:t>
            </a:r>
          </a:p>
        </p:txBody>
      </p:sp>
      <p:sp>
        <p:nvSpPr>
          <p:cNvPr id="94" name="27 Flecha abajo"/>
          <p:cNvSpPr/>
          <p:nvPr/>
        </p:nvSpPr>
        <p:spPr>
          <a:xfrm rot="5400000">
            <a:off x="5352899" y="6216958"/>
            <a:ext cx="378385" cy="330253"/>
          </a:xfrm>
          <a:prstGeom prst="downArrow">
            <a:avLst>
              <a:gd name="adj1" fmla="val 50000"/>
              <a:gd name="adj2" fmla="val 437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32" name="31 Rombo"/>
          <p:cNvSpPr/>
          <p:nvPr/>
        </p:nvSpPr>
        <p:spPr>
          <a:xfrm>
            <a:off x="9855627" y="2202598"/>
            <a:ext cx="1440118" cy="14679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VE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¿Desea </a:t>
            </a:r>
            <a:r>
              <a:rPr lang="es-VE" sz="1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consultarAño</a:t>
            </a:r>
            <a:r>
              <a:rPr lang="es-VE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VE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 ?</a:t>
            </a:r>
            <a:endParaRPr lang="es-VE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32 Rombo"/>
          <p:cNvSpPr/>
          <p:nvPr/>
        </p:nvSpPr>
        <p:spPr>
          <a:xfrm>
            <a:off x="9855627" y="3893234"/>
            <a:ext cx="1440118" cy="14679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VE" sz="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¿Es </a:t>
            </a:r>
            <a:r>
              <a:rPr lang="es-VE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Semanal </a:t>
            </a:r>
            <a:r>
              <a:rPr lang="es-VE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Quincenal ?</a:t>
            </a:r>
            <a:endParaRPr lang="es-V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2 Conector angular"/>
          <p:cNvCxnSpPr>
            <a:stCxn id="32" idx="3"/>
            <a:endCxn id="33" idx="0"/>
          </p:cNvCxnSpPr>
          <p:nvPr/>
        </p:nvCxnSpPr>
        <p:spPr>
          <a:xfrm flipH="1">
            <a:off x="10575686" y="2936580"/>
            <a:ext cx="720059" cy="956654"/>
          </a:xfrm>
          <a:prstGeom prst="bentConnector4">
            <a:avLst>
              <a:gd name="adj1" fmla="val -31747"/>
              <a:gd name="adj2" fmla="val 8836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5 Conector angular"/>
          <p:cNvCxnSpPr>
            <a:stCxn id="33" idx="2"/>
            <a:endCxn id="55" idx="0"/>
          </p:cNvCxnSpPr>
          <p:nvPr/>
        </p:nvCxnSpPr>
        <p:spPr>
          <a:xfrm rot="5400000">
            <a:off x="9675389" y="5322508"/>
            <a:ext cx="861609" cy="9389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55" idx="1"/>
            <a:endCxn id="63" idx="3"/>
          </p:cNvCxnSpPr>
          <p:nvPr/>
        </p:nvCxnSpPr>
        <p:spPr>
          <a:xfrm flipH="1">
            <a:off x="8105912" y="6361306"/>
            <a:ext cx="334787" cy="2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52" idx="3"/>
            <a:endCxn id="32" idx="1"/>
          </p:cNvCxnSpPr>
          <p:nvPr/>
        </p:nvCxnSpPr>
        <p:spPr>
          <a:xfrm>
            <a:off x="9418389" y="2928890"/>
            <a:ext cx="437238" cy="7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Rombo"/>
          <p:cNvSpPr/>
          <p:nvPr/>
        </p:nvSpPr>
        <p:spPr>
          <a:xfrm>
            <a:off x="7522581" y="4033860"/>
            <a:ext cx="1440118" cy="14679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VE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VE" sz="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Desea Consultar Año Anteriores</a:t>
            </a:r>
            <a:r>
              <a:rPr lang="es-VE" sz="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VE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13 Conector angular"/>
          <p:cNvCxnSpPr>
            <a:stCxn id="32" idx="2"/>
            <a:endCxn id="43" idx="0"/>
          </p:cNvCxnSpPr>
          <p:nvPr/>
        </p:nvCxnSpPr>
        <p:spPr>
          <a:xfrm rot="5400000">
            <a:off x="9227514" y="2685687"/>
            <a:ext cx="363299" cy="23330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CuadroTexto 19"/>
          <p:cNvSpPr txBox="1"/>
          <p:nvPr/>
        </p:nvSpPr>
        <p:spPr>
          <a:xfrm>
            <a:off x="7184707" y="249047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50 Rombo"/>
          <p:cNvSpPr/>
          <p:nvPr/>
        </p:nvSpPr>
        <p:spPr>
          <a:xfrm>
            <a:off x="10280337" y="6344647"/>
            <a:ext cx="1545764" cy="143504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VE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¿Es </a:t>
            </a:r>
            <a:r>
              <a:rPr lang="es-VE" sz="9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Mensual</a:t>
            </a:r>
            <a:r>
              <a:rPr lang="es-VE" sz="9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VE" sz="9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22 Conector angular"/>
          <p:cNvCxnSpPr>
            <a:stCxn id="33" idx="3"/>
            <a:endCxn id="51" idx="3"/>
          </p:cNvCxnSpPr>
          <p:nvPr/>
        </p:nvCxnSpPr>
        <p:spPr>
          <a:xfrm>
            <a:off x="11295745" y="4627216"/>
            <a:ext cx="530356" cy="2434955"/>
          </a:xfrm>
          <a:prstGeom prst="bentConnector3">
            <a:avLst>
              <a:gd name="adj1" fmla="val 143103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24 Conector angular"/>
          <p:cNvCxnSpPr>
            <a:stCxn id="51" idx="1"/>
            <a:endCxn id="55" idx="2"/>
          </p:cNvCxnSpPr>
          <p:nvPr/>
        </p:nvCxnSpPr>
        <p:spPr>
          <a:xfrm rot="10800000">
            <a:off x="9636701" y="6499805"/>
            <a:ext cx="643637" cy="56236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27 Conector angular"/>
          <p:cNvCxnSpPr>
            <a:stCxn id="51" idx="2"/>
            <a:endCxn id="45" idx="2"/>
          </p:cNvCxnSpPr>
          <p:nvPr/>
        </p:nvCxnSpPr>
        <p:spPr>
          <a:xfrm rot="5400000" flipH="1">
            <a:off x="7148850" y="3875327"/>
            <a:ext cx="1277769" cy="6530969"/>
          </a:xfrm>
          <a:prstGeom prst="bentConnector3">
            <a:avLst>
              <a:gd name="adj1" fmla="val -985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29 Conector angular"/>
          <p:cNvCxnSpPr>
            <a:stCxn id="43" idx="1"/>
            <a:endCxn id="45" idx="0"/>
          </p:cNvCxnSpPr>
          <p:nvPr/>
        </p:nvCxnSpPr>
        <p:spPr>
          <a:xfrm rot="10800000" flipV="1">
            <a:off x="4522251" y="4767841"/>
            <a:ext cx="3000331" cy="145708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CuadroTexto 59"/>
          <p:cNvSpPr txBox="1"/>
          <p:nvPr/>
        </p:nvSpPr>
        <p:spPr>
          <a:xfrm>
            <a:off x="6787897" y="3452826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s-V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CuadroTexto 59"/>
          <p:cNvSpPr txBox="1"/>
          <p:nvPr/>
        </p:nvSpPr>
        <p:spPr>
          <a:xfrm>
            <a:off x="10463485" y="7656584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s-V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19"/>
          <p:cNvSpPr txBox="1"/>
          <p:nvPr/>
        </p:nvSpPr>
        <p:spPr>
          <a:xfrm>
            <a:off x="10020727" y="6762563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Conector angular 34"/>
          <p:cNvCxnSpPr>
            <a:stCxn id="46" idx="2"/>
            <a:endCxn id="39" idx="1"/>
          </p:cNvCxnSpPr>
          <p:nvPr/>
        </p:nvCxnSpPr>
        <p:spPr>
          <a:xfrm rot="5400000" flipH="1">
            <a:off x="4702027" y="1728259"/>
            <a:ext cx="763291" cy="3121313"/>
          </a:xfrm>
          <a:prstGeom prst="bentConnector4">
            <a:avLst>
              <a:gd name="adj1" fmla="val -29949"/>
              <a:gd name="adj2" fmla="val 1073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redondeado 81"/>
          <p:cNvSpPr/>
          <p:nvPr/>
        </p:nvSpPr>
        <p:spPr>
          <a:xfrm>
            <a:off x="143837" y="2655080"/>
            <a:ext cx="831977" cy="441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es-V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Flecha derecha 83"/>
          <p:cNvSpPr/>
          <p:nvPr/>
        </p:nvSpPr>
        <p:spPr>
          <a:xfrm>
            <a:off x="1015406" y="2722331"/>
            <a:ext cx="430108" cy="331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5" name="Rectángulo redondeado 84"/>
          <p:cNvSpPr/>
          <p:nvPr/>
        </p:nvSpPr>
        <p:spPr>
          <a:xfrm>
            <a:off x="2587826" y="6132474"/>
            <a:ext cx="764927" cy="424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  <a:endParaRPr lang="es-V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45 Rombo"/>
          <p:cNvSpPr/>
          <p:nvPr/>
        </p:nvSpPr>
        <p:spPr>
          <a:xfrm>
            <a:off x="5924270" y="2202597"/>
            <a:ext cx="1440118" cy="14679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VE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¿Datos Correctos ?</a:t>
            </a:r>
            <a:endParaRPr lang="es-VE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Flecha derecha 41"/>
          <p:cNvSpPr/>
          <p:nvPr/>
        </p:nvSpPr>
        <p:spPr>
          <a:xfrm>
            <a:off x="5376965" y="2751870"/>
            <a:ext cx="430108" cy="302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27" name="26 Conector recto de flecha"/>
          <p:cNvCxnSpPr>
            <a:stCxn id="46" idx="3"/>
            <a:endCxn id="52" idx="1"/>
          </p:cNvCxnSpPr>
          <p:nvPr/>
        </p:nvCxnSpPr>
        <p:spPr>
          <a:xfrm flipV="1">
            <a:off x="7364388" y="2928890"/>
            <a:ext cx="538843" cy="76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27 Flecha abajo"/>
          <p:cNvSpPr/>
          <p:nvPr/>
        </p:nvSpPr>
        <p:spPr>
          <a:xfrm rot="5400000">
            <a:off x="3390114" y="6193978"/>
            <a:ext cx="378385" cy="330253"/>
          </a:xfrm>
          <a:prstGeom prst="downArrow">
            <a:avLst>
              <a:gd name="adj1" fmla="val 50000"/>
              <a:gd name="adj2" fmla="val 437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47" name="CuadroTexto 18"/>
          <p:cNvSpPr txBox="1"/>
          <p:nvPr/>
        </p:nvSpPr>
        <p:spPr>
          <a:xfrm>
            <a:off x="7315513" y="43247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uadroTexto 19"/>
          <p:cNvSpPr txBox="1"/>
          <p:nvPr/>
        </p:nvSpPr>
        <p:spPr>
          <a:xfrm>
            <a:off x="8897963" y="4350217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25 Conector recto de flecha"/>
          <p:cNvCxnSpPr>
            <a:stCxn id="43" idx="3"/>
            <a:endCxn id="33" idx="1"/>
          </p:cNvCxnSpPr>
          <p:nvPr/>
        </p:nvCxnSpPr>
        <p:spPr>
          <a:xfrm flipV="1">
            <a:off x="8962699" y="4627216"/>
            <a:ext cx="892928" cy="140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6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83838" y="-1757437"/>
            <a:ext cx="4554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>
                <a:latin typeface="Arial" panose="020B0604020202020204" pitchFamily="34" charset="0"/>
                <a:cs typeface="Arial" panose="020B0604020202020204" pitchFamily="34" charset="0"/>
              </a:rPr>
              <a:t>Constancia de Trabajo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36009" y="3965748"/>
            <a:ext cx="5101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es-V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s-ES" altLang="es-VE" sz="1400" dirty="0">
                <a:latin typeface="Arial" panose="020B0604020202020204" pitchFamily="34" charset="0"/>
                <a:cs typeface="Arial" panose="020B0604020202020204" pitchFamily="34" charset="0"/>
              </a:rPr>
              <a:t>usuario desde el sitio web de su elección, debe </a:t>
            </a:r>
            <a:r>
              <a:rPr lang="es-ES" altLang="es-V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seleccionar</a:t>
            </a:r>
          </a:p>
          <a:p>
            <a:r>
              <a:rPr lang="es-ES" altLang="es-V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s-ES" altLang="es-VE" sz="1400" dirty="0">
                <a:latin typeface="Arial" panose="020B0604020202020204" pitchFamily="34" charset="0"/>
                <a:cs typeface="Arial" panose="020B0604020202020204" pitchFamily="34" charset="0"/>
              </a:rPr>
              <a:t>enlace </a:t>
            </a:r>
            <a:r>
              <a:rPr lang="es-ES" altLang="es-V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SIGLA</a:t>
            </a:r>
            <a:r>
              <a:rPr lang="es-ES" altLang="es-V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altLang="es-V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80893" y="5342076"/>
            <a:ext cx="3995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El usuario debe seleccionar periodo a consultar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36009" y="6064581"/>
            <a:ext cx="415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El </a:t>
            </a:r>
            <a:r>
              <a:rPr lang="es-VE" sz="1400" dirty="0">
                <a:latin typeface="Arial" panose="020B0604020202020204" pitchFamily="34" charset="0"/>
                <a:cs typeface="Arial" panose="020B0604020202020204" pitchFamily="34" charset="0"/>
              </a:rPr>
              <a:t>usuario </a:t>
            </a:r>
            <a:r>
              <a:rPr lang="es-V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 el Recibo de Pago solicitado</a:t>
            </a:r>
            <a:endParaRPr lang="es-V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19 Conector"/>
          <p:cNvSpPr/>
          <p:nvPr/>
        </p:nvSpPr>
        <p:spPr>
          <a:xfrm>
            <a:off x="175776" y="4047840"/>
            <a:ext cx="330200" cy="32861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3</a:t>
            </a:r>
          </a:p>
        </p:txBody>
      </p:sp>
      <p:sp>
        <p:nvSpPr>
          <p:cNvPr id="11" name="19 Conector"/>
          <p:cNvSpPr/>
          <p:nvPr/>
        </p:nvSpPr>
        <p:spPr>
          <a:xfrm>
            <a:off x="175776" y="5439380"/>
            <a:ext cx="330200" cy="32861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5</a:t>
            </a:r>
          </a:p>
        </p:txBody>
      </p:sp>
      <p:sp>
        <p:nvSpPr>
          <p:cNvPr id="16" name="19 Conector"/>
          <p:cNvSpPr/>
          <p:nvPr/>
        </p:nvSpPr>
        <p:spPr>
          <a:xfrm>
            <a:off x="175776" y="6091219"/>
            <a:ext cx="330200" cy="32861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6</a:t>
            </a:r>
          </a:p>
        </p:txBody>
      </p:sp>
      <p:sp>
        <p:nvSpPr>
          <p:cNvPr id="17" name="19 Conector"/>
          <p:cNvSpPr/>
          <p:nvPr/>
        </p:nvSpPr>
        <p:spPr>
          <a:xfrm>
            <a:off x="205809" y="6743058"/>
            <a:ext cx="330200" cy="32861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7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580893" y="3369917"/>
            <a:ext cx="2412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es-V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V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Ingresar </a:t>
            </a:r>
            <a:r>
              <a:rPr lang="es-ES" altLang="es-VE" sz="1400" dirty="0">
                <a:latin typeface="Arial" panose="020B0604020202020204" pitchFamily="34" charset="0"/>
                <a:cs typeface="Arial" panose="020B0604020202020204" pitchFamily="34" charset="0"/>
              </a:rPr>
              <a:t>al Sistema </a:t>
            </a:r>
            <a:r>
              <a:rPr lang="es-ES" altLang="es-V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SIGLA.</a:t>
            </a:r>
          </a:p>
        </p:txBody>
      </p:sp>
      <p:sp>
        <p:nvSpPr>
          <p:cNvPr id="21" name="19 Conector"/>
          <p:cNvSpPr/>
          <p:nvPr/>
        </p:nvSpPr>
        <p:spPr>
          <a:xfrm>
            <a:off x="175776" y="3369917"/>
            <a:ext cx="330200" cy="32861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2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235124" y="1588084"/>
            <a:ext cx="265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Recibos de pagos</a:t>
            </a:r>
            <a:endParaRPr lang="es-V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70228" y="4789927"/>
            <a:ext cx="5641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Ingresar Cédula</a:t>
            </a:r>
            <a:r>
              <a:rPr lang="es-VE" sz="1400" dirty="0">
                <a:latin typeface="Arial" panose="020B0604020202020204" pitchFamily="34" charset="0"/>
                <a:cs typeface="Arial" panose="020B0604020202020204" pitchFamily="34" charset="0"/>
              </a:rPr>
              <a:t>, Contraseña y </a:t>
            </a:r>
            <a:r>
              <a:rPr lang="es-V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códigode</a:t>
            </a:r>
            <a:r>
              <a:rPr lang="es-V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VE" sz="1400" dirty="0">
                <a:latin typeface="Arial" panose="020B0604020202020204" pitchFamily="34" charset="0"/>
                <a:cs typeface="Arial" panose="020B0604020202020204" pitchFamily="34" charset="0"/>
              </a:rPr>
              <a:t>verificación</a:t>
            </a:r>
            <a:endParaRPr lang="es-VE" sz="1400" dirty="0"/>
          </a:p>
        </p:txBody>
      </p:sp>
      <p:sp>
        <p:nvSpPr>
          <p:cNvPr id="24" name="19 Conector"/>
          <p:cNvSpPr/>
          <p:nvPr/>
        </p:nvSpPr>
        <p:spPr>
          <a:xfrm>
            <a:off x="175776" y="4733343"/>
            <a:ext cx="330200" cy="32861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4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00660" y="6702338"/>
            <a:ext cx="171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Salir del Sistema</a:t>
            </a:r>
            <a:endParaRPr lang="es-VE" dirty="0"/>
          </a:p>
        </p:txBody>
      </p:sp>
      <p:sp>
        <p:nvSpPr>
          <p:cNvPr id="9" name="CuadroTexto 8"/>
          <p:cNvSpPr txBox="1"/>
          <p:nvPr/>
        </p:nvSpPr>
        <p:spPr>
          <a:xfrm>
            <a:off x="580893" y="2464595"/>
            <a:ext cx="4357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Ingresar al portal interno con el siguiente enlace:</a:t>
            </a:r>
          </a:p>
          <a:p>
            <a:r>
              <a:rPr lang="es-VE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s-VE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10.46.1.91/minpptrassi/vista.php</a:t>
            </a:r>
            <a:endParaRPr lang="es-V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VE" sz="1400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s-VE" sz="1400" b="1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10.46.1.91/minpptrassi/mod</a:t>
            </a:r>
            <a:endParaRPr lang="es-VE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V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s-VE" sz="1400" b="1" dirty="0">
                <a:latin typeface="Arial" panose="020B0604020202020204" pitchFamily="34" charset="0"/>
                <a:cs typeface="Arial" panose="020B0604020202020204" pitchFamily="34" charset="0"/>
              </a:rPr>
              <a:t>recp_const/vista.php</a:t>
            </a:r>
          </a:p>
        </p:txBody>
      </p:sp>
      <p:sp>
        <p:nvSpPr>
          <p:cNvPr id="25" name="19 Conector"/>
          <p:cNvSpPr/>
          <p:nvPr/>
        </p:nvSpPr>
        <p:spPr>
          <a:xfrm>
            <a:off x="175776" y="2505315"/>
            <a:ext cx="330200" cy="32861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0105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2086</TotalTime>
  <Words>468</Words>
  <Application>Microsoft Office PowerPoint</Application>
  <PresentationFormat>Personalizado</PresentationFormat>
  <Paragraphs>145</Paragraphs>
  <Slides>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Nelly Marin</cp:lastModifiedBy>
  <cp:revision>186</cp:revision>
  <dcterms:created xsi:type="dcterms:W3CDTF">2020-12-16T15:48:26Z</dcterms:created>
  <dcterms:modified xsi:type="dcterms:W3CDTF">2021-06-23T16:30:18Z</dcterms:modified>
</cp:coreProperties>
</file>