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0" r:id="rId4"/>
    <p:sldId id="25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39" r:id="rId14"/>
    <p:sldId id="341" r:id="rId15"/>
    <p:sldId id="342" r:id="rId16"/>
    <p:sldId id="330" r:id="rId17"/>
    <p:sldId id="331" r:id="rId18"/>
    <p:sldId id="332" r:id="rId19"/>
    <p:sldId id="344" r:id="rId20"/>
    <p:sldId id="340" r:id="rId21"/>
    <p:sldId id="333" r:id="rId22"/>
    <p:sldId id="335" r:id="rId23"/>
    <p:sldId id="334" r:id="rId24"/>
    <p:sldId id="345" r:id="rId25"/>
    <p:sldId id="338" r:id="rId26"/>
    <p:sldId id="336" r:id="rId27"/>
    <p:sldId id="34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-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>
                <a:ea typeface="+mn-ea"/>
              </a:rPr>
              <a:t>CDQ</a:t>
            </a:r>
            <a:r>
              <a:rPr lang="x-none" dirty="0"/>
              <a:t>分治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 err="1"/>
              <a:t>6th</a:t>
            </a:r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 </a:t>
            </a:r>
            <a:r>
              <a:rPr lang="en-US" altLang="zh-CN" dirty="0" err="1"/>
              <a:t>dp</a:t>
            </a:r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3931 CASH  </a:t>
            </a:r>
            <a:r>
              <a:rPr lang="zh-CN" altLang="en-US" dirty="0">
                <a:ea typeface="+mn-ea"/>
              </a:rPr>
              <a:t>（经典例题）</a:t>
            </a:r>
            <a:endParaRPr lang="x-none" dirty="0"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6865" y="2254250"/>
            <a:ext cx="78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CDQ</a:t>
            </a:r>
            <a:r>
              <a:rPr lang="zh-CN" altLang="en-US" dirty="0"/>
              <a:t>分治维护凸包，以后再讲</a:t>
            </a:r>
            <a:endParaRPr lang="x-none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BZOJ </a:t>
            </a:r>
            <a:r>
              <a:rPr lang="en-US" altLang="zh-CN" dirty="0">
                <a:ea typeface="+mn-ea"/>
              </a:rPr>
              <a:t>2244</a:t>
            </a:r>
            <a:r>
              <a:rPr lang="en-US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导弹拦截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7015" y="1971357"/>
                <a:ext cx="85498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颗导弹，每颗导弹的高度和速度已知，现只有一套导弹拦截系统，其第一发炮弹可以拦截任意高度，任意速度的导弹，但之后拦截的每发导弹的高度和速度都不能超过前一颗，要求拦截最多的导弹，当有多种方案时，随机选择一种，问每一颗导弹被拦截的概率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1971357"/>
                <a:ext cx="854985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42" t="-2469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4" y="3572364"/>
                <a:ext cx="7499985" cy="290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考虑第一问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结尾的最长下降子序列长度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开头的最长下降子序列长度</a:t>
                </a:r>
                <a:endParaRPr lang="en-US" altLang="zh-CN" dirty="0"/>
              </a:p>
              <a:p>
                <a:r>
                  <a:rPr lang="zh-CN" altLang="en-US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}+1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做法一：树套树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分治，对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分治，对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建立树状数组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线段树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572364"/>
                <a:ext cx="7499985" cy="2906950"/>
              </a:xfrm>
              <a:prstGeom prst="rect">
                <a:avLst/>
              </a:prstGeom>
              <a:blipFill rotWithShape="1">
                <a:blip r:embed="rId3"/>
                <a:stretch>
                  <a:fillRect l="-732" t="-1048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BZOJ </a:t>
            </a:r>
            <a:r>
              <a:rPr lang="en-US" altLang="zh-CN" dirty="0">
                <a:ea typeface="+mn-ea"/>
              </a:rPr>
              <a:t>2244</a:t>
            </a:r>
            <a:r>
              <a:rPr lang="en-US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导弹拦截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7015" y="1971357"/>
                <a:ext cx="85498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颗导弹，每颗导弹的高度和速度已知，现只有一套导弹拦截系统，其第一发炮弹可以拦截任意高度，任意速度的导弹，但之后拦截的每发导弹的高度和速度都不能超过前一颗，要求拦截最多的导弹，当有多种方案时，随机选择一种，问每一颗导弹被拦截的概率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1971357"/>
                <a:ext cx="854985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42" t="-2469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17014" y="3572364"/>
                <a:ext cx="7499985" cy="276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考虑第二问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结尾的长度为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的下降子序列个数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开头的长度为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的下降子序列个数</a:t>
                </a:r>
                <a:endParaRPr lang="en-US" altLang="zh-CN" dirty="0"/>
              </a:p>
              <a:p>
                <a:r>
                  <a:rPr lang="zh-CN" altLang="en-US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,(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令最长上升子序列长度为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</m:oMath>
                </a14:m>
                <a:r>
                  <a:rPr lang="zh-CN" altLang="en-US" dirty="0"/>
                  <a:t>，令最长上升子序列总数为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</m:oMath>
                </a14:m>
                <a:r>
                  <a:rPr lang="zh-CN" altLang="en-US" dirty="0"/>
                  <a:t>时答，案就是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𝑆𝑢𝑚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572364"/>
                <a:ext cx="7499985" cy="2766270"/>
              </a:xfrm>
              <a:prstGeom prst="rect">
                <a:avLst/>
              </a:prstGeom>
              <a:blipFill>
                <a:blip r:embed="rId3"/>
                <a:stretch>
                  <a:fillRect l="-732" t="-1101" b="-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PACKAGE </a:t>
            </a:r>
            <a:r>
              <a:rPr lang="en-US" altLang="zh-CN" dirty="0">
                <a:ea typeface="+mn-ea"/>
              </a:rPr>
              <a:t>I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86865" y="2254250"/>
                <a:ext cx="78435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个物品，重量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，每个物品只能取一个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次询问，问一个容量为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的背包，不选第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zh-CN" altLang="en-US" dirty="0"/>
                  <a:t>件物品能得到的最大价值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5" y="2254250"/>
                <a:ext cx="784352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22" t="-4636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4" y="3448685"/>
                <a:ext cx="93711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做法一：直接背包，暴力处理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分治，对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分治，将左区间的物品插入到右区间中，右区间中的物品插入到左    </a:t>
                </a:r>
                <a:endParaRPr lang="en-US" altLang="zh-CN" dirty="0"/>
              </a:p>
              <a:p>
                <a:r>
                  <a:rPr lang="en-US" altLang="zh-CN" dirty="0"/>
                  <a:t>              </a:t>
                </a:r>
                <a:r>
                  <a:rPr lang="zh-CN" altLang="en-US" dirty="0"/>
                  <a:t>区间中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448685"/>
                <a:ext cx="937111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86" t="-3046"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PACKAGE II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86864" y="2254250"/>
                <a:ext cx="946086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个物品，重量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，每个物品只能取一个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次操作，每次添加一个物品或删除一个物品，或询问容量为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的背包能获得的最大价值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保证</m:t>
                    </m:r>
                  </m:oMath>
                </a14:m>
                <a:r>
                  <a:rPr lang="zh-CN" altLang="en-US" dirty="0"/>
                  <a:t>添加或删除不超过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4" y="2254250"/>
                <a:ext cx="9460865" cy="946991"/>
              </a:xfrm>
              <a:prstGeom prst="rect">
                <a:avLst/>
              </a:prstGeom>
              <a:blipFill rotWithShape="1">
                <a:blip r:embed="rId2"/>
                <a:stretch>
                  <a:fillRect l="-515" t="-451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4" y="3448685"/>
                <a:ext cx="9906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做法一：暴力背包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分治，预处理每个物品存在区间，对时间分治，同</a:t>
                </a:r>
                <a:r>
                  <a:rPr lang="en-US" altLang="zh-CN" dirty="0"/>
                  <a:t>PACKAGE I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448685"/>
                <a:ext cx="9906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5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3933 </a:t>
            </a:r>
            <a:r>
              <a:rPr lang="zh-CN" altLang="en-US" dirty="0">
                <a:ea typeface="+mn-ea"/>
              </a:rPr>
              <a:t>贝壳串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7015" y="2076450"/>
                <a:ext cx="7843520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海边市场有长度分别为</a:t>
                </a:r>
                <a:r>
                  <a:rPr lang="en-US" altLang="zh-CN" dirty="0">
                    <a:effectLst/>
                  </a:rPr>
                  <a:t>1</a:t>
                </a:r>
                <a:r>
                  <a:rPr lang="zh-CN" altLang="en-US" dirty="0">
                    <a:effectLst/>
                  </a:rPr>
                  <a:t>到</a:t>
                </a:r>
                <a:r>
                  <a:rPr lang="en-US" altLang="zh-CN" dirty="0">
                    <a:effectLst/>
                  </a:rPr>
                  <a:t>n</a:t>
                </a:r>
                <a:r>
                  <a:rPr lang="zh-CN" altLang="en-US" dirty="0">
                    <a:effectLst/>
                  </a:rPr>
                  <a:t>的贝壳串出售，其中长度为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effectLst/>
                  </a:rPr>
                  <a:t> </a:t>
                </a:r>
                <a:r>
                  <a:rPr lang="zh-CN" altLang="en-US" dirty="0">
                    <a:effectLst/>
                  </a:rPr>
                  <a:t>的贝壳串有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effectLst/>
                  </a:rPr>
                  <a:t>种每种贝壳串有无限个，问用这些贝壳串链接成长度为</a:t>
                </a:r>
                <a:r>
                  <a:rPr lang="en-US" altLang="zh-CN" dirty="0">
                    <a:effectLst/>
                  </a:rPr>
                  <a:t>n</a:t>
                </a:r>
                <a:r>
                  <a:rPr lang="zh-CN" altLang="en-US" dirty="0">
                    <a:effectLst/>
                  </a:rPr>
                  <a:t>的串有多少种方案</a:t>
                </a:r>
                <a:endParaRPr lang="en-US" altLang="zh-CN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2076450"/>
                <a:ext cx="7843520" cy="926407"/>
              </a:xfrm>
              <a:prstGeom prst="rect">
                <a:avLst/>
              </a:prstGeom>
              <a:blipFill rotWithShape="1">
                <a:blip r:embed="rId2"/>
                <a:stretch>
                  <a:fillRect l="-699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25482" y="3448685"/>
                <a:ext cx="7843520" cy="239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表示组成长度为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的串的方案数，显然有：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做法一：暴力递推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做法二：显然的卷积，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递推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???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</a:t>
                </a:r>
                <a:r>
                  <a:rPr lang="en-US" altLang="zh-CN" dirty="0"/>
                  <a:t>+FFT</a:t>
                </a:r>
                <a:r>
                  <a:rPr lang="zh-CN" altLang="en-US" dirty="0"/>
                  <a:t>，左区间对右区间的贡献是一个卷积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82" y="3448685"/>
                <a:ext cx="7843520" cy="2397644"/>
              </a:xfrm>
              <a:prstGeom prst="rect">
                <a:avLst/>
              </a:prstGeom>
              <a:blipFill rotWithShape="1">
                <a:blip r:embed="rId3"/>
                <a:stretch>
                  <a:fillRect l="-622" t="-6107" b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其他问题</a:t>
            </a:r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3652</a:t>
            </a:r>
            <a:r>
              <a:rPr lang="x-none" dirty="0">
                <a:ea typeface="+mn-ea"/>
              </a:rPr>
              <a:t> </a:t>
            </a:r>
            <a:r>
              <a:rPr lang="en-US" dirty="0">
                <a:ea typeface="+mn-ea"/>
              </a:rPr>
              <a:t>shallot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86865" y="2254250"/>
                <a:ext cx="7843520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给定一个集合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，初始为空，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次操作，每次操作向集合中添加一个数或删除一个已有的数，每次操作后，输出从集合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中任选一些数的最大异或和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5" y="2254250"/>
                <a:ext cx="7843520" cy="926407"/>
              </a:xfrm>
              <a:prstGeom prst="rect">
                <a:avLst/>
              </a:prstGeom>
              <a:blipFill rotWithShape="1">
                <a:blip r:embed="rId2"/>
                <a:stretch>
                  <a:fillRect l="-622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4" y="3448685"/>
                <a:ext cx="9371119" cy="265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首先，如何求出最大异或和？</a:t>
                </a:r>
                <a:r>
                  <a:rPr lang="en-US" altLang="zh-CN" dirty="0"/>
                  <a:t>     </a:t>
                </a:r>
                <a:r>
                  <a:rPr lang="zh-CN" altLang="en-US" dirty="0"/>
                  <a:t>维护线性基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做法一：预处理每个数存在的区间，暴力维护每个位置的线性基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做法二：线段树维护每个位置的线性基 （每个点都维护线性基会</a:t>
                </a:r>
                <a:r>
                  <a:rPr lang="en-US" altLang="zh-CN" dirty="0"/>
                  <a:t>MLE</a:t>
                </a:r>
                <a:r>
                  <a:rPr lang="zh-CN" altLang="en-US" dirty="0"/>
                  <a:t>）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分治，按线段树结构分治，只需要维护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个线性基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448685"/>
                <a:ext cx="9371119" cy="2652136"/>
              </a:xfrm>
              <a:prstGeom prst="rect">
                <a:avLst/>
              </a:prstGeom>
              <a:blipFill rotWithShape="1">
                <a:blip r:embed="rId3"/>
                <a:stretch>
                  <a:fillRect l="-586" t="-1379" b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en-US" dirty="0">
                <a:ea typeface="+mn-ea"/>
              </a:rPr>
              <a:t>BZOJ </a:t>
            </a:r>
            <a:r>
              <a:rPr lang="en-US" altLang="zh-CN" dirty="0">
                <a:ea typeface="+mn-ea"/>
              </a:rPr>
              <a:t>4025 </a:t>
            </a:r>
            <a:r>
              <a:rPr lang="zh-CN" altLang="en-US" dirty="0">
                <a:ea typeface="+mn-ea"/>
              </a:rPr>
              <a:t>二分图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86865" y="2254250"/>
                <a:ext cx="784352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个时间段，第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条边在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时间段内存在，输出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行，表示每个时间段内该图是否是二分图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5" y="2254250"/>
                <a:ext cx="7843520" cy="946991"/>
              </a:xfrm>
              <a:prstGeom prst="rect">
                <a:avLst/>
              </a:prstGeom>
              <a:blipFill>
                <a:blip r:embed="rId2"/>
                <a:stretch>
                  <a:fillRect l="-622" t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29372" y="3680421"/>
                <a:ext cx="97183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首先，如何判断一个图是否是二分图？</a:t>
                </a:r>
                <a:endParaRPr lang="en-US" altLang="zh-CN" dirty="0"/>
              </a:p>
              <a:p>
                <a:r>
                  <a:rPr lang="zh-CN" altLang="en-US" dirty="0"/>
                  <a:t>不存在奇环的图一定是二分图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做法一：对于每个时刻建图，搜一遍，染色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做法二：用并查集维护是否存在奇环，枚举每条边暴力合并并查集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分治，对时间分治，每层维护并查集，回溯还原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72" y="3680421"/>
                <a:ext cx="9718358" cy="2585323"/>
              </a:xfrm>
              <a:prstGeom prst="rect">
                <a:avLst/>
              </a:prstGeom>
              <a:blipFill>
                <a:blip r:embed="rId3"/>
                <a:stretch>
                  <a:fillRect l="-502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73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什么是CDQ分治？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处理左区间</a:t>
            </a:r>
          </a:p>
          <a:p>
            <a:endParaRPr lang="x-none" altLang="zh-CN" dirty="0"/>
          </a:p>
          <a:p>
            <a:r>
              <a:rPr lang="x-none" altLang="zh-CN" dirty="0"/>
              <a:t>计算左区间对右区间的贡献</a:t>
            </a:r>
          </a:p>
          <a:p>
            <a:endParaRPr lang="x-none" altLang="zh-CN" dirty="0"/>
          </a:p>
          <a:p>
            <a:r>
              <a:rPr lang="x-none" altLang="zh-CN" dirty="0"/>
              <a:t>处理右区间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dirty="0">
                <a:ea typeface="+mn-ea"/>
              </a:rPr>
              <a:t>2936</a:t>
            </a:r>
            <a:r>
              <a:rPr lang="x-none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城市建设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86865" y="2254250"/>
                <a:ext cx="78435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条边，保证图联通，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次操作，每次修改一条边的权值并询问当前最小生成树的权值之和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5" y="2254250"/>
                <a:ext cx="784352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22" t="-4636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29372" y="3680421"/>
                <a:ext cx="97183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维护最小生成树？</a:t>
                </a:r>
                <a:r>
                  <a:rPr lang="en-US" altLang="zh-CN" dirty="0"/>
                  <a:t>LCT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做法一：预处理出每条边存在的时间段，暴力维护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LCT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做法二：对时间分治，只需要维护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LCT</a:t>
                </a:r>
                <a:r>
                  <a:rPr lang="zh-CN" altLang="en-US" dirty="0"/>
                  <a:t>或维护全局</a:t>
                </a:r>
                <a:r>
                  <a:rPr lang="en-US" altLang="zh-CN" dirty="0"/>
                  <a:t>LCT</a:t>
                </a:r>
                <a:r>
                  <a:rPr lang="zh-CN" altLang="en-US" dirty="0"/>
                  <a:t>，回溯时还原</a:t>
                </a: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做法三：对时间分治，划分一定要选的边，一定不选的边，可能要选的边</a:t>
                </a:r>
                <a:endParaRPr lang="en-US" altLang="zh-CN" dirty="0"/>
              </a:p>
              <a:p>
                <a:r>
                  <a:rPr lang="en-US" altLang="zh-CN" dirty="0"/>
                  <a:t>              </a:t>
                </a:r>
                <a:r>
                  <a:rPr lang="zh-CN" altLang="en-US" dirty="0"/>
                  <a:t>利用</a:t>
                </a:r>
                <a:r>
                  <a:rPr lang="en-US" altLang="zh-CN" dirty="0"/>
                  <a:t>MST</a:t>
                </a:r>
                <a:r>
                  <a:rPr lang="zh-CN" altLang="en-US" dirty="0"/>
                  <a:t>划分，用并查集维护已联通的点，回溯时还原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72" y="3680421"/>
                <a:ext cx="9718358" cy="2585323"/>
              </a:xfrm>
              <a:prstGeom prst="rect">
                <a:avLst/>
              </a:prstGeom>
              <a:blipFill>
                <a:blip r:embed="rId3"/>
                <a:stretch>
                  <a:fillRect l="-502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整体二分</a:t>
            </a:r>
            <a:endParaRPr lang="x-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 err="1"/>
              <a:t>6th</a:t>
            </a:r>
            <a:endParaRPr lang="x-non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什么是</a:t>
            </a:r>
            <a:r>
              <a:rPr lang="zh-CN" altLang="en-US" dirty="0"/>
              <a:t>整体二分</a:t>
            </a:r>
            <a:r>
              <a:rPr lang="x-none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按答案所在区间分治</a:t>
            </a:r>
            <a:endParaRPr lang="en-US" altLang="zh-CN" dirty="0"/>
          </a:p>
          <a:p>
            <a:pPr marL="0" indent="0">
              <a:buNone/>
            </a:pPr>
            <a:endParaRPr lang="x-none" altLang="zh-CN" dirty="0"/>
          </a:p>
          <a:p>
            <a:r>
              <a:rPr lang="x-none" altLang="zh-CN" dirty="0"/>
              <a:t>计算左区间对右区间的贡献</a:t>
            </a:r>
          </a:p>
          <a:p>
            <a:endParaRPr lang="x-none" altLang="zh-CN" dirty="0"/>
          </a:p>
          <a:p>
            <a:r>
              <a:rPr lang="zh-CN" altLang="en-US" dirty="0"/>
              <a:t>递归</a:t>
            </a:r>
            <a:r>
              <a:rPr lang="x-none" altLang="zh-CN" dirty="0"/>
              <a:t>处理</a:t>
            </a:r>
            <a:r>
              <a:rPr lang="zh-CN" altLang="en-US" dirty="0"/>
              <a:t>左</a:t>
            </a:r>
            <a:r>
              <a:rPr lang="x-none" altLang="zh-CN" dirty="0"/>
              <a:t>右区间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2670</a:t>
            </a:r>
            <a:r>
              <a:rPr lang="x-none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动态区间第</a:t>
            </a:r>
            <a:r>
              <a:rPr lang="en-US" altLang="zh-CN" dirty="0">
                <a:ea typeface="+mn-ea"/>
              </a:rPr>
              <a:t>K</a:t>
            </a:r>
            <a:r>
              <a:rPr lang="zh-CN" altLang="en-US" dirty="0">
                <a:ea typeface="+mn-ea"/>
              </a:rPr>
              <a:t>小数</a:t>
            </a:r>
            <a:r>
              <a:rPr lang="x-none" dirty="0">
                <a:ea typeface="+mn-ea"/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4" y="3429000"/>
                <a:ext cx="9303386" cy="258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做法一：分块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x-none" altLang="zh-CN" dirty="0"/>
                  <a:t>做法</a:t>
                </a:r>
                <a:r>
                  <a:rPr lang="zh-CN" altLang="en-US" dirty="0"/>
                  <a:t>二</a:t>
                </a:r>
                <a:r>
                  <a:rPr lang="x-none" altLang="zh-CN" dirty="0"/>
                  <a:t>：</a:t>
                </a:r>
                <a:r>
                  <a:rPr lang="zh-CN" altLang="en-US" dirty="0"/>
                  <a:t>线段树套平衡树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做法三：树状数组套平衡树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做法四：树状数组套主席树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</a:t>
                </a:r>
                <a:r>
                  <a:rPr lang="zh-CN" altLang="en-US" dirty="0"/>
                  <a:t>五</a:t>
                </a:r>
                <a:r>
                  <a:rPr lang="x-none" altLang="zh-CN" dirty="0"/>
                  <a:t>：</a:t>
                </a:r>
                <a:r>
                  <a:rPr lang="zh-CN" altLang="en-US" dirty="0"/>
                  <a:t>整体二分，按时间排序，对答案分治，对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建立树状数组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4" y="3429000"/>
                <a:ext cx="9303386" cy="2588401"/>
              </a:xfrm>
              <a:prstGeom prst="rect">
                <a:avLst/>
              </a:prstGeom>
              <a:blipFill rotWithShape="1">
                <a:blip r:embed="rId2"/>
                <a:stretch>
                  <a:fillRect l="-590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1517015" y="2076450"/>
                <a:ext cx="784352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个数的序列，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次操作，每次修改一个数或查找区间第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2076450"/>
                <a:ext cx="7843520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699" t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2670</a:t>
            </a:r>
            <a:r>
              <a:rPr lang="x-none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动态区间第</a:t>
            </a:r>
            <a:r>
              <a:rPr lang="en-US" altLang="zh-CN" dirty="0">
                <a:ea typeface="+mn-ea"/>
              </a:rPr>
              <a:t>K</a:t>
            </a:r>
            <a:r>
              <a:rPr lang="zh-CN" altLang="en-US" dirty="0">
                <a:ea typeface="+mn-ea"/>
              </a:rPr>
              <a:t>小数</a:t>
            </a:r>
            <a:r>
              <a:rPr lang="x-none" dirty="0">
                <a:ea typeface="+mn-ea"/>
              </a:rPr>
              <a:t>   </a:t>
            </a:r>
          </a:p>
        </p:txBody>
      </p:sp>
      <p:sp>
        <p:nvSpPr>
          <p:cNvPr id="6" name="文本框 5">
            <a:extLst/>
          </p:cNvPr>
          <p:cNvSpPr txBox="1"/>
          <p:nvPr/>
        </p:nvSpPr>
        <p:spPr>
          <a:xfrm>
            <a:off x="1517015" y="2580709"/>
            <a:ext cx="784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效率对比：</a:t>
            </a:r>
            <a:endParaRPr lang="x-none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04C5DC-7B68-4422-979F-67C3DFBB0CE4}"/>
              </a:ext>
            </a:extLst>
          </p:cNvPr>
          <p:cNvGrpSpPr/>
          <p:nvPr/>
        </p:nvGrpSpPr>
        <p:grpSpPr>
          <a:xfrm>
            <a:off x="1517015" y="3220174"/>
            <a:ext cx="3781426" cy="2251590"/>
            <a:chOff x="4291011" y="2997993"/>
            <a:chExt cx="3781426" cy="22515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65EF31-6094-4E8B-A143-604C9C90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1012" y="2997993"/>
              <a:ext cx="3781425" cy="69532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554A466-182C-46A9-A343-5A6B9BEF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" t="21677" r="2398" b="-1"/>
            <a:stretch/>
          </p:blipFill>
          <p:spPr>
            <a:xfrm>
              <a:off x="4291011" y="4354353"/>
              <a:ext cx="3781425" cy="29841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FD7B801-6110-4587-BE65-3A23B374E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" t="5642" r="20080"/>
            <a:stretch/>
          </p:blipFill>
          <p:spPr>
            <a:xfrm>
              <a:off x="4291012" y="3690341"/>
              <a:ext cx="3781425" cy="31456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E7C820-0BF1-46BB-B099-1AC1FEE8D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" t="8282" r="19032" b="-1"/>
            <a:stretch/>
          </p:blipFill>
          <p:spPr>
            <a:xfrm>
              <a:off x="4291012" y="4004905"/>
              <a:ext cx="3781425" cy="34944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3C6FF50-2013-479C-9D0D-2281E256A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4" t="12975" r="3184"/>
            <a:stretch/>
          </p:blipFill>
          <p:spPr>
            <a:xfrm>
              <a:off x="4291011" y="4951173"/>
              <a:ext cx="3781425" cy="29841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4171808-8B02-4F6F-9FB1-57DECED19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8" r="251" b="18219"/>
            <a:stretch/>
          </p:blipFill>
          <p:spPr>
            <a:xfrm>
              <a:off x="4291011" y="4652763"/>
              <a:ext cx="3781425" cy="298410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84441C4-3EF9-4E2A-86A0-44A8D2EBE8A7}"/>
              </a:ext>
            </a:extLst>
          </p:cNvPr>
          <p:cNvSpPr txBox="1"/>
          <p:nvPr/>
        </p:nvSpPr>
        <p:spPr>
          <a:xfrm>
            <a:off x="5427134" y="3487366"/>
            <a:ext cx="3378200" cy="199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整体二分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线段树套指针版</a:t>
            </a:r>
            <a:r>
              <a:rPr lang="en-US" altLang="zh-CN" sz="1400" dirty="0"/>
              <a:t>SBT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树状数组套主席树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分块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线段树套</a:t>
            </a:r>
            <a:r>
              <a:rPr lang="en-US" altLang="zh-CN" sz="1400" dirty="0"/>
              <a:t>SBT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线段树套</a:t>
            </a:r>
            <a:r>
              <a:rPr lang="en-US" altLang="zh-CN" sz="1400" dirty="0"/>
              <a:t>Splay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43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BZOJ 2738</a:t>
            </a:r>
            <a:r>
              <a:rPr lang="en-US" altLang="zh-CN" dirty="0">
                <a:ea typeface="+mn-ea"/>
              </a:rPr>
              <a:t> </a:t>
            </a:r>
            <a:r>
              <a:rPr lang="x-none" altLang="en-US" dirty="0">
                <a:ea typeface="+mn-ea"/>
              </a:rPr>
              <a:t>矩阵乘法</a:t>
            </a:r>
            <a:r>
              <a:rPr lang="en-US" altLang="zh-CN" dirty="0">
                <a:ea typeface="+mn-ea"/>
              </a:rPr>
              <a:t> 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5" y="3126130"/>
                <a:ext cx="9303386" cy="264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做法一：树套树套树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做法二：二维前缀和套主席树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修改？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空间？？？</a:t>
                </a:r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做法三：分块，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次插入，每次插入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修改？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(???)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做法四：整体二分，二维树状数组维护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   </a:t>
                </a:r>
                <a:r>
                  <a:rPr lang="zh-CN" altLang="en-US" dirty="0"/>
                  <a:t>修改？   一样处理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3126130"/>
                <a:ext cx="9303386" cy="2647135"/>
              </a:xfrm>
              <a:prstGeom prst="rect">
                <a:avLst/>
              </a:prstGeom>
              <a:blipFill rotWithShape="1">
                <a:blip r:embed="rId2"/>
                <a:stretch>
                  <a:fillRect l="-590" t="-1382" b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1517015" y="1942245"/>
                <a:ext cx="8228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给定一个</a:t>
                </a:r>
                <a:r>
                  <a:rPr lang="en-US" altLang="zh-CN" dirty="0"/>
                  <a:t>n*n</a:t>
                </a:r>
                <a:r>
                  <a:rPr lang="zh-CN" altLang="en-US" dirty="0"/>
                  <a:t>的矩阵，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次询问，每次询问一个子矩阵中的第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小数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1942245"/>
                <a:ext cx="822811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67" t="-6604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</a:t>
            </a:r>
            <a:r>
              <a:rPr lang="en-US" altLang="zh-CN" dirty="0">
                <a:ea typeface="+mn-ea"/>
              </a:rPr>
              <a:t>3932 Meteors 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17015" y="3564467"/>
                <a:ext cx="93033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Solution:</a:t>
                </a:r>
              </a:p>
              <a:p>
                <a:r>
                  <a:rPr lang="zh-CN" altLang="en-US" dirty="0"/>
                  <a:t>考虑维护太空站信息，区间修改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单点查询，线段树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树状差分数组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做法一：枚举每一场流星雨，暴力判断是否完成收集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          </a:t>
                </a:r>
              </a:p>
              <a:p>
                <a:endParaRPr lang="en-US" altLang="zh-CN" dirty="0"/>
              </a:p>
              <a:p>
                <a:pPr/>
                <a:r>
                  <a:rPr lang="zh-CN" altLang="en-US" b="0" dirty="0"/>
                  <a:t>做法二：枚举每一个国家，二分答案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/>
                  <a:t>做法二的问题在于每次枚举一个国家都需要重新维护线段树，浪费了大量时间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做法三：整体二分，维护全局线段树，回溯时还原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3564467"/>
                <a:ext cx="9303386" cy="2862322"/>
              </a:xfrm>
              <a:prstGeom prst="rect">
                <a:avLst/>
              </a:prstGeom>
              <a:blipFill>
                <a:blip r:embed="rId2"/>
                <a:stretch>
                  <a:fillRect l="-590" t="-1279" b="-2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1517015" y="1942245"/>
                <a:ext cx="8228118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个国家，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个太空站，每个太空站属于一个国家，每个国家可以有多个太空站</a:t>
                </a:r>
                <a:endParaRPr lang="en-US" altLang="zh-CN" dirty="0"/>
              </a:p>
              <a:p>
                <a:r>
                  <a:rPr lang="zh-CN" altLang="en-US" dirty="0"/>
                  <a:t>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个太空站和第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个太空站相邻。现在有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场流星雨，每场流星雨会给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dirty="0"/>
                  <a:t>每个空间站带来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个陨石，每个国家希望收集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个陨石，问每个国家将在第几次流星雨后完成收集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1942245"/>
                <a:ext cx="8228118" cy="1480405"/>
              </a:xfrm>
              <a:prstGeom prst="rect">
                <a:avLst/>
              </a:prstGeom>
              <a:blipFill rotWithShape="1">
                <a:blip r:embed="rId3"/>
                <a:stretch>
                  <a:fillRect l="-667" t="-2893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8535" y="1798320"/>
            <a:ext cx="1030668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NKOJ  1908  3655  2041  2739  3933  3652  </a:t>
            </a:r>
          </a:p>
          <a:p>
            <a:r>
              <a:rPr lang="x-none" altLang="zh-CN" sz="2400" dirty="0"/>
              <a:t>          2936  2670  3932  4054  3931</a:t>
            </a:r>
          </a:p>
          <a:p>
            <a:endParaRPr lang="x-none" altLang="zh-CN" sz="2400" dirty="0"/>
          </a:p>
          <a:p>
            <a:r>
              <a:rPr lang="x-none" altLang="zh-CN" sz="2400" dirty="0"/>
              <a:t>BZOJ  1176  2244  2738  4025  1453  1790  </a:t>
            </a:r>
          </a:p>
          <a:p>
            <a:r>
              <a:rPr lang="x-none" altLang="zh-CN" sz="2400" dirty="0"/>
              <a:t>          4553  3236  3276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偏序问题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1908 数星星  （二维偏序）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86865" y="2254250"/>
                <a:ext cx="784352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给定第一象限中n个点，求每个点左下方，包括正左和正下，有多少个点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65" y="2254250"/>
                <a:ext cx="7843520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622" t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015" y="3448685"/>
                <a:ext cx="6682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做法一：按x排序，按y建树状数组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做法二：CDQ分治，按x排序，对y分治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3448685"/>
                <a:ext cx="668274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21" t="-4636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3655 菊花的故事I  </a:t>
            </a:r>
            <a:r>
              <a:rPr lang="zh-CN" altLang="en-US" dirty="0">
                <a:ea typeface="+mn-ea"/>
              </a:rPr>
              <a:t>（</a:t>
            </a:r>
            <a:r>
              <a:rPr lang="x-none" dirty="0">
                <a:ea typeface="+mn-ea"/>
              </a:rPr>
              <a:t>三维偏序）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66215" y="2223770"/>
                <a:ext cx="8762514" cy="67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给定三维空间中n个点，对于每个点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x-none" altLang="zh-CN" dirty="0"/>
                  <a:t>，求满足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/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altLang="zh-CN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dirty="0" smtClean="0"/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altLang="zh-CN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dirty="0" smtClean="0"/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altLang="zh-CN" dirty="0"/>
                  <a:t>的点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x-none" altLang="zh-CN" dirty="0"/>
                  <a:t>有多少个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15" y="2223770"/>
                <a:ext cx="8762514" cy="671722"/>
              </a:xfrm>
              <a:prstGeom prst="rect">
                <a:avLst/>
              </a:prstGeom>
              <a:blipFill>
                <a:blip r:embed="rId2"/>
                <a:stretch>
                  <a:fillRect l="-626" t="-5455" r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8775" y="3429000"/>
                <a:ext cx="8060055" cy="1603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做法一：按x排序，按y，z建立树套树 </a:t>
                </a: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做法二：k-d tree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x-none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ox>
                          <m:boxPr>
                            <m:ctrlPr>
                              <a:rPr lang="x-none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x-none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x-none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做法三：CDQ分治，按x排序，对y分治，对z建立树状数组</a:t>
                </a:r>
                <a:r>
                  <a:rPr lang="en-US" altLang="zh-CN" dirty="0"/>
                  <a:t>      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3429000"/>
                <a:ext cx="8060055" cy="1603003"/>
              </a:xfrm>
              <a:prstGeom prst="rect">
                <a:avLst/>
              </a:prstGeom>
              <a:blipFill rotWithShape="1">
                <a:blip r:embed="rId3"/>
                <a:stretch>
                  <a:fillRect l="-605" t="-2290" b="-4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x-none" dirty="0">
                <a:ea typeface="+mn-ea"/>
              </a:rPr>
              <a:t>NKOJ 2041 动态逆序对 </a:t>
            </a:r>
            <a:r>
              <a:rPr lang="zh-CN" altLang="en-US" dirty="0">
                <a:ea typeface="+mn-ea"/>
              </a:rPr>
              <a:t>（</a:t>
            </a:r>
            <a:r>
              <a:rPr lang="x-none" dirty="0">
                <a:ea typeface="+mn-ea"/>
              </a:rPr>
              <a:t>三维偏序</a:t>
            </a:r>
            <a:r>
              <a:rPr lang="zh-CN" altLang="en-US" dirty="0">
                <a:ea typeface="+mn-ea"/>
              </a:rPr>
              <a:t>）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66215" y="2011045"/>
                <a:ext cx="8653145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对于序列A，它的逆序对数定义为满足i&lt;j，且Ai&gt;Aj的数对(i,j)的个数。给1到n的一个排列，按照某种顺序依次删除m个元素，你的任务是在每次删除一个元素之前统计整个序列的逆序对数。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/>
                        <m:t>𝑛</m:t>
                      </m:r>
                      <m:r>
                        <a:rPr lang="en-US" altLang="zh-CN"/>
                        <m:t>≤</m:t>
                      </m:r>
                      <m:sSup>
                        <m:sSupPr>
                          <m:ctrlPr>
                            <a:rPr lang="en-US" altLang="zh-CN"/>
                          </m:ctrlPr>
                        </m:sSupPr>
                        <m:e>
                          <m:r>
                            <a:rPr lang="en-US" altLang="zh-CN"/>
                            <m:t>10</m:t>
                          </m:r>
                        </m:e>
                        <m:sup>
                          <m:r>
                            <a:rPr lang="en-US" altLang="zh-CN"/>
                            <m:t>5</m:t>
                          </m:r>
                        </m:sup>
                      </m:sSup>
                      <m:r>
                        <a:rPr lang="en-US" altLang="zh-CN"/>
                        <m:t>,</m:t>
                      </m:r>
                      <m:r>
                        <a:rPr lang="en-US" altLang="zh-CN"/>
                        <m:t>𝑚</m:t>
                      </m:r>
                      <m:r>
                        <a:rPr lang="en-US" altLang="zh-CN"/>
                        <m:t>≤</m:t>
                      </m:r>
                      <m:sSup>
                        <m:sSupPr>
                          <m:ctrlPr>
                            <a:rPr lang="en-US" altLang="zh-CN"/>
                          </m:ctrlPr>
                        </m:sSupPr>
                        <m:e>
                          <m:r>
                            <a:rPr lang="en-US" altLang="zh-CN"/>
                            <m:t>5×10</m:t>
                          </m:r>
                        </m:e>
                        <m:sup>
                          <m:r>
                            <a:rPr lang="en-US" altLang="zh-CN"/>
                            <m:t>4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15" y="2011045"/>
                <a:ext cx="8653145" cy="1203406"/>
              </a:xfrm>
              <a:prstGeom prst="rect">
                <a:avLst/>
              </a:prstGeom>
              <a:blipFill>
                <a:blip r:embed="rId2"/>
                <a:stretch>
                  <a:fillRect l="-634" t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466215" y="3734476"/>
                <a:ext cx="8825267" cy="9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做法一：</a:t>
                </a:r>
                <a:r>
                  <a:rPr lang="zh-CN" altLang="en-US" dirty="0"/>
                  <a:t>在线处理，</a:t>
                </a:r>
                <a:r>
                  <a:rPr lang="x-none" altLang="zh-CN" dirty="0"/>
                  <a:t>树状数组套主席树/线段树套平衡树 </a:t>
                </a: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/>
                      <m:t>𝑂</m:t>
                    </m:r>
                    <m:d>
                      <m:dPr>
                        <m:ctrlPr>
                          <a:rPr lang="en-US" altLang="zh-CN"/>
                        </m:ctrlPr>
                      </m:dPr>
                      <m:e>
                        <m:r>
                          <a:rPr lang="en-US" altLang="zh-CN"/>
                          <m:t>𝑛</m:t>
                        </m:r>
                        <m:sSup>
                          <m:sSupPr>
                            <m:ctrlPr>
                              <a:rPr lang="en-US" altLang="zh-CN"/>
                            </m:ctrlPr>
                          </m:sSupPr>
                          <m:e>
                            <m:r>
                              <a:rPr lang="en-US" altLang="zh-CN"/>
                              <m:t>𝑙𝑜𝑔</m:t>
                            </m:r>
                          </m:e>
                          <m:sup>
                            <m:r>
                              <a:rPr lang="en-US" altLang="zh-CN"/>
                              <m:t>2</m:t>
                            </m:r>
                          </m:sup>
                        </m:sSup>
                        <m:r>
                          <a:rPr lang="en-US" altLang="zh-CN"/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做法二：</a:t>
                </a:r>
                <a:r>
                  <a:rPr lang="zh-CN" altLang="en-US" dirty="0"/>
                  <a:t>离线处理，</a:t>
                </a:r>
                <a:r>
                  <a:rPr lang="x-none" altLang="zh-CN" dirty="0"/>
                  <a:t>CDQ分治，按x排序，对y分治，对z建立树状数组 </a:t>
                </a:r>
                <a14:m>
                  <m:oMath xmlns:m="http://schemas.openxmlformats.org/officeDocument/2006/math">
                    <m:r>
                      <a:rPr lang="en-US" altLang="zh-CN"/>
                      <m:t>      </m:t>
                    </m:r>
                    <m:r>
                      <a:rPr lang="en-US" altLang="zh-CN"/>
                      <m:t>𝑂</m:t>
                    </m:r>
                    <m:d>
                      <m:dPr>
                        <m:ctrlPr>
                          <a:rPr lang="en-US" altLang="zh-CN"/>
                        </m:ctrlPr>
                      </m:dPr>
                      <m:e>
                        <m:r>
                          <a:rPr lang="en-US" altLang="zh-CN"/>
                          <m:t>𝑛</m:t>
                        </m:r>
                        <m:sSup>
                          <m:sSupPr>
                            <m:ctrlPr>
                              <a:rPr lang="en-US" altLang="zh-CN"/>
                            </m:ctrlPr>
                          </m:sSupPr>
                          <m:e>
                            <m:r>
                              <a:rPr lang="en-US" altLang="zh-CN"/>
                              <m:t>𝑙𝑜𝑔</m:t>
                            </m:r>
                          </m:e>
                          <m:sup>
                            <m:r>
                              <a:rPr lang="en-US" altLang="zh-CN"/>
                              <m:t>2</m:t>
                            </m:r>
                          </m:sup>
                        </m:sSup>
                        <m:r>
                          <a:rPr lang="en-US" altLang="zh-CN"/>
                          <m:t>𝑛</m:t>
                        </m:r>
                      </m:e>
                    </m:d>
                  </m:oMath>
                </a14:m>
                <a:endParaRPr lang="x-none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15" y="3734476"/>
                <a:ext cx="8825267" cy="994631"/>
              </a:xfrm>
              <a:prstGeom prst="rect">
                <a:avLst/>
              </a:prstGeom>
              <a:blipFill>
                <a:blip r:embed="rId3"/>
                <a:stretch>
                  <a:fillRect l="-622" t="-1840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614CFE7-E487-4979-9194-43F92C02AD20}"/>
              </a:ext>
            </a:extLst>
          </p:cNvPr>
          <p:cNvGrpSpPr/>
          <p:nvPr/>
        </p:nvGrpSpPr>
        <p:grpSpPr>
          <a:xfrm>
            <a:off x="1466215" y="5249132"/>
            <a:ext cx="3912609" cy="1409700"/>
            <a:chOff x="1466215" y="5249132"/>
            <a:chExt cx="3912609" cy="14097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ABC1E7-5F22-48A8-BBB2-B522E18D3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56"/>
            <a:stretch/>
          </p:blipFill>
          <p:spPr>
            <a:xfrm>
              <a:off x="1466215" y="5249132"/>
              <a:ext cx="3912609" cy="67627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FF90941-AE2D-4C50-AAA2-EED98687D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141"/>
            <a:stretch/>
          </p:blipFill>
          <p:spPr>
            <a:xfrm>
              <a:off x="1466215" y="5925407"/>
              <a:ext cx="3912609" cy="73342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5637996-BA65-49CB-A5B7-6476E6F55B34}"/>
              </a:ext>
            </a:extLst>
          </p:cNvPr>
          <p:cNvSpPr txBox="1"/>
          <p:nvPr/>
        </p:nvSpPr>
        <p:spPr>
          <a:xfrm>
            <a:off x="5562601" y="5581278"/>
            <a:ext cx="2501153" cy="102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1" dirty="0"/>
              <a:t>CDQ</a:t>
            </a:r>
            <a:r>
              <a:rPr lang="zh-CN" altLang="en-US" sz="1400" i="1" dirty="0"/>
              <a:t>分治</a:t>
            </a:r>
            <a:endParaRPr lang="en-US" altLang="zh-CN" sz="1400" i="1" dirty="0"/>
          </a:p>
          <a:p>
            <a:pPr>
              <a:lnSpc>
                <a:spcPct val="150000"/>
              </a:lnSpc>
            </a:pPr>
            <a:r>
              <a:rPr lang="zh-CN" altLang="en-US" sz="1400" i="1" dirty="0"/>
              <a:t>树状数组套主席树</a:t>
            </a:r>
            <a:endParaRPr lang="en-US" altLang="zh-CN" sz="1400" i="1" dirty="0"/>
          </a:p>
          <a:p>
            <a:pPr>
              <a:lnSpc>
                <a:spcPct val="150000"/>
              </a:lnSpc>
            </a:pPr>
            <a:r>
              <a:rPr lang="zh-CN" altLang="en-US" sz="1400" i="1" dirty="0"/>
              <a:t>线段树套平衡树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BZOJ 1176 </a:t>
            </a:r>
            <a:r>
              <a:rPr lang="en-US" altLang="zh-CN" dirty="0" err="1">
                <a:ea typeface="+mn-ea"/>
              </a:rPr>
              <a:t>mOKIA</a:t>
            </a:r>
            <a:r>
              <a:rPr lang="en-US" altLang="zh-CN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（带修改偏序）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1141412" y="1977179"/>
                <a:ext cx="10059987" cy="65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给定一个</a:t>
                </a:r>
                <a:r>
                  <a:rPr lang="en-US" altLang="zh-CN" dirty="0"/>
                  <a:t>m*m</a:t>
                </a:r>
                <a:r>
                  <a:rPr lang="zh-CN" altLang="en-US" dirty="0"/>
                  <a:t>的矩阵，初始值均为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次操作，每次操作增加一个点的值，或者询问一个矩阵的和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/>
                        <m:t>𝑚</m:t>
                      </m:r>
                      <m:r>
                        <a:rPr lang="en-US" altLang="zh-CN"/>
                        <m:t>≤</m:t>
                      </m:r>
                      <m:sSup>
                        <m:sSupPr>
                          <m:ctrlPr>
                            <a:rPr lang="x-none" altLang="zh-CN" dirty="0"/>
                          </m:ctrlPr>
                        </m:sSupPr>
                        <m:e>
                          <m:r>
                            <a:rPr lang="en-US" altLang="zh-CN" dirty="0"/>
                            <m:t>3×10</m:t>
                          </m:r>
                        </m:e>
                        <m:sup>
                          <m:r>
                            <a:rPr lang="en-US" altLang="zh-CN" dirty="0"/>
                            <m:t>6</m:t>
                          </m:r>
                        </m:sup>
                      </m:sSup>
                      <m:r>
                        <a:rPr lang="en-US" altLang="zh-CN"/>
                        <m:t>,</m:t>
                      </m:r>
                      <m:r>
                        <a:rPr lang="en-US" altLang="zh-CN"/>
                        <m:t>𝑛</m:t>
                      </m:r>
                      <m:r>
                        <a:rPr lang="en-US" altLang="zh-CN"/>
                        <m:t>≤2×</m:t>
                      </m:r>
                      <m:sSup>
                        <m:sSupPr>
                          <m:ctrlPr>
                            <a:rPr lang="en-US" altLang="zh-CN"/>
                          </m:ctrlPr>
                        </m:sSupPr>
                        <m:e>
                          <m:r>
                            <a:rPr lang="en-US" altLang="zh-CN"/>
                            <m:t>10</m:t>
                          </m:r>
                        </m:e>
                        <m:sup>
                          <m:r>
                            <a:rPr lang="en-US" altLang="zh-CN"/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977179"/>
                <a:ext cx="10059987" cy="656655"/>
              </a:xfrm>
              <a:prstGeom prst="rect">
                <a:avLst/>
              </a:prstGeom>
              <a:blipFill>
                <a:blip r:embed="rId2"/>
                <a:stretch>
                  <a:fillRect l="-485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1141413" y="3287500"/>
                <a:ext cx="8722254" cy="157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zh-CN" dirty="0"/>
                  <a:t>做法一：</a:t>
                </a:r>
                <a:r>
                  <a:rPr lang="zh-CN" altLang="en-US" dirty="0"/>
                  <a:t>树套树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做法二：</a:t>
                </a:r>
                <a:r>
                  <a:rPr lang="en-US" altLang="zh-CN" dirty="0"/>
                  <a:t>k-d tree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ox>
                          <m:box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</a:t>
                </a:r>
                <a:r>
                  <a:rPr lang="zh-CN" altLang="en-US" dirty="0"/>
                  <a:t>三</a:t>
                </a:r>
                <a:r>
                  <a:rPr lang="x-none" altLang="zh-CN" dirty="0"/>
                  <a:t>：CDQ分治，</a:t>
                </a:r>
                <a:r>
                  <a:rPr lang="zh-CN" altLang="en-US" dirty="0"/>
                  <a:t>拆点，按时间排序，对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分治</a:t>
                </a:r>
                <a:r>
                  <a:rPr lang="x-none" altLang="zh-CN" dirty="0"/>
                  <a:t>，对y</a:t>
                </a:r>
                <a:r>
                  <a:rPr lang="zh-CN" altLang="en-US" dirty="0"/>
                  <a:t>建立树状数组</a:t>
                </a:r>
                <a:r>
                  <a:rPr lang="x-none" altLang="zh-CN" dirty="0"/>
                  <a:t> </a:t>
                </a: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287500"/>
                <a:ext cx="8722254" cy="1579022"/>
              </a:xfrm>
              <a:prstGeom prst="rect">
                <a:avLst/>
              </a:prstGeom>
              <a:blipFill rotWithShape="1">
                <a:blip r:embed="rId3"/>
                <a:stretch>
                  <a:fillRect l="-559" t="-193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NKOJ 2739 </a:t>
            </a:r>
            <a:r>
              <a:rPr lang="zh-CN" altLang="en-US" dirty="0">
                <a:ea typeface="+mn-ea"/>
              </a:rPr>
              <a:t>天使玩偶（带修改偏序）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1141413" y="1977179"/>
                <a:ext cx="1002612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给定二维平面中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次操作，每次添加一个点，或询问到某个点距离最近的点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/>
                        <m:t>𝑛</m:t>
                      </m:r>
                      <m:r>
                        <a:rPr lang="en-US" altLang="zh-CN"/>
                        <m:t>≤</m:t>
                      </m:r>
                      <m:sSup>
                        <m:sSupPr>
                          <m:ctrlPr>
                            <a:rPr lang="x-none" altLang="zh-CN" dirty="0"/>
                          </m:ctrlPr>
                        </m:sSupPr>
                        <m:e>
                          <m:r>
                            <a:rPr lang="en-US" altLang="zh-CN" dirty="0"/>
                            <m:t>5</m:t>
                          </m:r>
                          <m:r>
                            <a:rPr lang="en-US" altLang="zh-CN" dirty="0"/>
                            <m:t>×10</m:t>
                          </m:r>
                        </m:e>
                        <m:sup>
                          <m:r>
                            <a:rPr lang="en-US" altLang="zh-CN" dirty="0"/>
                            <m:t>5</m:t>
                          </m:r>
                        </m:sup>
                      </m:sSup>
                      <m:r>
                        <a:rPr lang="en-US" altLang="zh-CN"/>
                        <m:t>,</m:t>
                      </m:r>
                      <m:r>
                        <a:rPr lang="en-US" altLang="zh-CN"/>
                        <m:t>𝑚</m:t>
                      </m:r>
                      <m:r>
                        <a:rPr lang="en-US" altLang="zh-CN"/>
                        <m:t>≤5×</m:t>
                      </m:r>
                      <m:sSup>
                        <m:sSupPr>
                          <m:ctrlPr>
                            <a:rPr lang="en-US" altLang="zh-CN"/>
                          </m:ctrlPr>
                        </m:sSupPr>
                        <m:e>
                          <m:r>
                            <a:rPr lang="en-US" altLang="zh-CN"/>
                            <m:t>10</m:t>
                          </m:r>
                        </m:e>
                        <m:sup>
                          <m:r>
                            <a:rPr lang="en-US" altLang="zh-CN"/>
                            <m:t>5</m:t>
                          </m:r>
                        </m:sup>
                      </m:sSup>
                    </m:oMath>
                  </m:oMathPara>
                </a14:m>
                <a:endParaRPr lang="x-none" altLang="zh-CN" dirty="0"/>
              </a:p>
            </p:txBody>
          </p:sp>
        </mc:Choice>
        <mc:Fallback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977179"/>
                <a:ext cx="10026120" cy="669992"/>
              </a:xfrm>
              <a:prstGeom prst="rect">
                <a:avLst/>
              </a:prstGeom>
              <a:blipFill>
                <a:blip r:embed="rId2"/>
                <a:stretch>
                  <a:fillRect l="-486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1141413" y="3287500"/>
                <a:ext cx="9905998" cy="102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做法一：</a:t>
                </a:r>
                <a:r>
                  <a:rPr lang="en-US" altLang="zh-CN" dirty="0"/>
                  <a:t>k-d tree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ox>
                          <m: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</a:t>
                </a:r>
                <a:r>
                  <a:rPr lang="zh-CN" altLang="en-US" dirty="0"/>
                  <a:t>二</a:t>
                </a:r>
                <a:r>
                  <a:rPr lang="x-none" altLang="zh-CN" dirty="0"/>
                  <a:t>：CDQ分治，</a:t>
                </a:r>
                <a:r>
                  <a:rPr lang="zh-CN" altLang="en-US" dirty="0"/>
                  <a:t>按时间排序，对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分治</a:t>
                </a:r>
                <a:r>
                  <a:rPr lang="x-none" altLang="zh-CN" dirty="0"/>
                  <a:t>，对y</a:t>
                </a:r>
                <a:r>
                  <a:rPr lang="zh-CN" altLang="en-US" dirty="0"/>
                  <a:t>建立树状数组维护前缀最大值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x-none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287500"/>
                <a:ext cx="9905998" cy="1025024"/>
              </a:xfrm>
              <a:prstGeom prst="rect">
                <a:avLst/>
              </a:prstGeom>
              <a:blipFill rotWithShape="1">
                <a:blip r:embed="rId3"/>
                <a:stretch>
                  <a:fillRect l="-49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457960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思考： 四维偏序？五维偏序？</a:t>
            </a:r>
            <a:endParaRPr lang="x-none" dirty="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41729" y="2076450"/>
                <a:ext cx="9297671" cy="2385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四维偏序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x-none" altLang="zh-CN" dirty="0"/>
                  <a:t>做法一：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排序，树套树套树     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x-none" altLang="zh-CN" dirty="0"/>
              </a:p>
              <a:p>
                <a:r>
                  <a:rPr lang="x-none" altLang="zh-CN" dirty="0"/>
                  <a:t>做法二：CDQ分治，按x排序，对y分治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建立树套树</a:t>
                </a:r>
                <a:r>
                  <a:rPr lang="x-none" altLang="zh-CN" dirty="0"/>
                  <a:t> </a:t>
                </a: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做法三：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分治套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分治，对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排序，对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分治，对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再次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29" y="2076450"/>
                <a:ext cx="9297671" cy="2385012"/>
              </a:xfrm>
              <a:prstGeom prst="rect">
                <a:avLst/>
              </a:prstGeom>
              <a:blipFill>
                <a:blip r:embed="rId2"/>
                <a:stretch>
                  <a:fillRect l="-721" t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自定义 1">
      <a:majorFont>
        <a:latin typeface="Tw Cen MT"/>
        <a:ea typeface="微软雅黑"/>
        <a:cs typeface=""/>
      </a:majorFont>
      <a:minorFont>
        <a:latin typeface="Tw Cen MT"/>
        <a:ea typeface="微软雅黑 Light"/>
        <a:cs typeface="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104</TotalTime>
  <Words>2195</Words>
  <Application>Microsoft Office PowerPoint</Application>
  <PresentationFormat>宽屏</PresentationFormat>
  <Paragraphs>206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微软雅黑 Light</vt:lpstr>
      <vt:lpstr>Arial</vt:lpstr>
      <vt:lpstr>Cambria Math</vt:lpstr>
      <vt:lpstr>Trebuchet MS</vt:lpstr>
      <vt:lpstr>Tw Cen MT</vt:lpstr>
      <vt:lpstr>电路</vt:lpstr>
      <vt:lpstr>CDQ分治</vt:lpstr>
      <vt:lpstr>什么是CDQ分治？</vt:lpstr>
      <vt:lpstr>偏序问题</vt:lpstr>
      <vt:lpstr>NKOJ 1908 数星星  （二维偏序） </vt:lpstr>
      <vt:lpstr>NKOJ 3655 菊花的故事I  （三维偏序） </vt:lpstr>
      <vt:lpstr>NKOJ 2041 动态逆序对 （三维偏序）</vt:lpstr>
      <vt:lpstr>BZOJ 1176 mOKIA （带修改偏序）</vt:lpstr>
      <vt:lpstr>NKOJ 2739 天使玩偶（带修改偏序）</vt:lpstr>
      <vt:lpstr>思考： 四维偏序？五维偏序？</vt:lpstr>
      <vt:lpstr>优化 dp</vt:lpstr>
      <vt:lpstr>NKOJ 3931 CASH  （经典例题）</vt:lpstr>
      <vt:lpstr>BZOJ 2244 导弹拦截</vt:lpstr>
      <vt:lpstr>BZOJ 2244 导弹拦截</vt:lpstr>
      <vt:lpstr>PACKAGE I</vt:lpstr>
      <vt:lpstr>PACKAGE II</vt:lpstr>
      <vt:lpstr>NKOJ 3933 贝壳串</vt:lpstr>
      <vt:lpstr>其他问题</vt:lpstr>
      <vt:lpstr>NKOJ 3652 shallot</vt:lpstr>
      <vt:lpstr>BZOJ 4025 二分图</vt:lpstr>
      <vt:lpstr>NKOJ 2936 城市建设</vt:lpstr>
      <vt:lpstr>整体二分</vt:lpstr>
      <vt:lpstr>什么是整体二分？</vt:lpstr>
      <vt:lpstr>NKOJ 2670 动态区间第K小数   </vt:lpstr>
      <vt:lpstr>NKOJ 2670 动态区间第K小数   </vt:lpstr>
      <vt:lpstr>BZOJ 2738 矩阵乘法 </vt:lpstr>
      <vt:lpstr>NKOJ 3932 Meteors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莫比乌斯反演</dc:title>
  <dc:creator>mal stark</dc:creator>
  <cp:lastModifiedBy>王欣灏</cp:lastModifiedBy>
  <cp:revision>90</cp:revision>
  <dcterms:created xsi:type="dcterms:W3CDTF">2018-01-09T13:18:55Z</dcterms:created>
  <dcterms:modified xsi:type="dcterms:W3CDTF">2018-01-11T09:22:15Z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