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  <p:sldId id="277" r:id="rId11"/>
    <p:sldId id="267" r:id="rId12"/>
    <p:sldId id="274" r:id="rId13"/>
    <p:sldId id="275" r:id="rId14"/>
    <p:sldId id="276" r:id="rId15"/>
    <p:sldId id="271" r:id="rId16"/>
    <p:sldId id="283" r:id="rId17"/>
    <p:sldId id="272" r:id="rId18"/>
    <p:sldId id="273" r:id="rId19"/>
    <p:sldId id="281" r:id="rId20"/>
    <p:sldId id="282" r:id="rId21"/>
    <p:sldId id="286" r:id="rId22"/>
    <p:sldId id="285" r:id="rId23"/>
    <p:sldId id="287" r:id="rId24"/>
    <p:sldId id="299" r:id="rId25"/>
    <p:sldId id="301" r:id="rId26"/>
    <p:sldId id="289" r:id="rId27"/>
    <p:sldId id="288" r:id="rId28"/>
    <p:sldId id="295" r:id="rId29"/>
    <p:sldId id="305" r:id="rId30"/>
    <p:sldId id="292" r:id="rId31"/>
    <p:sldId id="306" r:id="rId32"/>
    <p:sldId id="311" r:id="rId33"/>
    <p:sldId id="310" r:id="rId34"/>
    <p:sldId id="318" r:id="rId35"/>
    <p:sldId id="293" r:id="rId36"/>
    <p:sldId id="312" r:id="rId37"/>
    <p:sldId id="313" r:id="rId38"/>
    <p:sldId id="315" r:id="rId39"/>
    <p:sldId id="314" r:id="rId40"/>
    <p:sldId id="316" r:id="rId41"/>
    <p:sldId id="296" r:id="rId42"/>
    <p:sldId id="322" r:id="rId43"/>
    <p:sldId id="298" r:id="rId44"/>
    <p:sldId id="297" r:id="rId45"/>
    <p:sldId id="280" r:id="rId46"/>
    <p:sldId id="300" r:id="rId47"/>
    <p:sldId id="304" r:id="rId48"/>
    <p:sldId id="303" r:id="rId49"/>
    <p:sldId id="319" r:id="rId50"/>
    <p:sldId id="320" r:id="rId51"/>
    <p:sldId id="321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5" autoAdjust="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浅谈一类</a:t>
            </a:r>
            <a:r>
              <a:rPr lang="zh-CN" altLang="en-US" dirty="0" smtClean="0"/>
              <a:t>分治算法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南京师范大学附属中学 顾昱洲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5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当前处理区间</a:t>
            </a:r>
            <a:r>
              <a:rPr lang="en-US" altLang="zh-CN" dirty="0" smtClean="0"/>
              <a:t>[L, R)</a:t>
            </a:r>
            <a:r>
              <a:rPr lang="zh-CN" altLang="en-US" dirty="0" smtClean="0"/>
              <a:t>，中点为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递归处理</a:t>
            </a:r>
            <a:r>
              <a:rPr lang="en-US" altLang="zh-CN" dirty="0" smtClean="0"/>
              <a:t>[L, M)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[L, M)</a:t>
            </a:r>
            <a:r>
              <a:rPr lang="zh-CN" altLang="en-US" dirty="0" smtClean="0"/>
              <a:t>的结果建成一个数据结构，并用其更新</a:t>
            </a:r>
            <a:r>
              <a:rPr lang="en-US" altLang="zh-CN" dirty="0" smtClean="0"/>
              <a:t>[M, R)</a:t>
            </a:r>
            <a:r>
              <a:rPr lang="zh-CN" altLang="en-US" dirty="0" smtClean="0"/>
              <a:t>的结果</a:t>
            </a:r>
            <a:endParaRPr lang="en-US" altLang="zh-CN" dirty="0" smtClean="0"/>
          </a:p>
          <a:p>
            <a:r>
              <a:rPr lang="zh-CN" altLang="en-US" dirty="0" smtClean="0"/>
              <a:t>递归处理</a:t>
            </a:r>
            <a:r>
              <a:rPr lang="en-US" altLang="zh-CN" dirty="0" smtClean="0"/>
              <a:t>[M, R)</a:t>
            </a:r>
          </a:p>
        </p:txBody>
      </p:sp>
    </p:spTree>
    <p:extLst>
      <p:ext uri="{BB962C8B-B14F-4D97-AF65-F5344CB8AC3E}">
        <p14:creationId xmlns:p14="http://schemas.microsoft.com/office/powerpoint/2010/main" val="28721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Actual-Animation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56949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-5400000">
            <a:off x="4319973" y="-1719571"/>
            <a:ext cx="432048" cy="8136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47864" y="29209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未处理</a:t>
            </a:r>
            <a:r>
              <a:rPr lang="zh-CN" altLang="en-US" sz="3200" dirty="0"/>
              <a:t>的位置</a:t>
            </a:r>
          </a:p>
        </p:txBody>
      </p:sp>
      <p:sp>
        <p:nvSpPr>
          <p:cNvPr id="10" name="左大括号 9"/>
          <p:cNvSpPr/>
          <p:nvPr/>
        </p:nvSpPr>
        <p:spPr>
          <a:xfrm rot="-5400000">
            <a:off x="2269474" y="2782658"/>
            <a:ext cx="432048" cy="4028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47664" y="5148481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递归处理</a:t>
            </a:r>
            <a:endParaRPr lang="zh-CN" altLang="en-US" sz="3200" dirty="0"/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944180"/>
              </p:ext>
            </p:extLst>
          </p:nvPr>
        </p:nvGraphicFramePr>
        <p:xfrm>
          <a:off x="458308" y="1593075"/>
          <a:ext cx="411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6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-3.61111E-6 0.3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914281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 rot="-5400000">
            <a:off x="2269474" y="368145"/>
            <a:ext cx="432048" cy="4028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已处理的位置</a:t>
            </a:r>
            <a:endParaRPr lang="zh-CN" altLang="en-US" sz="3200" dirty="0"/>
          </a:p>
        </p:txBody>
      </p:sp>
      <p:sp>
        <p:nvSpPr>
          <p:cNvPr id="7" name="左大括号 6"/>
          <p:cNvSpPr/>
          <p:nvPr/>
        </p:nvSpPr>
        <p:spPr>
          <a:xfrm rot="-5400000">
            <a:off x="6408204" y="296653"/>
            <a:ext cx="432048" cy="4104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4" y="29209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未处理</a:t>
            </a:r>
            <a:r>
              <a:rPr lang="zh-CN" altLang="en-US" sz="3200" dirty="0"/>
              <a:t>的位置</a:t>
            </a:r>
          </a:p>
        </p:txBody>
      </p:sp>
      <p:sp>
        <p:nvSpPr>
          <p:cNvPr id="11" name="椭圆 10"/>
          <p:cNvSpPr/>
          <p:nvPr/>
        </p:nvSpPr>
        <p:spPr>
          <a:xfrm>
            <a:off x="2987824" y="3789040"/>
            <a:ext cx="309634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神一般的数据结构</a:t>
            </a:r>
            <a:endParaRPr lang="zh-CN" altLang="en-US" sz="3200" dirty="0"/>
          </a:p>
        </p:txBody>
      </p:sp>
      <p:sp>
        <p:nvSpPr>
          <p:cNvPr id="3" name="直角上箭头 2"/>
          <p:cNvSpPr/>
          <p:nvPr/>
        </p:nvSpPr>
        <p:spPr>
          <a:xfrm rot="5400000">
            <a:off x="1371999" y="4018711"/>
            <a:ext cx="1719481" cy="126014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4752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 rot="-5400000">
            <a:off x="2269474" y="368145"/>
            <a:ext cx="432048" cy="4028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已处理的位置</a:t>
            </a:r>
            <a:endParaRPr lang="zh-CN" altLang="en-US" sz="3200" dirty="0"/>
          </a:p>
        </p:txBody>
      </p:sp>
      <p:sp>
        <p:nvSpPr>
          <p:cNvPr id="7" name="左大括号 6"/>
          <p:cNvSpPr/>
          <p:nvPr/>
        </p:nvSpPr>
        <p:spPr>
          <a:xfrm rot="-5400000">
            <a:off x="6408204" y="296653"/>
            <a:ext cx="432048" cy="4104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4" y="29209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未处理</a:t>
            </a:r>
            <a:r>
              <a:rPr lang="zh-CN" altLang="en-US" sz="3200" dirty="0"/>
              <a:t>的位置</a:t>
            </a:r>
          </a:p>
        </p:txBody>
      </p:sp>
      <p:sp>
        <p:nvSpPr>
          <p:cNvPr id="11" name="椭圆 10"/>
          <p:cNvSpPr/>
          <p:nvPr/>
        </p:nvSpPr>
        <p:spPr>
          <a:xfrm>
            <a:off x="2987824" y="3789040"/>
            <a:ext cx="309634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神一般的数据结构</a:t>
            </a:r>
            <a:endParaRPr lang="zh-CN" altLang="en-US" sz="3200" dirty="0"/>
          </a:p>
        </p:txBody>
      </p:sp>
      <p:sp>
        <p:nvSpPr>
          <p:cNvPr id="3" name="直角上箭头 2"/>
          <p:cNvSpPr/>
          <p:nvPr/>
        </p:nvSpPr>
        <p:spPr>
          <a:xfrm rot="5400000">
            <a:off x="1371999" y="4018711"/>
            <a:ext cx="1719481" cy="126014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>
            <a:off x="6430565" y="3813386"/>
            <a:ext cx="1237781" cy="171454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Actual-Animation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49566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 rot="-5400000">
            <a:off x="2269474" y="368145"/>
            <a:ext cx="432048" cy="4028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已处理的位置</a:t>
            </a:r>
            <a:endParaRPr lang="zh-CN" altLang="en-US" sz="3200" dirty="0"/>
          </a:p>
        </p:txBody>
      </p:sp>
      <p:sp>
        <p:nvSpPr>
          <p:cNvPr id="7" name="左大括号 6"/>
          <p:cNvSpPr/>
          <p:nvPr/>
        </p:nvSpPr>
        <p:spPr>
          <a:xfrm rot="-5400000">
            <a:off x="6408204" y="296653"/>
            <a:ext cx="432048" cy="4104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4" y="29209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未处理</a:t>
            </a:r>
            <a:r>
              <a:rPr lang="zh-CN" altLang="en-US" sz="3200" dirty="0"/>
              <a:t>的位置</a:t>
            </a:r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0153"/>
              </p:ext>
            </p:extLst>
          </p:nvPr>
        </p:nvGraphicFramePr>
        <p:xfrm>
          <a:off x="4561656" y="1590506"/>
          <a:ext cx="411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3" name="左大括号 12"/>
          <p:cNvSpPr/>
          <p:nvPr/>
        </p:nvSpPr>
        <p:spPr>
          <a:xfrm rot="-5400000">
            <a:off x="6373930" y="2782658"/>
            <a:ext cx="432048" cy="4028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52120" y="5148481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递归处理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92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4.72222E-6 0.35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 </a:t>
            </a:r>
            <a:r>
              <a:rPr lang="en-US" altLang="zh-CN" dirty="0" smtClean="0"/>
              <a:t>(</a:t>
            </a:r>
            <a:r>
              <a:rPr lang="zh-CN" altLang="en-US" dirty="0" smtClean="0"/>
              <a:t>陈立杰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个点的坐标，每个点有两个权值</a:t>
            </a:r>
            <a:r>
              <a:rPr lang="en-US" altLang="zh-CN" dirty="0" smtClean="0"/>
              <a:t>R[i]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C[i]</a:t>
            </a:r>
            <a:endParaRPr lang="en-US" altLang="zh-CN" baseline="-25000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到点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有边当且仅当</a:t>
            </a:r>
            <a:r>
              <a:rPr lang="en-US" altLang="zh-CN" dirty="0" smtClean="0"/>
              <a:t>i&lt;j</a:t>
            </a:r>
            <a:r>
              <a:rPr lang="zh-CN" altLang="en-US" dirty="0" smtClean="0"/>
              <a:t>且点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到点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的欧几里得距离</a:t>
            </a:r>
            <a:r>
              <a:rPr lang="en-US" altLang="zh-CN" dirty="0" smtClean="0"/>
              <a:t> &lt; R[j]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i&lt;j</a:t>
            </a:r>
            <a:r>
              <a:rPr lang="zh-CN" altLang="en-US" dirty="0" smtClean="0"/>
              <a:t>且在点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的圆内</a:t>
            </a:r>
            <a:r>
              <a:rPr lang="en-US" altLang="zh-CN" dirty="0" smtClean="0"/>
              <a:t>)</a:t>
            </a:r>
            <a:endParaRPr lang="en-US" altLang="zh-CN" baseline="-25000" dirty="0" smtClean="0"/>
          </a:p>
          <a:p>
            <a:r>
              <a:rPr lang="zh-CN" altLang="en-US" dirty="0" smtClean="0"/>
              <a:t>求</a:t>
            </a:r>
            <a:r>
              <a:rPr lang="zh-CN" altLang="en-US" dirty="0"/>
              <a:t>一</a:t>
            </a:r>
            <a:r>
              <a:rPr lang="zh-CN" altLang="en-US" dirty="0" smtClean="0"/>
              <a:t>条路径，使</a:t>
            </a:r>
            <a:r>
              <a:rPr lang="en-US" altLang="zh-CN" dirty="0" smtClean="0"/>
              <a:t>C[i]</a:t>
            </a:r>
            <a:r>
              <a:rPr lang="zh-CN" altLang="en-US" dirty="0" smtClean="0"/>
              <a:t>和最大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29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给定大小为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的点集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，我们能够在</a:t>
            </a:r>
            <a:r>
              <a:rPr lang="en-US" altLang="zh-CN" dirty="0" smtClean="0"/>
              <a:t>O(n log n)</a:t>
            </a:r>
            <a:r>
              <a:rPr lang="zh-CN" altLang="en-US" dirty="0" smtClean="0"/>
              <a:t>的时间复杂度内建立一个数据结构，支持在</a:t>
            </a:r>
            <a:r>
              <a:rPr lang="en-US" altLang="zh-CN" dirty="0" smtClean="0"/>
              <a:t>O(log n)</a:t>
            </a:r>
            <a:r>
              <a:rPr lang="zh-CN" altLang="en-US" dirty="0" smtClean="0"/>
              <a:t>的时间复杂度内查询给定的一个点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到点集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中点的最短距离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Voronoi</a:t>
            </a:r>
            <a:r>
              <a:rPr lang="zh-CN" altLang="en-US" dirty="0" smtClean="0"/>
              <a:t>图</a:t>
            </a:r>
            <a:r>
              <a:rPr lang="en-US" altLang="zh-CN" dirty="0" smtClean="0"/>
              <a:t>+</a:t>
            </a:r>
            <a:r>
              <a:rPr lang="zh-CN" altLang="en-US" dirty="0" smtClean="0"/>
              <a:t>点定位数据结构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45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简单的平方算法：直接</a:t>
            </a:r>
            <a:r>
              <a:rPr lang="en-US" altLang="zh-CN" dirty="0" smtClean="0"/>
              <a:t>DP</a:t>
            </a:r>
          </a:p>
          <a:p>
            <a:r>
              <a:rPr lang="en-US" altLang="zh-CN" dirty="0" smtClean="0"/>
              <a:t>F[i]</a:t>
            </a:r>
            <a:r>
              <a:rPr lang="zh-CN" altLang="en-US" dirty="0" smtClean="0"/>
              <a:t>为以</a:t>
            </a:r>
            <a:r>
              <a:rPr lang="en-US" altLang="zh-CN" dirty="0" smtClean="0"/>
              <a:t>i</a:t>
            </a:r>
            <a:r>
              <a:rPr lang="zh-CN" altLang="en-US" dirty="0" smtClean="0"/>
              <a:t>为终点的路径的最大</a:t>
            </a:r>
            <a:r>
              <a:rPr lang="en-US" altLang="zh-CN" dirty="0" smtClean="0"/>
              <a:t>C</a:t>
            </a:r>
            <a:r>
              <a:rPr lang="zh-CN" altLang="en-US" dirty="0" smtClean="0"/>
              <a:t>值和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在线数据结构维护：不会做 </a:t>
            </a:r>
            <a:r>
              <a:rPr lang="en-US" altLang="zh-CN" dirty="0" smtClean="0"/>
              <a:t>(?)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转化原问题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处理点集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，待处理点集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中每个点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中在圆</a:t>
            </a:r>
            <a:r>
              <a:rPr lang="en-US" altLang="zh-CN" dirty="0"/>
              <a:t>j</a:t>
            </a:r>
            <a:r>
              <a:rPr lang="zh-CN" altLang="en-US" dirty="0" smtClean="0"/>
              <a:t>内的点最大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01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中点按照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值排序</a:t>
            </a:r>
          </a:p>
          <a:p>
            <a:r>
              <a:rPr lang="zh-CN" altLang="en-US" dirty="0" smtClean="0"/>
              <a:t>二分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值最大的点，判断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值不大于它的点中到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的最短距离是否小于</a:t>
            </a:r>
            <a:r>
              <a:rPr lang="en-US" altLang="zh-CN" dirty="0" smtClean="0"/>
              <a:t>R[j]</a:t>
            </a:r>
          </a:p>
        </p:txBody>
      </p:sp>
    </p:spTree>
    <p:extLst>
      <p:ext uri="{BB962C8B-B14F-4D97-AF65-F5344CB8AC3E}">
        <p14:creationId xmlns:p14="http://schemas.microsoft.com/office/powerpoint/2010/main" val="12695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1D1D</a:t>
            </a:r>
            <a:r>
              <a:rPr lang="zh-CN" altLang="en-US" dirty="0" smtClean="0"/>
              <a:t>动态规划说起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维状态，一维转移</a:t>
            </a:r>
            <a:endParaRPr lang="en-US" altLang="zh-CN" dirty="0" smtClean="0"/>
          </a:p>
          <a:p>
            <a:r>
              <a:rPr lang="zh-CN" altLang="en-US" dirty="0" smtClean="0"/>
              <a:t>形式：</a:t>
            </a:r>
            <a:r>
              <a:rPr lang="en-US" altLang="zh-CN" dirty="0" smtClean="0"/>
              <a:t>f(i)=max(w(j, i))  for 0≤j&lt;i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w</a:t>
            </a:r>
            <a:r>
              <a:rPr lang="zh-CN" altLang="en-US" dirty="0" smtClean="0"/>
              <a:t>函数单次计算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，则暴力复杂度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3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中点按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值排序后建立线段树</a:t>
            </a:r>
            <a:endParaRPr lang="en-US" altLang="zh-CN" dirty="0" smtClean="0"/>
          </a:p>
          <a:p>
            <a:r>
              <a:rPr lang="zh-CN" altLang="en-US" dirty="0" smtClean="0"/>
              <a:t>每个区间内存储该区间内所有点的</a:t>
            </a:r>
            <a:r>
              <a:rPr lang="en-US" altLang="zh-CN" dirty="0" smtClean="0"/>
              <a:t>Voronoi</a:t>
            </a:r>
            <a:r>
              <a:rPr lang="zh-CN" altLang="en-US" dirty="0" smtClean="0"/>
              <a:t>图以及点定位数据结构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二分时每次取的是线段树的区间端点，因此对于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中每个点，事实上只查询了线段树的</a:t>
            </a:r>
            <a:r>
              <a:rPr lang="en-US" altLang="zh-CN" dirty="0" smtClean="0"/>
              <a:t>O(log |A|)</a:t>
            </a:r>
            <a:r>
              <a:rPr lang="zh-CN" altLang="en-US" dirty="0" smtClean="0"/>
              <a:t>个区间。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245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复杂度分析：时间复杂度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Voronoi</a:t>
            </a:r>
            <a:r>
              <a:rPr lang="zh-CN" altLang="en-US" dirty="0"/>
              <a:t>图</a:t>
            </a:r>
            <a:r>
              <a:rPr lang="en-US" altLang="zh-CN" dirty="0"/>
              <a:t>+</a:t>
            </a:r>
            <a:r>
              <a:rPr lang="zh-CN" altLang="en-US" dirty="0"/>
              <a:t>点定位数据结构：</a:t>
            </a:r>
            <a:r>
              <a:rPr lang="en-US" altLang="zh-CN" dirty="0" smtClean="0"/>
              <a:t>O(k </a:t>
            </a:r>
            <a:r>
              <a:rPr lang="en-US" altLang="zh-CN" dirty="0"/>
              <a:t>log n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Voronoi</a:t>
            </a:r>
            <a:r>
              <a:rPr lang="zh-CN" altLang="en-US" dirty="0" smtClean="0"/>
              <a:t>图点数</a:t>
            </a:r>
            <a:endParaRPr lang="en-US" altLang="zh-CN" dirty="0"/>
          </a:p>
          <a:p>
            <a:r>
              <a:rPr lang="zh-CN" altLang="en-US" dirty="0"/>
              <a:t>线段树：</a:t>
            </a:r>
            <a:r>
              <a:rPr lang="en-US" altLang="zh-CN" dirty="0"/>
              <a:t>O(|A| log^2 n)</a:t>
            </a:r>
          </a:p>
          <a:p>
            <a:r>
              <a:rPr lang="en-US" altLang="zh-CN" dirty="0"/>
              <a:t>Sum |A| = n log n</a:t>
            </a:r>
          </a:p>
          <a:p>
            <a:r>
              <a:rPr lang="zh-CN" altLang="en-US" dirty="0"/>
              <a:t>建立总复杂度 </a:t>
            </a:r>
            <a:r>
              <a:rPr lang="en-US" altLang="zh-CN" dirty="0"/>
              <a:t>O(n log^3 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50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复杂度分析：时间复杂度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点定位查询 </a:t>
            </a:r>
            <a:r>
              <a:rPr lang="en-US" altLang="zh-CN" dirty="0"/>
              <a:t>O(log n)</a:t>
            </a:r>
          </a:p>
          <a:p>
            <a:r>
              <a:rPr lang="zh-CN" altLang="en-US" dirty="0"/>
              <a:t>线段树查询结点个数：</a:t>
            </a:r>
            <a:r>
              <a:rPr lang="en-US" altLang="zh-CN" dirty="0"/>
              <a:t>O(log n)</a:t>
            </a:r>
          </a:p>
          <a:p>
            <a:r>
              <a:rPr lang="zh-CN" altLang="en-US" dirty="0"/>
              <a:t>每个结点查询的次数：</a:t>
            </a:r>
            <a:r>
              <a:rPr lang="en-US" altLang="zh-CN" dirty="0"/>
              <a:t>O(log n)</a:t>
            </a:r>
          </a:p>
          <a:p>
            <a:r>
              <a:rPr lang="zh-CN" altLang="en-US" dirty="0"/>
              <a:t>查询总复杂度 </a:t>
            </a:r>
            <a:r>
              <a:rPr lang="en-US" altLang="zh-CN" dirty="0"/>
              <a:t>O(n log^3 </a:t>
            </a:r>
            <a:r>
              <a:rPr lang="en-US" altLang="zh-CN" dirty="0" smtClean="0"/>
              <a:t>n)</a:t>
            </a:r>
          </a:p>
          <a:p>
            <a:endParaRPr lang="en-US" altLang="zh-CN" dirty="0"/>
          </a:p>
          <a:p>
            <a:r>
              <a:rPr lang="zh-CN" altLang="en-US" dirty="0" smtClean="0"/>
              <a:t>总复杂度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O(n log^3 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复杂度分析：空间复杂度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每次只需要存储一棵线段树</a:t>
            </a:r>
            <a:endParaRPr lang="en-US" altLang="zh-CN" dirty="0" smtClean="0"/>
          </a:p>
          <a:p>
            <a:r>
              <a:rPr lang="zh-CN" altLang="en-US" dirty="0" smtClean="0"/>
              <a:t>最大的线段树 </a:t>
            </a:r>
            <a:r>
              <a:rPr lang="en-US" altLang="zh-CN" dirty="0" smtClean="0"/>
              <a:t>|A|=O(n)</a:t>
            </a:r>
          </a:p>
          <a:p>
            <a:r>
              <a:rPr lang="zh-CN" altLang="en-US" dirty="0" smtClean="0"/>
              <a:t>每个区间存储的数据结构的空间为</a:t>
            </a:r>
            <a:r>
              <a:rPr lang="en-US" altLang="zh-CN" dirty="0" smtClean="0"/>
              <a:t>O(</a:t>
            </a:r>
            <a:r>
              <a:rPr lang="zh-CN" altLang="en-US" dirty="0" smtClean="0"/>
              <a:t>区间长度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因此总空间复杂度为</a:t>
            </a:r>
            <a:r>
              <a:rPr lang="en-US" altLang="zh-CN" dirty="0" smtClean="0"/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28018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必须离线？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注意到我们这里的转移方式并不要求将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中的所有点一起转移</a:t>
            </a:r>
            <a:endParaRPr lang="en-US" altLang="zh-CN" dirty="0" smtClean="0"/>
          </a:p>
          <a:p>
            <a:r>
              <a:rPr lang="zh-CN" altLang="en-US" dirty="0" smtClean="0"/>
              <a:t>可以改变转移顺序使得转移成为在线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即，可以在末尾增加一个点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使用空间会增加，但是空间复杂度不变</a:t>
            </a:r>
            <a:endParaRPr lang="en-US" altLang="zh-CN" dirty="0" smtClean="0"/>
          </a:p>
          <a:p>
            <a:r>
              <a:rPr lang="zh-CN" altLang="en-US" dirty="0"/>
              <a:t>详</a:t>
            </a:r>
            <a:r>
              <a:rPr lang="zh-CN" altLang="en-US" dirty="0" smtClean="0"/>
              <a:t>见讲义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42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不仅是动态规划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“动态”问题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zh-CN" altLang="en-US" dirty="0" smtClean="0"/>
              <a:t>个状态</a:t>
            </a:r>
            <a:r>
              <a:rPr lang="en-US" altLang="zh-CN" dirty="0" smtClean="0"/>
              <a:t>(</a:t>
            </a:r>
            <a:r>
              <a:rPr lang="zh-CN" altLang="en-US" dirty="0"/>
              <a:t>操作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，每个状态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对后面的状态产生影响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只能动态</a:t>
            </a:r>
            <a:r>
              <a:rPr lang="zh-CN" altLang="en-US" dirty="0"/>
              <a:t>做</a:t>
            </a:r>
            <a:r>
              <a:rPr lang="en-US" altLang="zh-CN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04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维护一个图，每次修改一条边的权值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可以增加或减少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，并返回最小生成树的边权和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所有修改预先给出，即可以接受离线算法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本题支持加边删边，只要允许正无穷边存在即可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4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暴力：单次修改</a:t>
            </a:r>
            <a:r>
              <a:rPr lang="en-US" altLang="zh-CN" dirty="0" smtClean="0"/>
              <a:t>O(n)</a:t>
            </a:r>
          </a:p>
          <a:p>
            <a:endParaRPr lang="en-US" altLang="zh-CN" dirty="0"/>
          </a:p>
          <a:p>
            <a:r>
              <a:rPr lang="zh-CN" altLang="en-US" dirty="0" smtClean="0"/>
              <a:t>在线算法：非常复杂，目前已知的最优算法，单次修改</a:t>
            </a:r>
            <a:r>
              <a:rPr lang="en-US" altLang="zh-CN" dirty="0" smtClean="0"/>
              <a:t>O(log^4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6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分治算法的根本是减少数据量</a:t>
            </a:r>
            <a:endParaRPr lang="en-US" altLang="zh-CN" dirty="0" smtClean="0"/>
          </a:p>
          <a:p>
            <a:r>
              <a:rPr lang="zh-CN" altLang="en-US" dirty="0" smtClean="0"/>
              <a:t>需要修改的边数是可以接受的</a:t>
            </a:r>
            <a:endParaRPr lang="en-US" altLang="zh-CN" dirty="0" smtClean="0"/>
          </a:p>
          <a:p>
            <a:r>
              <a:rPr lang="zh-CN" altLang="en-US" dirty="0" smtClean="0"/>
              <a:t>瓶颈在于图的点数和边数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86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有一个带边权图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条边在之后会被修改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并询问</a:t>
            </a:r>
            <a:r>
              <a:rPr lang="en-US" altLang="zh-CN" dirty="0" smtClean="0"/>
              <a:t>MST)</a:t>
            </a:r>
          </a:p>
          <a:p>
            <a:r>
              <a:rPr lang="zh-CN" altLang="en-US" dirty="0" smtClean="0"/>
              <a:t>在这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MST</a:t>
            </a:r>
            <a:r>
              <a:rPr lang="zh-CN" altLang="en-US" dirty="0" smtClean="0"/>
              <a:t>中，有一些边是永远不会在</a:t>
            </a:r>
            <a:r>
              <a:rPr lang="en-US" altLang="zh-CN" dirty="0" smtClean="0"/>
              <a:t>MST</a:t>
            </a:r>
            <a:r>
              <a:rPr lang="zh-CN" altLang="en-US" dirty="0" smtClean="0"/>
              <a:t>中的；而另一些边是必须在</a:t>
            </a:r>
            <a:r>
              <a:rPr lang="en-US" altLang="zh-CN" dirty="0" smtClean="0"/>
              <a:t>MST</a:t>
            </a:r>
            <a:r>
              <a:rPr lang="zh-CN" altLang="en-US" dirty="0" smtClean="0"/>
              <a:t>中的</a:t>
            </a:r>
            <a:endParaRPr lang="en-US" altLang="zh-CN" dirty="0" smtClean="0"/>
          </a:p>
          <a:p>
            <a:r>
              <a:rPr lang="zh-CN" altLang="en-US" dirty="0" smtClean="0"/>
              <a:t>我们可以试图求出这些边，以缩小图的规模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32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一类</a:t>
            </a:r>
            <a:r>
              <a:rPr lang="en-US" altLang="zh-CN" dirty="0" smtClean="0"/>
              <a:t>1D1D</a:t>
            </a:r>
            <a:r>
              <a:rPr lang="zh-CN" altLang="en-US" dirty="0" smtClean="0"/>
              <a:t>动态规划的优化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假设我们能够维护一个数据结构，在低于线性的时间复杂度内在线支持：</a:t>
            </a:r>
            <a:endParaRPr lang="en-US" altLang="zh-CN" dirty="0" smtClean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那么可以在低于平方的时间复杂度解决原问题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29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(</a:t>
            </a:r>
            <a:r>
              <a:rPr lang="zh-CN" altLang="en-US" dirty="0" smtClean="0"/>
              <a:t>无用边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将需要修改的边边权标记</a:t>
            </a:r>
            <a:r>
              <a:rPr lang="zh-CN" altLang="en-US" dirty="0" smtClean="0"/>
              <a:t>为正无穷</a:t>
            </a:r>
            <a:r>
              <a:rPr lang="zh-CN" altLang="en-US" dirty="0"/>
              <a:t>，做</a:t>
            </a:r>
            <a:r>
              <a:rPr lang="en-US" altLang="zh-CN" dirty="0"/>
              <a:t>MST</a:t>
            </a:r>
          </a:p>
          <a:p>
            <a:pPr algn="just"/>
            <a:r>
              <a:rPr lang="zh-CN" altLang="en-US" dirty="0" smtClean="0"/>
              <a:t>原图中边权非正无穷且不在</a:t>
            </a:r>
            <a:r>
              <a:rPr lang="en-US" altLang="zh-CN" dirty="0" smtClean="0"/>
              <a:t>MST</a:t>
            </a:r>
            <a:r>
              <a:rPr lang="zh-CN" altLang="en-US" dirty="0" smtClean="0"/>
              <a:t>内的边，在还原边权后必然也不在</a:t>
            </a:r>
            <a:r>
              <a:rPr lang="en-US" altLang="zh-CN" dirty="0" smtClean="0"/>
              <a:t>MST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删除这些边，减少边数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还原</a:t>
            </a:r>
            <a:r>
              <a:rPr lang="zh-CN" altLang="en-US" dirty="0"/>
              <a:t>边</a:t>
            </a:r>
            <a:r>
              <a:rPr lang="zh-CN" altLang="en-US" dirty="0" smtClean="0"/>
              <a:t>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563888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1979712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5148064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5148064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" name="直接连接符 11"/>
          <p:cNvCxnSpPr>
            <a:stCxn id="4" idx="6"/>
            <a:endCxn id="6" idx="2"/>
          </p:cNvCxnSpPr>
          <p:nvPr/>
        </p:nvCxnSpPr>
        <p:spPr>
          <a:xfrm>
            <a:off x="2483768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83768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7" idx="0"/>
          </p:cNvCxnSpPr>
          <p:nvPr/>
        </p:nvCxnSpPr>
        <p:spPr>
          <a:xfrm>
            <a:off x="2231740" y="2204864"/>
            <a:ext cx="0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15916" y="2204864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400092" y="2204864"/>
            <a:ext cx="0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5803" y="242088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7804" y="190812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6426" y="292494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1980" y="19528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04048" y="242088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1980" y="29249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2452536"/>
            <a:ext cx="8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inf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83768" y="458112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红边为待修改边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21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Pseudo-Animation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563888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1979712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5148064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5148064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" name="直接连接符 11"/>
          <p:cNvCxnSpPr>
            <a:stCxn id="4" idx="6"/>
            <a:endCxn id="6" idx="2"/>
          </p:cNvCxnSpPr>
          <p:nvPr/>
        </p:nvCxnSpPr>
        <p:spPr>
          <a:xfrm>
            <a:off x="2483768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83768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7" idx="0"/>
          </p:cNvCxnSpPr>
          <p:nvPr/>
        </p:nvCxnSpPr>
        <p:spPr>
          <a:xfrm>
            <a:off x="2231740" y="2204864"/>
            <a:ext cx="0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5803" y="242088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7804" y="190812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6426" y="292494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1980" y="19528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1980" y="29249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458112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最小生成树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37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Pseudo-Animation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563888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1979712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5148064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5148064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" name="直接连接符 11"/>
          <p:cNvCxnSpPr>
            <a:stCxn id="4" idx="6"/>
            <a:endCxn id="6" idx="2"/>
          </p:cNvCxnSpPr>
          <p:nvPr/>
        </p:nvCxnSpPr>
        <p:spPr>
          <a:xfrm>
            <a:off x="2483768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83768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7" idx="0"/>
          </p:cNvCxnSpPr>
          <p:nvPr/>
        </p:nvCxnSpPr>
        <p:spPr>
          <a:xfrm>
            <a:off x="2231740" y="2204864"/>
            <a:ext cx="0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15916" y="2204864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400092" y="2204864"/>
            <a:ext cx="0" cy="108012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5803" y="242088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7804" y="190812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6426" y="292494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1980" y="19528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04048" y="242088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1980" y="29249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652120" y="2713276"/>
            <a:ext cx="648072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00193" y="2420888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该边无意义，被删除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68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Pseudo-Animation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563888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1979712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5148064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5148064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" name="直接连接符 11"/>
          <p:cNvCxnSpPr>
            <a:stCxn id="4" idx="6"/>
            <a:endCxn id="6" idx="2"/>
          </p:cNvCxnSpPr>
          <p:nvPr/>
        </p:nvCxnSpPr>
        <p:spPr>
          <a:xfrm>
            <a:off x="2483768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83768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7" idx="0"/>
          </p:cNvCxnSpPr>
          <p:nvPr/>
        </p:nvCxnSpPr>
        <p:spPr>
          <a:xfrm>
            <a:off x="2231740" y="2204864"/>
            <a:ext cx="0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15916" y="2204864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5803" y="242088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7804" y="190812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6426" y="292494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1980" y="19528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1980" y="29249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50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Contraction (</a:t>
            </a:r>
            <a:r>
              <a:rPr lang="zh-CN" altLang="en-US" dirty="0"/>
              <a:t>必须</a:t>
            </a:r>
            <a:r>
              <a:rPr lang="zh-CN" altLang="en-US" dirty="0" smtClean="0"/>
              <a:t>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将需要修改的边边权标记为负无穷，做</a:t>
            </a:r>
            <a:r>
              <a:rPr lang="en-US" altLang="zh-CN" dirty="0"/>
              <a:t>MST</a:t>
            </a:r>
          </a:p>
          <a:p>
            <a:r>
              <a:rPr lang="en-US" altLang="zh-CN" dirty="0"/>
              <a:t>MST</a:t>
            </a:r>
            <a:r>
              <a:rPr lang="zh-CN" altLang="en-US" dirty="0"/>
              <a:t>中非负无穷</a:t>
            </a:r>
            <a:r>
              <a:rPr lang="zh-CN" altLang="en-US" dirty="0" smtClean="0"/>
              <a:t>边，还原边权后必然也在</a:t>
            </a:r>
            <a:r>
              <a:rPr lang="en-US" altLang="zh-CN" dirty="0" smtClean="0"/>
              <a:t>MST</a:t>
            </a:r>
            <a:r>
              <a:rPr lang="zh-CN" altLang="en-US" dirty="0"/>
              <a:t>内</a:t>
            </a:r>
            <a:endParaRPr lang="en-US" altLang="zh-CN" dirty="0"/>
          </a:p>
          <a:p>
            <a:pPr algn="just"/>
            <a:r>
              <a:rPr lang="zh-CN" altLang="en-US" dirty="0"/>
              <a:t>将这些边连接的点集合并，缩小点数</a:t>
            </a:r>
            <a:endParaRPr lang="en-US" altLang="zh-CN" dirty="0"/>
          </a:p>
          <a:p>
            <a:pPr algn="just"/>
            <a:r>
              <a:rPr lang="zh-CN" altLang="en-US" dirty="0"/>
              <a:t>还原边</a:t>
            </a:r>
            <a:r>
              <a:rPr lang="zh-CN" altLang="en-US" dirty="0" smtClean="0"/>
              <a:t>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76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563888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1979712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5148064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5148064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" name="直接连接符 11"/>
          <p:cNvCxnSpPr>
            <a:stCxn id="4" idx="6"/>
            <a:endCxn id="6" idx="2"/>
          </p:cNvCxnSpPr>
          <p:nvPr/>
        </p:nvCxnSpPr>
        <p:spPr>
          <a:xfrm>
            <a:off x="2483768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83768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7" idx="0"/>
          </p:cNvCxnSpPr>
          <p:nvPr/>
        </p:nvCxnSpPr>
        <p:spPr>
          <a:xfrm>
            <a:off x="2231740" y="2204864"/>
            <a:ext cx="0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15916" y="2204864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400092" y="2204864"/>
            <a:ext cx="0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5803" y="242088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7804" y="190812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6426" y="292494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1980" y="19528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04048" y="242088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1980" y="29249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59832" y="2452536"/>
            <a:ext cx="8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</a:t>
            </a:r>
            <a:r>
              <a:rPr lang="en-US" altLang="zh-CN" sz="3200" dirty="0" err="1" smtClean="0"/>
              <a:t>inf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83768" y="458112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红边为待修改边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89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563888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1979712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5148064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5148064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" name="直接连接符 11"/>
          <p:cNvCxnSpPr>
            <a:stCxn id="4" idx="6"/>
            <a:endCxn id="6" idx="2"/>
          </p:cNvCxnSpPr>
          <p:nvPr/>
        </p:nvCxnSpPr>
        <p:spPr>
          <a:xfrm>
            <a:off x="2483768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83768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15916" y="2204864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7804" y="190812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6426" y="292494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1980" y="19528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1980" y="29249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59832" y="2452536"/>
            <a:ext cx="8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</a:t>
            </a:r>
            <a:r>
              <a:rPr lang="en-US" altLang="zh-CN" sz="3200" dirty="0" err="1" smtClean="0"/>
              <a:t>inf</a:t>
            </a:r>
            <a:endParaRPr lang="zh-CN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458112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最小生成树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21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712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563888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1979712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5148064" y="170080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5148064" y="32849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" name="直接连接符 11"/>
          <p:cNvCxnSpPr>
            <a:stCxn id="4" idx="6"/>
            <a:endCxn id="6" idx="2"/>
          </p:cNvCxnSpPr>
          <p:nvPr/>
        </p:nvCxnSpPr>
        <p:spPr>
          <a:xfrm>
            <a:off x="2483768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83768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952836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3537012"/>
            <a:ext cx="10801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15916" y="2204864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7804" y="190812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6426" y="292494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1980" y="19528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1980" y="29249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082108" y="458112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四</a:t>
            </a:r>
            <a:r>
              <a:rPr lang="zh-CN" altLang="en-US" sz="3200" dirty="0" smtClean="0"/>
              <a:t>条蓝边为必须边</a:t>
            </a:r>
            <a:endParaRPr lang="zh-CN" altLang="en-US" sz="3200" dirty="0"/>
          </a:p>
        </p:txBody>
      </p:sp>
      <p:cxnSp>
        <p:nvCxnSpPr>
          <p:cNvPr id="5" name="直接连接符 4"/>
          <p:cNvCxnSpPr>
            <a:stCxn id="4" idx="4"/>
            <a:endCxn id="7" idx="0"/>
          </p:cNvCxnSpPr>
          <p:nvPr/>
        </p:nvCxnSpPr>
        <p:spPr>
          <a:xfrm>
            <a:off x="2231740" y="2204864"/>
            <a:ext cx="0" cy="108012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00092" y="2204864"/>
            <a:ext cx="0" cy="108012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5803" y="242088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4048" y="242088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13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02644" y="184482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563888" y="306896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2102644" y="558924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4653136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4896036" y="184482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4896036" y="558924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" name="直接连接符 11"/>
          <p:cNvCxnSpPr>
            <a:stCxn id="4" idx="5"/>
            <a:endCxn id="6" idx="1"/>
          </p:cNvCxnSpPr>
          <p:nvPr/>
        </p:nvCxnSpPr>
        <p:spPr>
          <a:xfrm>
            <a:off x="2532883" y="2275063"/>
            <a:ext cx="1104822" cy="8677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7"/>
            <a:endCxn id="8" idx="3"/>
          </p:cNvCxnSpPr>
          <p:nvPr/>
        </p:nvCxnSpPr>
        <p:spPr>
          <a:xfrm flipV="1">
            <a:off x="2532883" y="5083375"/>
            <a:ext cx="1104822" cy="579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7"/>
            <a:endCxn id="9" idx="3"/>
          </p:cNvCxnSpPr>
          <p:nvPr/>
        </p:nvCxnSpPr>
        <p:spPr>
          <a:xfrm flipV="1">
            <a:off x="3994127" y="2275063"/>
            <a:ext cx="975726" cy="8677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5"/>
            <a:endCxn id="10" idx="1"/>
          </p:cNvCxnSpPr>
          <p:nvPr/>
        </p:nvCxnSpPr>
        <p:spPr>
          <a:xfrm>
            <a:off x="3994127" y="5083375"/>
            <a:ext cx="975726" cy="579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15916" y="3573016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7784" y="268349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8446" y="465998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3968" y="270892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463417" y="479098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1187624" y="1412776"/>
            <a:ext cx="5112568" cy="24079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87624" y="4169260"/>
            <a:ext cx="5112568" cy="24079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092280" y="35730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缩点</a:t>
            </a:r>
          </a:p>
        </p:txBody>
      </p:sp>
      <p:cxnSp>
        <p:nvCxnSpPr>
          <p:cNvPr id="35" name="直接连接符 34"/>
          <p:cNvCxnSpPr>
            <a:stCxn id="4" idx="4"/>
            <a:endCxn id="7" idx="0"/>
          </p:cNvCxnSpPr>
          <p:nvPr/>
        </p:nvCxnSpPr>
        <p:spPr>
          <a:xfrm>
            <a:off x="2354672" y="2348880"/>
            <a:ext cx="0" cy="324036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148064" y="2348880"/>
            <a:ext cx="0" cy="324036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9752" y="363631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39965" y="363631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9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95866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-5400000">
            <a:off x="1837426" y="800193"/>
            <a:ext cx="432048" cy="3164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92494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已处理的位置</a:t>
            </a:r>
            <a:endParaRPr lang="zh-CN" altLang="en-US" sz="3200" dirty="0"/>
          </a:p>
        </p:txBody>
      </p:sp>
      <p:sp>
        <p:nvSpPr>
          <p:cNvPr id="9" name="左大括号 8"/>
          <p:cNvSpPr/>
          <p:nvPr/>
        </p:nvSpPr>
        <p:spPr>
          <a:xfrm rot="-5400000">
            <a:off x="6048166" y="-135396"/>
            <a:ext cx="432048" cy="4968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60034" y="29209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未处理</a:t>
            </a:r>
            <a:r>
              <a:rPr lang="zh-CN" altLang="en-US" sz="3200" dirty="0"/>
              <a:t>的位置</a:t>
            </a:r>
          </a:p>
        </p:txBody>
      </p:sp>
      <p:sp>
        <p:nvSpPr>
          <p:cNvPr id="11" name="椭圆 10"/>
          <p:cNvSpPr/>
          <p:nvPr/>
        </p:nvSpPr>
        <p:spPr>
          <a:xfrm>
            <a:off x="1115616" y="3789040"/>
            <a:ext cx="309634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神一般的数据结构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10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563888" y="306896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63888" y="465313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815916" y="3573016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92280" y="35730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缩点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706638" y="3320988"/>
            <a:ext cx="857250" cy="1595636"/>
          </a:xfrm>
          <a:custGeom>
            <a:avLst/>
            <a:gdLst>
              <a:gd name="connsiteX0" fmla="*/ 857250 w 857250"/>
              <a:gd name="connsiteY0" fmla="*/ 0 h 2171700"/>
              <a:gd name="connsiteX1" fmla="*/ 0 w 857250"/>
              <a:gd name="connsiteY1" fmla="*/ 1128712 h 2171700"/>
              <a:gd name="connsiteX2" fmla="*/ 857250 w 857250"/>
              <a:gd name="connsiteY2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0" h="2171700">
                <a:moveTo>
                  <a:pt x="857250" y="0"/>
                </a:moveTo>
                <a:cubicBezTo>
                  <a:pt x="428625" y="383381"/>
                  <a:pt x="0" y="766762"/>
                  <a:pt x="0" y="1128712"/>
                </a:cubicBezTo>
                <a:cubicBezTo>
                  <a:pt x="0" y="1490662"/>
                  <a:pt x="697706" y="2095500"/>
                  <a:pt x="857250" y="2171700"/>
                </a:cubicBezTo>
              </a:path>
            </a:pathLst>
          </a:cu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4067944" y="3284401"/>
            <a:ext cx="857250" cy="1595636"/>
          </a:xfrm>
          <a:custGeom>
            <a:avLst/>
            <a:gdLst>
              <a:gd name="connsiteX0" fmla="*/ 857250 w 857250"/>
              <a:gd name="connsiteY0" fmla="*/ 0 h 2171700"/>
              <a:gd name="connsiteX1" fmla="*/ 0 w 857250"/>
              <a:gd name="connsiteY1" fmla="*/ 1128712 h 2171700"/>
              <a:gd name="connsiteX2" fmla="*/ 857250 w 857250"/>
              <a:gd name="connsiteY2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0" h="2171700">
                <a:moveTo>
                  <a:pt x="857250" y="0"/>
                </a:moveTo>
                <a:cubicBezTo>
                  <a:pt x="428625" y="383381"/>
                  <a:pt x="0" y="766762"/>
                  <a:pt x="0" y="1128712"/>
                </a:cubicBezTo>
                <a:cubicBezTo>
                  <a:pt x="0" y="1490662"/>
                  <a:pt x="697706" y="2095500"/>
                  <a:pt x="857250" y="2171700"/>
                </a:cubicBezTo>
              </a:path>
            </a:pathLst>
          </a:cu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67744" y="378904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55989" y="378904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28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减少点数和边数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Reduction-Contraction-Reduction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假设当前区间内修改的边数为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进行</a:t>
            </a:r>
            <a:r>
              <a:rPr lang="en-US" altLang="zh-CN" dirty="0" smtClean="0"/>
              <a:t>R-C-R</a:t>
            </a:r>
            <a:r>
              <a:rPr lang="zh-CN" altLang="en-US" dirty="0" smtClean="0"/>
              <a:t>后，图中最多只剩下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个点和</a:t>
            </a:r>
            <a:r>
              <a:rPr lang="en-US" altLang="zh-CN" dirty="0" smtClean="0"/>
              <a:t>2k</a:t>
            </a:r>
            <a:r>
              <a:rPr lang="zh-CN" altLang="en-US" dirty="0" smtClean="0"/>
              <a:t>条边</a:t>
            </a:r>
            <a:endParaRPr lang="en-US" altLang="zh-CN" dirty="0" smtClean="0"/>
          </a:p>
          <a:p>
            <a:r>
              <a:rPr lang="zh-CN" altLang="en-US" dirty="0" smtClean="0"/>
              <a:t>可以接受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m</a:t>
            </a:r>
            <a:r>
              <a:rPr lang="zh-CN" altLang="en-US" dirty="0"/>
              <a:t>条</a:t>
            </a:r>
            <a:r>
              <a:rPr lang="zh-CN" altLang="en-US" dirty="0" smtClean="0"/>
              <a:t>边 </a:t>
            </a:r>
            <a:r>
              <a:rPr lang="en-US" altLang="zh-CN" dirty="0" smtClean="0"/>
              <a:t>k</a:t>
            </a:r>
            <a:r>
              <a:rPr lang="zh-CN" altLang="en-US" dirty="0" smtClean="0"/>
              <a:t>条待修改边</a:t>
            </a:r>
            <a:endParaRPr lang="en-US" altLang="zh-CN" dirty="0" smtClean="0"/>
          </a:p>
          <a:p>
            <a:r>
              <a:rPr lang="en-US" altLang="zh-CN" dirty="0" smtClean="0"/>
              <a:t>Reduction</a:t>
            </a:r>
            <a:r>
              <a:rPr lang="zh-CN" altLang="en-US" dirty="0" smtClean="0"/>
              <a:t>后：最多剩余</a:t>
            </a:r>
            <a:r>
              <a:rPr lang="en-US" altLang="zh-CN" dirty="0" smtClean="0"/>
              <a:t>n+k-1</a:t>
            </a:r>
            <a:r>
              <a:rPr lang="zh-CN" altLang="en-US" dirty="0" smtClean="0"/>
              <a:t>条边</a:t>
            </a:r>
            <a:endParaRPr lang="en-US" altLang="zh-CN" dirty="0" smtClean="0"/>
          </a:p>
          <a:p>
            <a:r>
              <a:rPr lang="en-US" altLang="zh-CN" dirty="0" smtClean="0"/>
              <a:t>Contraction</a:t>
            </a:r>
            <a:r>
              <a:rPr lang="zh-CN" altLang="en-US" dirty="0" smtClean="0"/>
              <a:t>后：最多剩余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R-C-R</a:t>
            </a:r>
            <a:r>
              <a:rPr lang="zh-CN" altLang="en-US" dirty="0" smtClean="0"/>
              <a:t>过程：</a:t>
            </a:r>
            <a:endParaRPr lang="en-US" altLang="zh-CN" dirty="0" smtClean="0"/>
          </a:p>
          <a:p>
            <a:r>
              <a:rPr lang="en-US" altLang="zh-CN" dirty="0" smtClean="0"/>
              <a:t>(n, m) =&gt; (n, n+k-1) =&gt; (k+1, n+k-1) =&gt; (k+1, 2k)</a:t>
            </a:r>
          </a:p>
        </p:txBody>
      </p:sp>
    </p:spTree>
    <p:extLst>
      <p:ext uri="{BB962C8B-B14F-4D97-AF65-F5344CB8AC3E}">
        <p14:creationId xmlns:p14="http://schemas.microsoft.com/office/powerpoint/2010/main" val="1738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当前处理区间</a:t>
            </a:r>
            <a:r>
              <a:rPr lang="en-US" altLang="zh-CN" dirty="0" smtClean="0"/>
              <a:t>[L, R)</a:t>
            </a:r>
            <a:r>
              <a:rPr lang="zh-CN" altLang="en-US" dirty="0" smtClean="0"/>
              <a:t>，中点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L=R-1</a:t>
            </a:r>
            <a:r>
              <a:rPr lang="zh-CN" altLang="en-US" dirty="0" smtClean="0"/>
              <a:t>，则此时点数和边数均不超过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，直接实行修改，记录答案并退出</a:t>
            </a:r>
            <a:endParaRPr lang="en-US" altLang="zh-CN" dirty="0" smtClean="0"/>
          </a:p>
          <a:p>
            <a:r>
              <a:rPr lang="zh-CN" altLang="en-US" dirty="0"/>
              <a:t>删</a:t>
            </a:r>
            <a:r>
              <a:rPr lang="zh-CN" altLang="en-US" dirty="0" smtClean="0"/>
              <a:t>边、缩点</a:t>
            </a:r>
            <a:endParaRPr lang="en-US" altLang="zh-CN" dirty="0" smtClean="0"/>
          </a:p>
          <a:p>
            <a:r>
              <a:rPr lang="zh-CN" altLang="en-US" dirty="0" smtClean="0"/>
              <a:t>递归处理</a:t>
            </a:r>
            <a:r>
              <a:rPr lang="en-US" altLang="zh-CN" dirty="0" smtClean="0"/>
              <a:t>[L, M)</a:t>
            </a:r>
          </a:p>
          <a:p>
            <a:r>
              <a:rPr lang="zh-CN" altLang="en-US" dirty="0" smtClean="0"/>
              <a:t>递归处理</a:t>
            </a:r>
            <a:r>
              <a:rPr lang="en-US" altLang="zh-CN" dirty="0" smtClean="0"/>
              <a:t>[M, 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3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假设当前需要处理的区间长度为</a:t>
            </a:r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simplify</a:t>
            </a:r>
            <a:r>
              <a:rPr lang="zh-CN" altLang="en-US" dirty="0" smtClean="0"/>
              <a:t>需要 </a:t>
            </a:r>
            <a:r>
              <a:rPr lang="en-US" altLang="zh-CN" dirty="0" smtClean="0"/>
              <a:t>O(k log k + k </a:t>
            </a:r>
            <a:r>
              <a:rPr lang="el-GR" altLang="zh-CN" dirty="0"/>
              <a:t>α</a:t>
            </a:r>
            <a:r>
              <a:rPr lang="en-US" altLang="zh-CN" dirty="0" smtClean="0"/>
              <a:t>(k))</a:t>
            </a:r>
          </a:p>
          <a:p>
            <a:r>
              <a:rPr lang="zh-CN" altLang="en-US" dirty="0" smtClean="0"/>
              <a:t>实际上，</a:t>
            </a:r>
            <a:r>
              <a:rPr lang="en-US" altLang="zh-CN" dirty="0" smtClean="0"/>
              <a:t>O(k log k)</a:t>
            </a:r>
            <a:r>
              <a:rPr lang="zh-CN" altLang="en-US" dirty="0" smtClean="0"/>
              <a:t>的排序部分可以通过归并排序变成</a:t>
            </a:r>
            <a:r>
              <a:rPr lang="en-US" altLang="zh-CN" dirty="0" smtClean="0"/>
              <a:t>O(k)</a:t>
            </a:r>
          </a:p>
          <a:p>
            <a:r>
              <a:rPr lang="zh-CN" altLang="en-US" dirty="0" smtClean="0"/>
              <a:t>总时间复杂度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根据主定理只能知道 </a:t>
            </a:r>
            <a:r>
              <a:rPr lang="en-US" altLang="zh-CN" dirty="0" smtClean="0"/>
              <a:t>T(n)=</a:t>
            </a:r>
            <a:r>
              <a:rPr lang="el-GR" altLang="zh-CN" dirty="0" smtClean="0"/>
              <a:t>Ω</a:t>
            </a:r>
            <a:r>
              <a:rPr lang="en-US" altLang="zh-CN" dirty="0" smtClean="0"/>
              <a:t>(n log n)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T(n)=o(n log^(1+eps) 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33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BOI 2007 </a:t>
            </a:r>
            <a:r>
              <a:rPr lang="en-US" altLang="zh-CN" dirty="0" err="1" smtClean="0"/>
              <a:t>Mokia</a:t>
            </a:r>
            <a:endParaRPr lang="en-US" altLang="zh-CN" dirty="0" smtClean="0"/>
          </a:p>
          <a:p>
            <a:r>
              <a:rPr lang="en-US" altLang="zh-CN" dirty="0" smtClean="0"/>
              <a:t>POI 2011 Meteors</a:t>
            </a:r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年集训队互测 梁盾 矩阵乘法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0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动态问题：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，每个状态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对之后的状态施加影响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治算法：通过分治，处理看似难以处理的影响</a:t>
            </a:r>
            <a:endParaRPr lang="en-US" altLang="zh-CN" dirty="0" smtClean="0"/>
          </a:p>
          <a:p>
            <a:r>
              <a:rPr lang="en-US" altLang="zh-CN" dirty="0" smtClean="0"/>
              <a:t>1D1D</a:t>
            </a:r>
            <a:r>
              <a:rPr lang="zh-CN" altLang="en-US" dirty="0" smtClean="0"/>
              <a:t>动态规划的分治算法：将连续一段影响同时处理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MST</a:t>
            </a:r>
            <a:r>
              <a:rPr lang="zh-CN" altLang="en-US" dirty="0" smtClean="0"/>
              <a:t>的分治算法：减小数据量，减少实施影响的花费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43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优势与劣势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可以采用离线数据结构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存在性、代码</a:t>
            </a:r>
            <a:r>
              <a:rPr lang="zh-CN" altLang="en-US" dirty="0" smtClean="0"/>
              <a:t>量、复杂度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题目必须允许离线 </a:t>
            </a:r>
            <a:r>
              <a:rPr lang="en-US" altLang="zh-CN" dirty="0" smtClean="0"/>
              <a:t>(?)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zh-CN" altLang="en-US" dirty="0" smtClean="0"/>
              <a:t>一：在线维护？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我确实不会做 </a:t>
            </a:r>
            <a:r>
              <a:rPr lang="en-US" altLang="zh-CN" dirty="0" smtClean="0"/>
              <a:t>= =</a:t>
            </a:r>
          </a:p>
          <a:p>
            <a:r>
              <a:rPr lang="zh-CN" altLang="en-US" dirty="0" smtClean="0"/>
              <a:t>不过这里有一些思路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4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991582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-5400000">
            <a:off x="1837426" y="800193"/>
            <a:ext cx="432048" cy="3164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92494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已处理的位置</a:t>
            </a:r>
          </a:p>
        </p:txBody>
      </p:sp>
      <p:sp>
        <p:nvSpPr>
          <p:cNvPr id="9" name="左大括号 8"/>
          <p:cNvSpPr/>
          <p:nvPr/>
        </p:nvSpPr>
        <p:spPr>
          <a:xfrm rot="-5400000">
            <a:off x="6048166" y="-135396"/>
            <a:ext cx="432048" cy="4968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60034" y="29209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未处理的位置</a:t>
            </a:r>
          </a:p>
        </p:txBody>
      </p:sp>
      <p:sp>
        <p:nvSpPr>
          <p:cNvPr id="11" name="椭圆 10"/>
          <p:cNvSpPr/>
          <p:nvPr/>
        </p:nvSpPr>
        <p:spPr>
          <a:xfrm>
            <a:off x="1115616" y="3789040"/>
            <a:ext cx="309634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神一般的数据结构</a:t>
            </a:r>
            <a:endParaRPr lang="zh-CN" altLang="en-US" sz="3200" dirty="0"/>
          </a:p>
        </p:txBody>
      </p:sp>
      <p:sp>
        <p:nvSpPr>
          <p:cNvPr id="5" name="直角上箭头 4"/>
          <p:cNvSpPr/>
          <p:nvPr/>
        </p:nvSpPr>
        <p:spPr>
          <a:xfrm>
            <a:off x="2915816" y="1986595"/>
            <a:ext cx="1656184" cy="2594533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3898821"/>
            <a:ext cx="2677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查询，求出该位置的值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69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伪</a:t>
            </a:r>
            <a:r>
              <a:rPr lang="en-US" altLang="zh-CN" dirty="0" smtClean="0"/>
              <a:t>)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Voronoi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支持：加点、询问 </a:t>
            </a:r>
            <a:r>
              <a:rPr lang="en-US" altLang="zh-CN" dirty="0" smtClean="0"/>
              <a:t>(</a:t>
            </a:r>
            <a:r>
              <a:rPr lang="zh-CN" altLang="en-US" dirty="0" smtClean="0"/>
              <a:t>均在线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记得例题一的做法实际上是在线的么？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05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二项堆、线段树与分治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只添加结点的二项堆</a:t>
            </a:r>
            <a:endParaRPr lang="en-US" altLang="zh-CN" dirty="0" smtClean="0"/>
          </a:p>
          <a:p>
            <a:r>
              <a:rPr lang="zh-CN" altLang="en-US" dirty="0" smtClean="0"/>
              <a:t>从左向右每个点分别查询并插入、实时删除无用结点的线段树</a:t>
            </a:r>
            <a:endParaRPr lang="en-US" altLang="zh-CN" dirty="0" smtClean="0"/>
          </a:p>
          <a:p>
            <a:r>
              <a:rPr lang="zh-CN" altLang="en-US" dirty="0" smtClean="0"/>
              <a:t>分治：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集合中点更新</a:t>
            </a:r>
            <a:r>
              <a:rPr lang="en-US" altLang="zh-CN" dirty="0" smtClean="0"/>
              <a:t>B</a:t>
            </a:r>
            <a:r>
              <a:rPr lang="zh-CN" altLang="en-US" dirty="0" smtClean="0"/>
              <a:t>集合中点，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集合中点建立数据结构后</a:t>
            </a:r>
            <a:r>
              <a:rPr lang="en-US" altLang="zh-CN" dirty="0" smtClean="0"/>
              <a:t>B</a:t>
            </a:r>
            <a:r>
              <a:rPr lang="zh-CN" altLang="en-US" dirty="0" smtClean="0"/>
              <a:t>集合中点的值可以在线查询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三者是等价的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9946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-5400000">
            <a:off x="1837426" y="800193"/>
            <a:ext cx="432048" cy="3164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92494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已处理的位置</a:t>
            </a:r>
          </a:p>
        </p:txBody>
      </p:sp>
      <p:sp>
        <p:nvSpPr>
          <p:cNvPr id="9" name="左大括号 8"/>
          <p:cNvSpPr/>
          <p:nvPr/>
        </p:nvSpPr>
        <p:spPr>
          <a:xfrm rot="-5400000">
            <a:off x="6048166" y="-135396"/>
            <a:ext cx="432048" cy="4968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60034" y="29209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未处理的位置</a:t>
            </a:r>
          </a:p>
        </p:txBody>
      </p:sp>
      <p:sp>
        <p:nvSpPr>
          <p:cNvPr id="11" name="椭圆 10"/>
          <p:cNvSpPr/>
          <p:nvPr/>
        </p:nvSpPr>
        <p:spPr>
          <a:xfrm>
            <a:off x="1115616" y="3789040"/>
            <a:ext cx="309634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神一般的数据结构</a:t>
            </a:r>
            <a:endParaRPr lang="zh-CN" altLang="en-US" sz="3200" dirty="0"/>
          </a:p>
        </p:txBody>
      </p:sp>
      <p:sp>
        <p:nvSpPr>
          <p:cNvPr id="3" name="直角上箭头 2"/>
          <p:cNvSpPr/>
          <p:nvPr/>
        </p:nvSpPr>
        <p:spPr>
          <a:xfrm rot="16200000" flipH="1">
            <a:off x="2257530" y="2554691"/>
            <a:ext cx="2684723" cy="1512166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6016" y="4365104"/>
            <a:ext cx="2952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更新数据结构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05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Pseudo-Animation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19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-5400000">
            <a:off x="2305478" y="332141"/>
            <a:ext cx="432048" cy="4100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92494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已处理的位置</a:t>
            </a:r>
          </a:p>
        </p:txBody>
      </p:sp>
      <p:sp>
        <p:nvSpPr>
          <p:cNvPr id="9" name="左大括号 8"/>
          <p:cNvSpPr/>
          <p:nvPr/>
        </p:nvSpPr>
        <p:spPr>
          <a:xfrm rot="-5400000">
            <a:off x="6444208" y="332657"/>
            <a:ext cx="432048" cy="4032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60034" y="29209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未处理的位置</a:t>
            </a:r>
          </a:p>
        </p:txBody>
      </p:sp>
      <p:sp>
        <p:nvSpPr>
          <p:cNvPr id="11" name="椭圆 10"/>
          <p:cNvSpPr/>
          <p:nvPr/>
        </p:nvSpPr>
        <p:spPr>
          <a:xfrm>
            <a:off x="1115616" y="3789040"/>
            <a:ext cx="309634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神一般的数据结构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35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最长上升子</a:t>
            </a:r>
            <a:r>
              <a:rPr lang="zh-CN" altLang="en-US" dirty="0" smtClean="0"/>
              <a:t>序列 </a:t>
            </a:r>
            <a:r>
              <a:rPr lang="en-US" altLang="zh-CN" dirty="0" smtClean="0"/>
              <a:t>(</a:t>
            </a:r>
            <a:r>
              <a:rPr lang="zh-CN" altLang="en-US" dirty="0" smtClean="0"/>
              <a:t>树状数组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HNOI 2008 </a:t>
            </a:r>
            <a:r>
              <a:rPr lang="zh-CN" altLang="en-US" dirty="0" smtClean="0"/>
              <a:t>玩具装箱 </a:t>
            </a:r>
            <a:r>
              <a:rPr lang="en-US" altLang="zh-CN" dirty="0" smtClean="0"/>
              <a:t>toy (</a:t>
            </a:r>
            <a:r>
              <a:rPr lang="zh-CN" altLang="en-US" dirty="0" smtClean="0"/>
              <a:t>单调队列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CF 115 E Linear Kingdom Races (</a:t>
            </a:r>
            <a:r>
              <a:rPr lang="zh-CN" altLang="en-US" dirty="0" smtClean="0"/>
              <a:t>线段树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NOI 2007 </a:t>
            </a:r>
            <a:r>
              <a:rPr lang="zh-CN" altLang="en-US" dirty="0" smtClean="0"/>
              <a:t>货币兑换 </a:t>
            </a:r>
            <a:r>
              <a:rPr lang="en-US" altLang="zh-CN" dirty="0" smtClean="0"/>
              <a:t>cash (</a:t>
            </a:r>
            <a:r>
              <a:rPr lang="zh-CN" altLang="en-US" dirty="0" smtClean="0"/>
              <a:t>平衡树维护凸包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ACM ICPC WF 2011 F Machine Works (</a:t>
            </a:r>
            <a:r>
              <a:rPr lang="zh-CN" altLang="en-US" dirty="0" smtClean="0"/>
              <a:t>平衡树维护凸包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2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劣势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必须采用在线数据结构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存在性</a:t>
            </a:r>
            <a:r>
              <a:rPr lang="zh-CN" altLang="en-US" dirty="0" smtClean="0"/>
              <a:t>、代码量、复杂度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存在性：你会做吗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量：你写得出吗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度：写出来你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的掉吗？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13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1640</Words>
  <Application>Microsoft Office PowerPoint</Application>
  <PresentationFormat>全屏显示(4:3)</PresentationFormat>
  <Paragraphs>263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浅谈一类分治算法</vt:lpstr>
      <vt:lpstr>从1D1D动态规划说起</vt:lpstr>
      <vt:lpstr>一类1D1D动态规划的优化</vt:lpstr>
      <vt:lpstr>Pseudo-Animation</vt:lpstr>
      <vt:lpstr>Pseudo-Animation</vt:lpstr>
      <vt:lpstr>Pseudo-Animation</vt:lpstr>
      <vt:lpstr>Pseudo-Animation</vt:lpstr>
      <vt:lpstr>例子</vt:lpstr>
      <vt:lpstr>劣势</vt:lpstr>
      <vt:lpstr>分治算法</vt:lpstr>
      <vt:lpstr>Actual-Animation</vt:lpstr>
      <vt:lpstr>Pseudo-Animation</vt:lpstr>
      <vt:lpstr>Pseudo-Animation</vt:lpstr>
      <vt:lpstr>Actual-Animation</vt:lpstr>
      <vt:lpstr>例题 (陈立杰)</vt:lpstr>
      <vt:lpstr>预备知识</vt:lpstr>
      <vt:lpstr>思路</vt:lpstr>
      <vt:lpstr>分治算法</vt:lpstr>
      <vt:lpstr>再次转化</vt:lpstr>
      <vt:lpstr>线段树</vt:lpstr>
      <vt:lpstr>复杂度分析：时间复杂度</vt:lpstr>
      <vt:lpstr>复杂度分析：时间复杂度</vt:lpstr>
      <vt:lpstr>复杂度分析：空间复杂度</vt:lpstr>
      <vt:lpstr>必须离线？</vt:lpstr>
      <vt:lpstr>不仅是动态规划</vt:lpstr>
      <vt:lpstr>动态最小生成树</vt:lpstr>
      <vt:lpstr>思路</vt:lpstr>
      <vt:lpstr>分治算法</vt:lpstr>
      <vt:lpstr>思路</vt:lpstr>
      <vt:lpstr>Reduction (无用边)</vt:lpstr>
      <vt:lpstr>Pseudo-Animation</vt:lpstr>
      <vt:lpstr>Pseudo-Animation</vt:lpstr>
      <vt:lpstr>Pseudo-Animation</vt:lpstr>
      <vt:lpstr>Pseudo-Animation</vt:lpstr>
      <vt:lpstr>Contraction (必须边)</vt:lpstr>
      <vt:lpstr>Pseudo-Animation</vt:lpstr>
      <vt:lpstr>Pseudo-Animation</vt:lpstr>
      <vt:lpstr>Pseudo-Animation</vt:lpstr>
      <vt:lpstr>Pseudo-Animation</vt:lpstr>
      <vt:lpstr>Pseudo-Animation</vt:lpstr>
      <vt:lpstr>减少点数和边数</vt:lpstr>
      <vt:lpstr>简单的证明</vt:lpstr>
      <vt:lpstr>流程</vt:lpstr>
      <vt:lpstr>时间复杂度</vt:lpstr>
      <vt:lpstr>其他题目</vt:lpstr>
      <vt:lpstr>总结</vt:lpstr>
      <vt:lpstr>优势与劣势</vt:lpstr>
      <vt:lpstr>Thanks</vt:lpstr>
      <vt:lpstr>例题一：在线维护？</vt:lpstr>
      <vt:lpstr>(伪)动态Voronoi图</vt:lpstr>
      <vt:lpstr>二项堆、线段树与分治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 Diagram</dc:title>
  <cp:lastModifiedBy>Sevenkplus</cp:lastModifiedBy>
  <cp:revision>1066</cp:revision>
  <dcterms:modified xsi:type="dcterms:W3CDTF">2013-01-27T23:38:25Z</dcterms:modified>
</cp:coreProperties>
</file>