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7" r:id="rId11"/>
    <p:sldId id="264" r:id="rId12"/>
    <p:sldId id="265" r:id="rId13"/>
    <p:sldId id="266" r:id="rId14"/>
    <p:sldId id="268" r:id="rId15"/>
    <p:sldId id="26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Worksheet%20in%20Indian%20Retail%20Sales%20Analysi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pivotSource>
    <c:name>[Worksheet in Indian Retail Sales Analysis]Pivot Tables!PivotTable1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dirty="0"/>
              <a:t>sales across cities</a:t>
            </a:r>
            <a:endParaRPr lang="en-IN" dirty="0"/>
          </a:p>
        </c:rich>
      </c:tx>
      <c:layout>
        <c:manualLayout>
          <c:xMode val="edge"/>
          <c:yMode val="edge"/>
          <c:x val="0.346214304427561"/>
          <c:y val="0.0260279503296532"/>
        </c:manualLayout>
      </c:layout>
      <c:overlay val="0"/>
      <c:spPr>
        <a:noFill/>
        <a:ln>
          <a:noFill/>
        </a:ln>
        <a:effectLst/>
      </c:spPr>
    </c:title>
    <c:autoTitleDeleted val="0"/>
    <c:plotArea>
      <c:layout/>
      <c:barChart>
        <c:barDir val="bar"/>
        <c:grouping val="clustered"/>
        <c:varyColors val="0"/>
        <c:ser>
          <c:idx val="0"/>
          <c:order val="0"/>
          <c:tx>
            <c:strRef>
              <c:f>'Pivot Tables'!$B$3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'Pivot Tables'!$A$4:$A$19</c:f>
              <c:strCache>
                <c:ptCount val="15"/>
                <c:pt idx="0">
                  <c:v>Ahmedabad</c:v>
                </c:pt>
                <c:pt idx="1">
                  <c:v>Bangalore</c:v>
                </c:pt>
                <c:pt idx="2">
                  <c:v>Bhubaneswar</c:v>
                </c:pt>
                <c:pt idx="3">
                  <c:v>Chandigarh</c:v>
                </c:pt>
                <c:pt idx="4">
                  <c:v>Chennai</c:v>
                </c:pt>
                <c:pt idx="5">
                  <c:v>Delhi</c:v>
                </c:pt>
                <c:pt idx="6">
                  <c:v>Hyderabad</c:v>
                </c:pt>
                <c:pt idx="7">
                  <c:v>Indore</c:v>
                </c:pt>
                <c:pt idx="8">
                  <c:v>Jaipur</c:v>
                </c:pt>
                <c:pt idx="9">
                  <c:v>Kolkata</c:v>
                </c:pt>
                <c:pt idx="10">
                  <c:v>Lucknow</c:v>
                </c:pt>
                <c:pt idx="11">
                  <c:v>Mumbai</c:v>
                </c:pt>
                <c:pt idx="12">
                  <c:v>Nagpur</c:v>
                </c:pt>
                <c:pt idx="13">
                  <c:v>Patna</c:v>
                </c:pt>
                <c:pt idx="14">
                  <c:v>Pune</c:v>
                </c:pt>
              </c:strCache>
            </c:strRef>
          </c:cat>
          <c:val>
            <c:numRef>
              <c:f>'Pivot Tables'!$B$4:$B$19</c:f>
              <c:numCache>
                <c:formatCode>General</c:formatCode>
                <c:ptCount val="15"/>
                <c:pt idx="0">
                  <c:v>386259.66</c:v>
                </c:pt>
                <c:pt idx="1">
                  <c:v>507149.05</c:v>
                </c:pt>
                <c:pt idx="2">
                  <c:v>517023</c:v>
                </c:pt>
                <c:pt idx="3">
                  <c:v>336663.23</c:v>
                </c:pt>
                <c:pt idx="4">
                  <c:v>452123.81</c:v>
                </c:pt>
                <c:pt idx="5">
                  <c:v>370888.74</c:v>
                </c:pt>
                <c:pt idx="6">
                  <c:v>459571.25</c:v>
                </c:pt>
                <c:pt idx="7">
                  <c:v>276403.89</c:v>
                </c:pt>
                <c:pt idx="8">
                  <c:v>378977.46</c:v>
                </c:pt>
                <c:pt idx="9">
                  <c:v>476409.59</c:v>
                </c:pt>
                <c:pt idx="10">
                  <c:v>365901.2</c:v>
                </c:pt>
                <c:pt idx="11">
                  <c:v>245608.52</c:v>
                </c:pt>
                <c:pt idx="12">
                  <c:v>335038.64</c:v>
                </c:pt>
                <c:pt idx="13">
                  <c:v>506995.07</c:v>
                </c:pt>
                <c:pt idx="14">
                  <c:v>236325.56</c:v>
                </c:pt>
              </c:numCache>
            </c:numRef>
          </c:val>
        </c:ser>
        <c:dLbls>
          <c:showLegendKey val="0"/>
          <c:showVal val="1"/>
          <c:showCatName val="0"/>
          <c:showSerName val="0"/>
          <c:showPercent val="0"/>
          <c:showBubbleSize val="0"/>
        </c:dLbls>
        <c:gapWidth val="140"/>
        <c:overlap val="-40"/>
        <c:axId val="122468721"/>
        <c:axId val="233057782"/>
      </c:barChart>
      <c:catAx>
        <c:axId val="122468721"/>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33057782"/>
        <c:crosses val="autoZero"/>
        <c:auto val="1"/>
        <c:lblAlgn val="ctr"/>
        <c:lblOffset val="100"/>
        <c:noMultiLvlLbl val="0"/>
      </c:catAx>
      <c:valAx>
        <c:axId val="233057782"/>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22468721"/>
        <c:crosses val="autoZero"/>
        <c:crossBetween val="between"/>
      </c:valAx>
      <c:spPr>
        <a:noFill/>
        <a:ln>
          <a:noFill/>
        </a:ln>
        <a:effectLst/>
      </c:spPr>
    </c:plotArea>
    <c:plotVisOnly val="1"/>
    <c:dispBlanksAs val="gap"/>
    <c:showDLblsOverMax val="0"/>
    <c:extLst>
      <c:ext uri="{0b15fc19-7d7d-44ad-8c2d-2c3a37ce22c3}">
        <chartProps xmlns="https://web.wps.cn/et/2018/main" chartId="{6d9c0047-6ebc-43d7-995d-99db8f7e9a14}"/>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11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F4282-0504-4693-8A5D-F2C7D3E0ABC1}"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AC82C-2057-490D-872E-D4D1F425A51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insights</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Dash board</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Indexing</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pallet &amp; Color theory</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Back Story</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of story</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proof</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understanding</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cleaning</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transformation</a:t>
            </a:r>
            <a:endParaRPr lang="en-IN" dirty="0"/>
          </a:p>
        </p:txBody>
      </p:sp>
      <p:sp>
        <p:nvSpPr>
          <p:cNvPr id="4" name="Slide Number Placeholder 3"/>
          <p:cNvSpPr>
            <a:spLocks noGrp="1"/>
          </p:cNvSpPr>
          <p:nvPr>
            <p:ph type="sldNum" sz="quarter" idx="5"/>
          </p:nvPr>
        </p:nvSpPr>
        <p:spPr/>
        <p:txBody>
          <a:bodyPr/>
          <a:lstStyle/>
          <a:p>
            <a:fld id="{AB0AC82C-2057-490D-872E-D4D1F425A512}"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439A60-4CB7-4946-8B73-93F310836C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439A60-4CB7-4946-8B73-93F310836C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439A60-4CB7-4946-8B73-93F310836C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B439A60-4CB7-4946-8B73-93F310836C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B439A60-4CB7-4946-8B73-93F310836C5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B439A60-4CB7-4946-8B73-93F310836C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B439A60-4CB7-4946-8B73-93F310836C5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439A60-4CB7-4946-8B73-93F310836C5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39A60-4CB7-4946-8B73-93F310836C5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439A60-4CB7-4946-8B73-93F310836C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439A60-4CB7-4946-8B73-93F310836C5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617B1-EA1B-490C-8427-2A9347C8C0C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39A60-4CB7-4946-8B73-93F310836C5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17B1-EA1B-490C-8427-2A9347C8C0C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package" Target="../embeddings/Workbook2.xls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package" Target="../embeddings/Workbook1.xls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6814"/>
            <a:ext cx="9144000" cy="3057335"/>
          </a:xfrm>
        </p:spPr>
        <p:txBody>
          <a:bodyPr>
            <a:normAutofit/>
          </a:bodyPr>
          <a:lstStyle/>
          <a:p>
            <a:r>
              <a:rPr lang="en-US" sz="4000" b="1" dirty="0"/>
              <a:t>Project Name</a:t>
            </a:r>
            <a:endParaRPr lang="en-IN" sz="4000" b="1" dirty="0"/>
          </a:p>
        </p:txBody>
      </p:sp>
      <p:sp>
        <p:nvSpPr>
          <p:cNvPr id="3" name="Subtitle 2"/>
          <p:cNvSpPr>
            <a:spLocks noGrp="1"/>
          </p:cNvSpPr>
          <p:nvPr>
            <p:ph type="subTitle" idx="1"/>
          </p:nvPr>
        </p:nvSpPr>
        <p:spPr>
          <a:xfrm>
            <a:off x="1524000" y="3530278"/>
            <a:ext cx="9144000" cy="1727522"/>
          </a:xfrm>
        </p:spPr>
        <p:txBody>
          <a:bodyPr>
            <a:normAutofit/>
          </a:bodyPr>
          <a:lstStyle/>
          <a:p>
            <a:r>
              <a:rPr lang="en-US" sz="5400" b="1" dirty="0"/>
              <a:t>Indian Retail Sales Analysis</a:t>
            </a:r>
            <a:endParaRPr lang="en-IN" sz="54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1788" y="0"/>
            <a:ext cx="7008660" cy="168113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617" y="4454806"/>
            <a:ext cx="1629002" cy="15432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187" y="161664"/>
            <a:ext cx="9144000" cy="289748"/>
          </a:xfrm>
        </p:spPr>
        <p:txBody>
          <a:bodyPr>
            <a:noAutofit/>
          </a:bodyPr>
          <a:lstStyle/>
          <a:p>
            <a:pPr algn="l"/>
            <a:br>
              <a:rPr lang="en-IN" sz="2400" b="1" dirty="0"/>
            </a:br>
            <a:r>
              <a:rPr lang="en-IN" sz="2400" b="1" dirty="0"/>
              <a:t>Step 3:  Data Transformatio</a:t>
            </a:r>
            <a:r>
              <a:rPr lang="en-IN" sz="2400" dirty="0"/>
              <a:t>n:</a:t>
            </a:r>
            <a:endParaRPr lang="en-IN" sz="2400" dirty="0"/>
          </a:p>
        </p:txBody>
      </p:sp>
      <p:sp>
        <p:nvSpPr>
          <p:cNvPr id="3" name="Subtitle 2"/>
          <p:cNvSpPr>
            <a:spLocks noGrp="1"/>
          </p:cNvSpPr>
          <p:nvPr>
            <p:ph type="subTitle" idx="1"/>
          </p:nvPr>
        </p:nvSpPr>
        <p:spPr>
          <a:xfrm>
            <a:off x="158187" y="451412"/>
            <a:ext cx="10509813" cy="6406587"/>
          </a:xfrm>
        </p:spPr>
        <p:txBody>
          <a:bodyPr>
            <a:normAutofit fontScale="77500" lnSpcReduction="20000"/>
          </a:bodyPr>
          <a:lstStyle/>
          <a:p>
            <a:pPr algn="l"/>
            <a:r>
              <a:rPr lang="en-US" sz="2100" dirty="0"/>
              <a:t>In this step, we will manipulate the data to make it more useful for analysis. This includes creating new columns, calculating metrics, and ensuring the data is in a format that allows easy reporting. Here’s how we can transform the data:</a:t>
            </a:r>
            <a:endParaRPr lang="en-US" sz="2100" dirty="0"/>
          </a:p>
          <a:p>
            <a:pPr algn="l" fontAlgn="base"/>
            <a:endParaRPr lang="en-US" b="1" dirty="0"/>
          </a:p>
          <a:p>
            <a:pPr algn="l" fontAlgn="base"/>
            <a:r>
              <a:rPr lang="en-US" b="1" dirty="0"/>
              <a:t>Year-Month Column:</a:t>
            </a:r>
            <a:br>
              <a:rPr lang="en-US" b="1" dirty="0"/>
            </a:br>
            <a:endParaRPr lang="en-US" dirty="0"/>
          </a:p>
          <a:p>
            <a:pPr lvl="1" algn="l" fontAlgn="base"/>
            <a:r>
              <a:rPr lang="en-US" b="1" dirty="0"/>
              <a:t>Order Date:</a:t>
            </a:r>
            <a:r>
              <a:rPr lang="en-US" dirty="0"/>
              <a:t> 2025-05-11</a:t>
            </a:r>
            <a:br>
              <a:rPr lang="en-US" dirty="0"/>
            </a:br>
            <a:endParaRPr lang="en-US" dirty="0"/>
          </a:p>
          <a:p>
            <a:pPr lvl="1" algn="l" fontAlgn="base"/>
            <a:r>
              <a:rPr lang="en-US" b="1" dirty="0"/>
              <a:t>Year-Month Column Formula:</a:t>
            </a:r>
            <a:br>
              <a:rPr lang="en-US" b="1" dirty="0"/>
            </a:br>
            <a:r>
              <a:rPr lang="en-US" dirty="0"/>
              <a:t>=TEXT(A2, "yyyy-mm")</a:t>
            </a:r>
            <a:br>
              <a:rPr lang="en-US" dirty="0"/>
            </a:br>
            <a:r>
              <a:rPr lang="en-US" dirty="0"/>
              <a:t>Result: </a:t>
            </a:r>
            <a:r>
              <a:rPr lang="en-US" b="1" dirty="0"/>
              <a:t>2025-05</a:t>
            </a:r>
            <a:br>
              <a:rPr lang="en-US" b="1" dirty="0"/>
            </a:br>
            <a:endParaRPr lang="en-US" dirty="0"/>
          </a:p>
          <a:p>
            <a:pPr algn="l" fontAlgn="base"/>
            <a:r>
              <a:rPr lang="en-US" b="1" dirty="0"/>
              <a:t>Profit Margin:</a:t>
            </a:r>
            <a:br>
              <a:rPr lang="en-US" b="1" dirty="0"/>
            </a:br>
            <a:endParaRPr lang="en-US" dirty="0"/>
          </a:p>
          <a:p>
            <a:pPr lvl="1" algn="l" fontAlgn="base"/>
            <a:r>
              <a:rPr lang="en-US" b="1" dirty="0"/>
              <a:t>Sales:</a:t>
            </a:r>
            <a:r>
              <a:rPr lang="en-US" dirty="0"/>
              <a:t> ₹5000</a:t>
            </a:r>
            <a:br>
              <a:rPr lang="en-US" dirty="0"/>
            </a:br>
            <a:endParaRPr lang="en-US" dirty="0"/>
          </a:p>
          <a:p>
            <a:pPr lvl="1" algn="l" fontAlgn="base"/>
            <a:r>
              <a:rPr lang="en-US" b="1" dirty="0"/>
              <a:t>Profit:</a:t>
            </a:r>
            <a:r>
              <a:rPr lang="en-US" dirty="0"/>
              <a:t> ₹1500</a:t>
            </a:r>
            <a:br>
              <a:rPr lang="en-US" dirty="0"/>
            </a:br>
            <a:endParaRPr lang="en-US" dirty="0"/>
          </a:p>
          <a:p>
            <a:pPr lvl="1" algn="l" fontAlgn="base"/>
            <a:r>
              <a:rPr lang="en-US" b="1" dirty="0"/>
              <a:t>Profit Margin Formula:</a:t>
            </a:r>
            <a:br>
              <a:rPr lang="en-US" b="1" dirty="0"/>
            </a:br>
            <a:r>
              <a:rPr lang="en-US" dirty="0"/>
              <a:t>= (1500 / 5000) * 100</a:t>
            </a:r>
            <a:br>
              <a:rPr lang="en-US" dirty="0"/>
            </a:br>
            <a:r>
              <a:rPr lang="en-US" dirty="0"/>
              <a:t>Result: </a:t>
            </a:r>
            <a:r>
              <a:rPr lang="en-US" b="1" dirty="0"/>
              <a:t>30%</a:t>
            </a:r>
            <a:br>
              <a:rPr lang="en-US" b="1" dirty="0"/>
            </a:br>
            <a:endParaRPr lang="en-US" dirty="0"/>
          </a:p>
          <a:p>
            <a:pPr algn="l" fontAlgn="base"/>
            <a:r>
              <a:rPr lang="en-US" b="1" dirty="0"/>
              <a:t>Sales Category:</a:t>
            </a:r>
            <a:br>
              <a:rPr lang="en-US" b="1" dirty="0"/>
            </a:br>
            <a:endParaRPr lang="en-US" dirty="0"/>
          </a:p>
          <a:p>
            <a:pPr lvl="1" algn="l" fontAlgn="base"/>
            <a:r>
              <a:rPr lang="en-US" sz="2300" b="1" dirty="0"/>
              <a:t>Sales Amount:</a:t>
            </a:r>
            <a:r>
              <a:rPr lang="en-US" sz="2300" dirty="0"/>
              <a:t> ₹12000</a:t>
            </a:r>
            <a:endParaRPr lang="en-US" sz="2300" dirty="0"/>
          </a:p>
          <a:p>
            <a:pPr lvl="1" algn="l" fontAlgn="base"/>
            <a:r>
              <a:rPr lang="en-US" sz="2300" b="1" dirty="0"/>
              <a:t>Sales Category Formula:</a:t>
            </a:r>
            <a:br>
              <a:rPr lang="en-US" sz="2300" b="1" dirty="0"/>
            </a:br>
            <a:r>
              <a:rPr lang="en-US" sz="2300" dirty="0"/>
              <a:t>=IF(A2 &gt; 10000, "High", IF(A2 &gt; 5000, "Medium", "Low"))</a:t>
            </a:r>
            <a:br>
              <a:rPr lang="en-US" sz="2300" dirty="0"/>
            </a:br>
            <a:r>
              <a:rPr lang="en-US" sz="2300" dirty="0"/>
              <a:t>Result: </a:t>
            </a:r>
            <a:r>
              <a:rPr lang="en-US" sz="2300" b="1" dirty="0"/>
              <a:t>High</a:t>
            </a:r>
            <a:br>
              <a:rPr lang="en-US" sz="2300" b="1" dirty="0"/>
            </a:br>
            <a:endParaRPr lang="en-US" sz="2300" dirty="0"/>
          </a:p>
          <a:p>
            <a:pPr algn="l"/>
            <a:endParaRPr lang="en-IN" sz="16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72206" y="6181630"/>
            <a:ext cx="2819794" cy="6763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5365"/>
            <a:ext cx="9144000" cy="787460"/>
          </a:xfrm>
        </p:spPr>
        <p:txBody>
          <a:bodyPr>
            <a:noAutofit/>
          </a:bodyPr>
          <a:lstStyle/>
          <a:p>
            <a:pPr algn="l"/>
            <a:r>
              <a:rPr lang="en-US" sz="1800" b="1" dirty="0"/>
              <a:t>Step 4: Dashboard Creation</a:t>
            </a:r>
            <a:br>
              <a:rPr lang="en-US" sz="1800" b="1" dirty="0">
                <a:effectLst/>
              </a:rPr>
            </a:br>
            <a:r>
              <a:rPr lang="en-US" sz="1800" dirty="0"/>
              <a:t>In this step, we'll create a comprehensive </a:t>
            </a:r>
            <a:r>
              <a:rPr lang="en-US" sz="1800" b="1" dirty="0"/>
              <a:t>Excel Dashboard</a:t>
            </a:r>
            <a:r>
              <a:rPr lang="en-US" sz="1800" dirty="0"/>
              <a:t> to track </a:t>
            </a:r>
            <a:r>
              <a:rPr lang="en-US" sz="1800" b="1" dirty="0"/>
              <a:t>real-time business KPIs</a:t>
            </a:r>
            <a:r>
              <a:rPr lang="en-US" sz="1800" dirty="0"/>
              <a:t>, display relevant metrics, and offer interactive components for deeper insights.</a:t>
            </a:r>
            <a:endParaRPr lang="en-IN" sz="1800" dirty="0"/>
          </a:p>
        </p:txBody>
      </p:sp>
      <p:sp>
        <p:nvSpPr>
          <p:cNvPr id="3" name="Subtitle 2"/>
          <p:cNvSpPr>
            <a:spLocks noGrp="1"/>
          </p:cNvSpPr>
          <p:nvPr>
            <p:ph type="subTitle" idx="1"/>
          </p:nvPr>
        </p:nvSpPr>
        <p:spPr>
          <a:xfrm>
            <a:off x="146612" y="997733"/>
            <a:ext cx="9144000" cy="5744901"/>
          </a:xfrm>
        </p:spPr>
        <p:txBody>
          <a:bodyPr>
            <a:normAutofit/>
          </a:bodyPr>
          <a:lstStyle/>
          <a:p>
            <a:pPr algn="l"/>
            <a:r>
              <a:rPr lang="en-IN" sz="2000" dirty="0"/>
              <a:t>Ex:</a:t>
            </a:r>
            <a:endParaRPr lang="en-IN" sz="2000" dirty="0"/>
          </a:p>
          <a:p>
            <a:pPr algn="l"/>
            <a:r>
              <a:rPr lang="en-US" sz="2000" b="1" dirty="0"/>
              <a:t>What is the total revenue generated across all cities?</a:t>
            </a:r>
            <a:br>
              <a:rPr lang="en-US" sz="2000" b="1" dirty="0"/>
            </a:br>
            <a:r>
              <a:rPr lang="en-US" sz="2000" dirty="0"/>
              <a:t>Columns: Sales Amount, city</a:t>
            </a:r>
            <a:br>
              <a:rPr lang="en-US" sz="2000" dirty="0"/>
            </a:br>
            <a:r>
              <a:rPr lang="en-US" sz="2000" i="1" dirty="0"/>
              <a:t>Chart Hint:</a:t>
            </a:r>
            <a:r>
              <a:rPr lang="en-US" sz="2000" dirty="0"/>
              <a:t> </a:t>
            </a:r>
            <a:r>
              <a:rPr lang="en-US" sz="2000" b="1" dirty="0"/>
              <a:t>Bar Chart (Region-wise)</a:t>
            </a:r>
            <a:endParaRPr lang="en-US" sz="2000" b="1" dirty="0"/>
          </a:p>
          <a:p>
            <a:pPr algn="l"/>
            <a:endParaRPr lang="en-US" sz="2000" b="1" dirty="0"/>
          </a:p>
          <a:p>
            <a:pPr algn="l"/>
            <a:endParaRPr lang="en-IN" sz="2000" dirty="0"/>
          </a:p>
        </p:txBody>
      </p:sp>
      <p:graphicFrame>
        <p:nvGraphicFramePr>
          <p:cNvPr id="4" name="Chart 3"/>
          <p:cNvGraphicFramePr/>
          <p:nvPr/>
        </p:nvGraphicFramePr>
        <p:xfrm>
          <a:off x="257672" y="2406371"/>
          <a:ext cx="6386195" cy="3453895"/>
        </p:xfrm>
        <a:graphic>
          <a:graphicData uri="http://schemas.openxmlformats.org/drawingml/2006/chart">
            <c:chart xmlns:c="http://schemas.openxmlformats.org/drawingml/2006/chart" xmlns:r="http://schemas.openxmlformats.org/officeDocument/2006/relationships" r:id="rId1"/>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206" y="0"/>
            <a:ext cx="2819794" cy="676369"/>
          </a:xfrm>
          <a:prstGeom prst="rect">
            <a:avLst/>
          </a:prstGeom>
        </p:spPr>
      </p:pic>
      <p:sp>
        <p:nvSpPr>
          <p:cNvPr id="7" name="Rectangle 6"/>
          <p:cNvSpPr/>
          <p:nvPr/>
        </p:nvSpPr>
        <p:spPr>
          <a:xfrm>
            <a:off x="6308203" y="997733"/>
            <a:ext cx="5883797" cy="583980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 Insights from City-wise Sales Chart</a:t>
            </a:r>
            <a:endParaRPr lang="en-US" b="1" dirty="0"/>
          </a:p>
          <a:p>
            <a:r>
              <a:rPr lang="en-US" b="1" dirty="0"/>
              <a:t>Top Performing Cities:</a:t>
            </a:r>
            <a:endParaRPr lang="en-US" dirty="0"/>
          </a:p>
          <a:p>
            <a:pPr lvl="1"/>
            <a:r>
              <a:rPr lang="en-US" b="1" dirty="0"/>
              <a:t>Bhubaneswar (₹5.17L)</a:t>
            </a:r>
            <a:r>
              <a:rPr lang="en-US" dirty="0"/>
              <a:t> and </a:t>
            </a:r>
            <a:r>
              <a:rPr lang="en-US" b="1" dirty="0"/>
              <a:t>Bangalore (₹5.07L)</a:t>
            </a:r>
            <a:r>
              <a:rPr lang="en-US" dirty="0"/>
              <a:t> have the </a:t>
            </a:r>
            <a:r>
              <a:rPr lang="en-US" b="1" dirty="0"/>
              <a:t>highest sales</a:t>
            </a:r>
            <a:r>
              <a:rPr lang="en-US" dirty="0"/>
              <a:t>, showing strong retail demand.</a:t>
            </a:r>
            <a:endParaRPr lang="en-US" dirty="0"/>
          </a:p>
          <a:p>
            <a:pPr lvl="1"/>
            <a:r>
              <a:rPr lang="en-US" b="1" dirty="0"/>
              <a:t>Patna (₹5.07L)</a:t>
            </a:r>
            <a:r>
              <a:rPr lang="en-US" dirty="0"/>
              <a:t> also performed surprisingly well, indicating a rise in Tier-2 city consumption.</a:t>
            </a:r>
            <a:endParaRPr lang="en-US" dirty="0"/>
          </a:p>
          <a:p>
            <a:r>
              <a:rPr lang="en-US" b="1" dirty="0"/>
              <a:t>Mid-Level Performers:</a:t>
            </a:r>
            <a:endParaRPr lang="en-US" dirty="0"/>
          </a:p>
          <a:p>
            <a:pPr lvl="1"/>
            <a:r>
              <a:rPr lang="en-US" b="1" dirty="0"/>
              <a:t>Chennai, Hyderabad, Kolkata, Jaipur, and Ahmedabad</a:t>
            </a:r>
            <a:r>
              <a:rPr lang="en-US" dirty="0"/>
              <a:t> show </a:t>
            </a:r>
            <a:r>
              <a:rPr lang="en-US" b="1" dirty="0"/>
              <a:t>stable and consistent sales</a:t>
            </a:r>
            <a:r>
              <a:rPr lang="en-US" dirty="0"/>
              <a:t> between ₹3.7L to ₹4.7L.</a:t>
            </a:r>
            <a:endParaRPr lang="en-US" dirty="0"/>
          </a:p>
          <a:p>
            <a:r>
              <a:rPr lang="en-US" b="1" dirty="0"/>
              <a:t>Low Performing Cities:</a:t>
            </a:r>
            <a:endParaRPr lang="en-US" dirty="0"/>
          </a:p>
          <a:p>
            <a:pPr lvl="1"/>
            <a:r>
              <a:rPr lang="en-US" b="1" dirty="0"/>
              <a:t>Pune (₹2.36L)</a:t>
            </a:r>
            <a:r>
              <a:rPr lang="en-US" dirty="0"/>
              <a:t> and </a:t>
            </a:r>
            <a:r>
              <a:rPr lang="en-US" b="1" dirty="0"/>
              <a:t>Mumbai (₹2.45L)</a:t>
            </a:r>
            <a:r>
              <a:rPr lang="en-US" dirty="0"/>
              <a:t> show </a:t>
            </a:r>
            <a:r>
              <a:rPr lang="en-US" b="1" dirty="0"/>
              <a:t>unexpectedly lower sales</a:t>
            </a:r>
            <a:r>
              <a:rPr lang="en-US" dirty="0"/>
              <a:t>, possibly due to local competition, high costs, or market saturation.</a:t>
            </a:r>
            <a:endParaRPr lang="en-US" dirty="0"/>
          </a:p>
          <a:p>
            <a:pPr lvl="1"/>
            <a:r>
              <a:rPr lang="en-US" b="1" dirty="0"/>
              <a:t>Nagpur</a:t>
            </a:r>
            <a:r>
              <a:rPr lang="en-US" dirty="0"/>
              <a:t> and </a:t>
            </a:r>
            <a:r>
              <a:rPr lang="en-US" b="1" dirty="0"/>
              <a:t>Indore</a:t>
            </a:r>
            <a:r>
              <a:rPr lang="en-US" dirty="0"/>
              <a:t> also fall under the </a:t>
            </a:r>
            <a:r>
              <a:rPr lang="en-US" b="1" dirty="0"/>
              <a:t>lower performance range</a:t>
            </a:r>
            <a:r>
              <a:rPr lang="en-US" dirty="0"/>
              <a:t>.</a:t>
            </a:r>
            <a:endParaRPr lang="en-US" dirty="0"/>
          </a:p>
          <a:p>
            <a:r>
              <a:rPr lang="en-US" b="1" dirty="0"/>
              <a:t>Interesting Observation:</a:t>
            </a:r>
            <a:endParaRPr lang="en-US" dirty="0"/>
          </a:p>
          <a:p>
            <a:pPr lvl="1"/>
            <a:r>
              <a:rPr lang="en-US" b="1" dirty="0"/>
              <a:t>Chandigarh (₹3.36L)</a:t>
            </a:r>
            <a:r>
              <a:rPr lang="en-US" dirty="0"/>
              <a:t> and </a:t>
            </a:r>
            <a:r>
              <a:rPr lang="en-US" b="1" dirty="0"/>
              <a:t>Lucknow (₹3.65L)</a:t>
            </a:r>
            <a:r>
              <a:rPr lang="en-US" dirty="0"/>
              <a:t> perform better than larger cities like </a:t>
            </a:r>
            <a:r>
              <a:rPr lang="en-US" b="1" dirty="0"/>
              <a:t>Mumbai</a:t>
            </a:r>
            <a:r>
              <a:rPr lang="en-US" dirty="0"/>
              <a:t>, highlighting </a:t>
            </a:r>
            <a:r>
              <a:rPr lang="en-US" b="1" dirty="0"/>
              <a:t>shifting trends toward emerging cities</a:t>
            </a:r>
            <a:r>
              <a:rPr lang="en-US" dirty="0"/>
              <a:t>.</a:t>
            </a:r>
            <a:endParaRPr lang="en-US" dirty="0"/>
          </a:p>
          <a:p>
            <a:pPr algn="ctr"/>
            <a:endParaRPr lang="en-IN"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3055717" y="1843494"/>
          <a:ext cx="5335929" cy="4622622"/>
        </p:xfrm>
        <a:graphic>
          <a:graphicData uri="http://schemas.openxmlformats.org/presentationml/2006/ole">
            <mc:AlternateContent xmlns:mc="http://schemas.openxmlformats.org/markup-compatibility/2006">
              <mc:Choice xmlns:v="urn:schemas-microsoft-com:vml" Requires="v">
                <p:oleObj spid="_x0000_s0" name="Worksheet" showAsIcon="1" r:id="rId1" imgW="779145" imgH="676275" progId="Excel.Sheet.12">
                  <p:embed/>
                </p:oleObj>
              </mc:Choice>
              <mc:Fallback>
                <p:oleObj name="Worksheet" showAsIcon="1" r:id="rId1" imgW="779145" imgH="676275" progId="Excel.Sheet.12">
                  <p:embed/>
                  <p:pic>
                    <p:nvPicPr>
                      <p:cNvPr id="0" name="Object 1"/>
                      <p:cNvPicPr/>
                      <p:nvPr/>
                    </p:nvPicPr>
                    <p:blipFill>
                      <a:blip r:embed="rId2"/>
                      <a:stretch>
                        <a:fillRect/>
                      </a:stretch>
                    </p:blipFill>
                    <p:spPr>
                      <a:xfrm>
                        <a:off x="3055717" y="1843494"/>
                        <a:ext cx="5335929" cy="4622622"/>
                      </a:xfrm>
                      <a:prstGeom prst="rect">
                        <a:avLst/>
                      </a:prstGeom>
                    </p:spPr>
                  </p:pic>
                </p:oleObj>
              </mc:Fallback>
            </mc:AlternateContent>
          </a:graphicData>
        </a:graphic>
      </p:graphicFrame>
      <p:sp>
        <p:nvSpPr>
          <p:cNvPr id="3" name="Rectangle: Rounded Corners 2"/>
          <p:cNvSpPr/>
          <p:nvPr/>
        </p:nvSpPr>
        <p:spPr>
          <a:xfrm>
            <a:off x="0" y="0"/>
            <a:ext cx="6053559" cy="740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Excel Dash Board</a:t>
            </a:r>
            <a:endParaRPr lang="en-I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206" y="6167259"/>
            <a:ext cx="2819794" cy="6763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416688" y="185195"/>
            <a:ext cx="3252486" cy="578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Conclusion</a:t>
            </a:r>
            <a:endParaRPr lang="en-IN" sz="3200" dirty="0"/>
          </a:p>
        </p:txBody>
      </p:sp>
      <p:sp>
        <p:nvSpPr>
          <p:cNvPr id="5" name="TextBox 4"/>
          <p:cNvSpPr txBox="1"/>
          <p:nvPr/>
        </p:nvSpPr>
        <p:spPr>
          <a:xfrm>
            <a:off x="3047036" y="1169736"/>
            <a:ext cx="6094070" cy="4524315"/>
          </a:xfrm>
          <a:prstGeom prst="rect">
            <a:avLst/>
          </a:prstGeom>
          <a:noFill/>
        </p:spPr>
        <p:txBody>
          <a:bodyPr wrap="square">
            <a:spAutoFit/>
          </a:bodyPr>
          <a:lstStyle/>
          <a:p>
            <a:pPr marL="285750" indent="-285750">
              <a:buFont typeface="Arial" panose="020B0604020202020204" pitchFamily="34" charset="0"/>
              <a:buChar char="•"/>
            </a:pPr>
            <a:r>
              <a:rPr lang="en-US" dirty="0"/>
              <a:t>Takeaways from Indian Retail Sales Analysis</a:t>
            </a:r>
            <a:endParaRPr lang="en-US" dirty="0"/>
          </a:p>
          <a:p>
            <a:endParaRPr lang="en-IN" dirty="0"/>
          </a:p>
          <a:p>
            <a:r>
              <a:rPr lang="en-IN" dirty="0"/>
              <a:t> </a:t>
            </a:r>
            <a:r>
              <a:rPr lang="en-IN" b="1" dirty="0"/>
              <a:t>Sales Growth:</a:t>
            </a:r>
            <a:r>
              <a:rPr lang="en-IN" dirty="0"/>
              <a:t> Steady Year over year increase, especially in Food items &amp; apparel segments.</a:t>
            </a:r>
            <a:endParaRPr lang="en-IN" dirty="0"/>
          </a:p>
          <a:p>
            <a:r>
              <a:rPr lang="en-IN" b="1" dirty="0"/>
              <a:t>Urban vs Rural:</a:t>
            </a:r>
            <a:r>
              <a:rPr lang="en-IN" dirty="0"/>
              <a:t> Urban retail outperformed rural; metro cities lead in revenue.</a:t>
            </a:r>
            <a:endParaRPr lang="en-IN" dirty="0"/>
          </a:p>
          <a:p>
            <a:r>
              <a:rPr lang="en-IN" dirty="0"/>
              <a:t> </a:t>
            </a:r>
            <a:r>
              <a:rPr lang="en-IN" b="1" dirty="0"/>
              <a:t>Consumer Trends:</a:t>
            </a:r>
            <a:r>
              <a:rPr lang="en-IN" dirty="0"/>
              <a:t> Shift towards online , cashless payments observed.</a:t>
            </a:r>
            <a:endParaRPr lang="en-IN" dirty="0"/>
          </a:p>
          <a:p>
            <a:r>
              <a:rPr lang="en-IN" dirty="0"/>
              <a:t> </a:t>
            </a:r>
            <a:r>
              <a:rPr lang="en-IN" b="1" dirty="0"/>
              <a:t>Seasonal Impact:</a:t>
            </a:r>
            <a:r>
              <a:rPr lang="en-IN" dirty="0"/>
              <a:t> Festive seasons drive spikes in monthly sales.</a:t>
            </a:r>
            <a:endParaRPr lang="en-IN" dirty="0"/>
          </a:p>
          <a:p>
            <a:r>
              <a:rPr lang="en-IN"/>
              <a:t> </a:t>
            </a:r>
            <a:r>
              <a:rPr lang="en-IN" b="1" dirty="0"/>
              <a:t>Insights:</a:t>
            </a:r>
            <a:r>
              <a:rPr lang="en-IN" dirty="0"/>
              <a:t> Focus on digital strategy, inventory optimization &amp; customer retention.</a:t>
            </a:r>
            <a:endParaRPr lang="en-IN" dirty="0"/>
          </a:p>
          <a:p>
            <a:endParaRPr lang="en-US" dirty="0"/>
          </a:p>
          <a:p>
            <a:r>
              <a:rPr lang="en-US" dirty="0"/>
              <a:t>"This analysis highlights the growing potential of Indian retail, urging businesses to embrace digital transformation and data-driven strategies."</a:t>
            </a: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72206" y="6181631"/>
            <a:ext cx="2819794" cy="6763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97" y="2103437"/>
            <a:ext cx="10515600" cy="1325563"/>
          </a:xfrm>
        </p:spPr>
        <p:txBody>
          <a:bodyPr>
            <a:normAutofit/>
          </a:bodyPr>
          <a:lstStyle/>
          <a:p>
            <a:pPr algn="ctr"/>
            <a:r>
              <a:rPr lang="en-US" sz="8000" b="1" dirty="0"/>
              <a:t>Thank you</a:t>
            </a:r>
            <a:endParaRPr lang="en-IN" sz="8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
            <a:ext cx="9144000" cy="891250"/>
          </a:xfrm>
        </p:spPr>
        <p:txBody>
          <a:bodyPr>
            <a:normAutofit fontScale="90000"/>
          </a:bodyPr>
          <a:lstStyle/>
          <a:p>
            <a:pPr algn="l"/>
            <a:r>
              <a:rPr lang="en-US" dirty="0"/>
              <a:t>Index</a:t>
            </a:r>
            <a:endParaRPr lang="en-IN" dirty="0"/>
          </a:p>
        </p:txBody>
      </p:sp>
      <p:sp>
        <p:nvSpPr>
          <p:cNvPr id="4" name="Subtitle 3"/>
          <p:cNvSpPr>
            <a:spLocks noGrp="1"/>
          </p:cNvSpPr>
          <p:nvPr>
            <p:ph type="subTitle" idx="1"/>
          </p:nvPr>
        </p:nvSpPr>
        <p:spPr>
          <a:xfrm>
            <a:off x="1524000" y="1192192"/>
            <a:ext cx="9144000" cy="4065608"/>
          </a:xfrm>
        </p:spPr>
        <p:txBody>
          <a:bodyPr>
            <a:normAutofit fontScale="92500" lnSpcReduction="20000"/>
          </a:bodyPr>
          <a:lstStyle/>
          <a:p>
            <a:pPr marL="457200" indent="-457200" algn="l">
              <a:buAutoNum type="arabicPeriod"/>
            </a:pPr>
            <a:endParaRPr lang="en-US" dirty="0"/>
          </a:p>
          <a:p>
            <a:pPr marL="457200" indent="-457200" algn="l">
              <a:buAutoNum type="arabicPeriod"/>
            </a:pPr>
            <a:r>
              <a:rPr lang="en-US" dirty="0"/>
              <a:t> Title</a:t>
            </a:r>
            <a:endParaRPr lang="en-US" dirty="0"/>
          </a:p>
          <a:p>
            <a:pPr marL="457200" indent="-457200" algn="l">
              <a:buAutoNum type="arabicPeriod"/>
            </a:pPr>
            <a:r>
              <a:rPr lang="en-US" dirty="0"/>
              <a:t> Index</a:t>
            </a:r>
            <a:endParaRPr lang="en-US" dirty="0"/>
          </a:p>
          <a:p>
            <a:pPr algn="l"/>
            <a:r>
              <a:rPr lang="en-US" dirty="0"/>
              <a:t>3-5. Back Story</a:t>
            </a:r>
            <a:endParaRPr lang="en-US" dirty="0"/>
          </a:p>
          <a:p>
            <a:pPr algn="l"/>
            <a:r>
              <a:rPr lang="en-US" dirty="0"/>
              <a:t>6.  Excel presentation</a:t>
            </a:r>
            <a:endParaRPr lang="en-US" dirty="0"/>
          </a:p>
          <a:p>
            <a:pPr algn="l"/>
            <a:r>
              <a:rPr lang="en-US" dirty="0"/>
              <a:t>7.  Data understanding</a:t>
            </a:r>
            <a:endParaRPr lang="en-US" dirty="0"/>
          </a:p>
          <a:p>
            <a:pPr algn="l"/>
            <a:r>
              <a:rPr lang="en-US" dirty="0"/>
              <a:t>8. Data Cleaning</a:t>
            </a:r>
            <a:endParaRPr lang="en-US" dirty="0"/>
          </a:p>
          <a:p>
            <a:pPr algn="l"/>
            <a:r>
              <a:rPr lang="en-US" dirty="0"/>
              <a:t>9. Data Transformation</a:t>
            </a:r>
            <a:endParaRPr lang="en-US" dirty="0"/>
          </a:p>
          <a:p>
            <a:pPr algn="l"/>
            <a:r>
              <a:rPr lang="en-US" dirty="0"/>
              <a:t>10. Dash Board Creation</a:t>
            </a:r>
            <a:endParaRPr lang="en-US" dirty="0"/>
          </a:p>
          <a:p>
            <a:pPr algn="l"/>
            <a:r>
              <a:rPr lang="en-US" dirty="0"/>
              <a:t>11. Excel Dash Board</a:t>
            </a:r>
            <a:endParaRPr lang="en-US" dirty="0"/>
          </a:p>
          <a:p>
            <a:pPr algn="l"/>
            <a:r>
              <a:rPr lang="en-US" dirty="0"/>
              <a:t>12.  Conclusion</a:t>
            </a:r>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72206" y="6181630"/>
            <a:ext cx="2819794" cy="6763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578722" y="1238488"/>
            <a:ext cx="1296365" cy="5324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p:cNvSpPr/>
          <p:nvPr/>
        </p:nvSpPr>
        <p:spPr>
          <a:xfrm>
            <a:off x="578722" y="1873173"/>
            <a:ext cx="1296365" cy="53243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p:cNvSpPr/>
          <p:nvPr/>
        </p:nvSpPr>
        <p:spPr>
          <a:xfrm>
            <a:off x="578721" y="4668453"/>
            <a:ext cx="1296365"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p:cNvSpPr/>
          <p:nvPr/>
        </p:nvSpPr>
        <p:spPr>
          <a:xfrm>
            <a:off x="578723" y="3210289"/>
            <a:ext cx="1296365" cy="532436"/>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8000"/>
              </a:highlight>
            </a:endParaRPr>
          </a:p>
        </p:txBody>
      </p:sp>
      <p:sp>
        <p:nvSpPr>
          <p:cNvPr id="10" name="Rectangle: Rounded Corners 9"/>
          <p:cNvSpPr/>
          <p:nvPr/>
        </p:nvSpPr>
        <p:spPr>
          <a:xfrm>
            <a:off x="578723" y="3869321"/>
            <a:ext cx="1296365" cy="53243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p:cNvSpPr/>
          <p:nvPr/>
        </p:nvSpPr>
        <p:spPr>
          <a:xfrm>
            <a:off x="578723" y="2565716"/>
            <a:ext cx="1296365" cy="532436"/>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p:cNvSpPr/>
          <p:nvPr/>
        </p:nvSpPr>
        <p:spPr>
          <a:xfrm>
            <a:off x="578721" y="5384155"/>
            <a:ext cx="1296365" cy="53243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p:cNvSpPr/>
          <p:nvPr/>
        </p:nvSpPr>
        <p:spPr>
          <a:xfrm>
            <a:off x="578722" y="6099857"/>
            <a:ext cx="1296365" cy="53243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p:cNvSpPr/>
          <p:nvPr/>
        </p:nvSpPr>
        <p:spPr>
          <a:xfrm>
            <a:off x="2507848" y="1164232"/>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Baground, Upi percentage, Sales across cities, quantities of products</a:t>
            </a:r>
            <a:endParaRPr lang="en-IN" dirty="0">
              <a:solidFill>
                <a:schemeClr val="tx1"/>
              </a:solidFill>
            </a:endParaRPr>
          </a:p>
        </p:txBody>
      </p:sp>
      <p:sp>
        <p:nvSpPr>
          <p:cNvPr id="19" name="Rectangle: Rounded Corners 18"/>
          <p:cNvSpPr/>
          <p:nvPr/>
        </p:nvSpPr>
        <p:spPr>
          <a:xfrm>
            <a:off x="2507848" y="1826876"/>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Baground</a:t>
            </a:r>
            <a:endParaRPr lang="en-IN" dirty="0">
              <a:solidFill>
                <a:schemeClr val="tx1"/>
              </a:solidFill>
            </a:endParaRPr>
          </a:p>
        </p:txBody>
      </p:sp>
      <p:sp>
        <p:nvSpPr>
          <p:cNvPr id="20" name="Rectangle: Rounded Corners 19"/>
          <p:cNvSpPr/>
          <p:nvPr/>
        </p:nvSpPr>
        <p:spPr>
          <a:xfrm>
            <a:off x="2507848" y="4615402"/>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Picture </a:t>
            </a:r>
            <a:r>
              <a:rPr lang="en-US" dirty="0" err="1">
                <a:solidFill>
                  <a:schemeClr val="tx1"/>
                </a:solidFill>
              </a:rPr>
              <a:t>baground</a:t>
            </a:r>
            <a:endParaRPr lang="en-IN" dirty="0">
              <a:solidFill>
                <a:schemeClr val="tx1"/>
              </a:solidFill>
            </a:endParaRPr>
          </a:p>
        </p:txBody>
      </p:sp>
      <p:sp>
        <p:nvSpPr>
          <p:cNvPr id="21" name="Rectangle: Rounded Corners 20"/>
          <p:cNvSpPr/>
          <p:nvPr/>
        </p:nvSpPr>
        <p:spPr>
          <a:xfrm>
            <a:off x="2507848" y="6092624"/>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Profit of products, Region wise revenue</a:t>
            </a:r>
            <a:endParaRPr lang="en-IN" dirty="0">
              <a:solidFill>
                <a:schemeClr val="tx1"/>
              </a:solidFill>
            </a:endParaRPr>
          </a:p>
        </p:txBody>
      </p:sp>
      <p:sp>
        <p:nvSpPr>
          <p:cNvPr id="22" name="Rectangle: Rounded Corners 21"/>
          <p:cNvSpPr/>
          <p:nvPr/>
        </p:nvSpPr>
        <p:spPr>
          <a:xfrm>
            <a:off x="2507848" y="5384155"/>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 discount, icon pic, Headings</a:t>
            </a:r>
            <a:endParaRPr lang="en-IN" dirty="0">
              <a:solidFill>
                <a:schemeClr val="tx1"/>
              </a:solidFill>
            </a:endParaRPr>
          </a:p>
        </p:txBody>
      </p:sp>
      <p:sp>
        <p:nvSpPr>
          <p:cNvPr id="23" name="Rectangle: Rounded Corners 22"/>
          <p:cNvSpPr/>
          <p:nvPr/>
        </p:nvSpPr>
        <p:spPr>
          <a:xfrm>
            <a:off x="2507848" y="2508568"/>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Sales across cities, Net banking percentage, Sales of products</a:t>
            </a:r>
            <a:endParaRPr lang="en-IN" dirty="0">
              <a:solidFill>
                <a:schemeClr val="tx1"/>
              </a:solidFill>
            </a:endParaRPr>
          </a:p>
        </p:txBody>
      </p:sp>
      <p:sp>
        <p:nvSpPr>
          <p:cNvPr id="24" name="Rectangle: Rounded Corners 23"/>
          <p:cNvSpPr/>
          <p:nvPr/>
        </p:nvSpPr>
        <p:spPr>
          <a:xfrm>
            <a:off x="2507848" y="3822550"/>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 </a:t>
            </a:r>
            <a:r>
              <a:rPr lang="en-US" dirty="0">
                <a:solidFill>
                  <a:schemeClr val="tx1"/>
                </a:solidFill>
              </a:rPr>
              <a:t>Credit card percentage, Sales during period of time</a:t>
            </a:r>
            <a:endParaRPr lang="en-IN" dirty="0">
              <a:solidFill>
                <a:schemeClr val="tx1"/>
              </a:solidFill>
            </a:endParaRPr>
          </a:p>
        </p:txBody>
      </p:sp>
      <p:sp>
        <p:nvSpPr>
          <p:cNvPr id="25" name="Rectangle: Rounded Corners 24"/>
          <p:cNvSpPr/>
          <p:nvPr/>
        </p:nvSpPr>
        <p:spPr>
          <a:xfrm>
            <a:off x="2507848" y="3111659"/>
            <a:ext cx="7662440" cy="5324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Cash percentage ,All categories less performance bar</a:t>
            </a:r>
            <a:endParaRPr lang="en-IN" dirty="0">
              <a:solidFill>
                <a:schemeClr val="tx1"/>
              </a:solidFill>
            </a:endParaRPr>
          </a:p>
        </p:txBody>
      </p:sp>
      <p:sp>
        <p:nvSpPr>
          <p:cNvPr id="26" name="Rectangle: Rounded Corners 25"/>
          <p:cNvSpPr/>
          <p:nvPr/>
        </p:nvSpPr>
        <p:spPr>
          <a:xfrm>
            <a:off x="1088020" y="153125"/>
            <a:ext cx="3819645" cy="6129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rPr>
              <a:t>Color Pallet</a:t>
            </a:r>
            <a:endParaRPr lang="en-IN" sz="3200" dirty="0">
              <a:solidFill>
                <a:schemeClr val="bg2"/>
              </a:solidFill>
            </a:endParaRPr>
          </a:p>
        </p:txBody>
      </p:sp>
      <p:pic>
        <p:nvPicPr>
          <p:cNvPr id="28" name="Picture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72206" y="0"/>
            <a:ext cx="2819794" cy="6763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0" y="150471"/>
            <a:ext cx="12192000" cy="6805914"/>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Back story: Indian Retail Sales Analysis</a:t>
            </a:r>
            <a:endParaRPr lang="en-US" b="1" dirty="0"/>
          </a:p>
          <a:p>
            <a:r>
              <a:rPr lang="en-US" dirty="0"/>
              <a:t> </a:t>
            </a:r>
            <a:endParaRPr lang="en-US" sz="2900" dirty="0"/>
          </a:p>
          <a:p>
            <a:r>
              <a:rPr lang="en-US" sz="2580" dirty="0"/>
              <a:t>The Indian retail sector has experienced substantial growth in recent years, resulting in an ever-increasing volume of data. However, raw data alone holds little value without the ability to analyze and draw meaningful insights from it.</a:t>
            </a:r>
            <a:endParaRPr lang="en-US" sz="2580" dirty="0"/>
          </a:p>
          <a:p>
            <a:r>
              <a:rPr lang="en-US" b="1" dirty="0"/>
              <a:t> </a:t>
            </a:r>
            <a:endParaRPr lang="en-US" dirty="0"/>
          </a:p>
          <a:p>
            <a:r>
              <a:rPr lang="en-US" b="1" dirty="0"/>
              <a:t>Background</a:t>
            </a:r>
            <a:br>
              <a:rPr lang="en-US" dirty="0"/>
            </a:br>
            <a:endParaRPr lang="en-US" sz="2580" dirty="0"/>
          </a:p>
          <a:p>
            <a:r>
              <a:rPr lang="en-US" sz="2580" dirty="0"/>
              <a:t>In previous time Local Markets were only option for the public to buy the groceries or clothing or electronics items but as of now new Retails markets are came into existence with offers and reaching customer satisfaction by providing offers, delivering items with in low time so most of the people are trying to going   retail markets like DMART, Reliance.</a:t>
            </a:r>
            <a:endParaRPr lang="en-US" sz="2580" dirty="0"/>
          </a:p>
          <a:p>
            <a:r>
              <a:rPr lang="en-US" sz="2580" dirty="0"/>
              <a:t> </a:t>
            </a:r>
            <a:endParaRPr lang="en-US" sz="2580" dirty="0"/>
          </a:p>
          <a:p>
            <a:r>
              <a:rPr lang="en-US" sz="2580" dirty="0"/>
              <a:t>In Earlier people need to going to several shops to buy items but in present all items are getting available at one stop. In this situation also one of my nearest local shop takes more sales because </a:t>
            </a:r>
            <a:endParaRPr lang="en-US" sz="2580" dirty="0"/>
          </a:p>
          <a:p>
            <a:r>
              <a:rPr lang="en-US" sz="2580" dirty="0"/>
              <a:t>they are focused on </a:t>
            </a:r>
            <a:r>
              <a:rPr lang="en-US" sz="2580" b="1" dirty="0"/>
              <a:t>relationships, consistency, adaptation and</a:t>
            </a:r>
            <a:br>
              <a:rPr lang="en-US" sz="2580" dirty="0"/>
            </a:br>
            <a:endParaRPr lang="en-US" sz="2580" dirty="0"/>
          </a:p>
          <a:p>
            <a:pPr marL="571500" indent="-571500" algn="l">
              <a:buFont typeface="Arial" panose="020B0604020202020204" pitchFamily="34" charset="0"/>
              <a:buChar char="•"/>
            </a:pPr>
            <a:r>
              <a:rPr lang="en-US" sz="2900" dirty="0"/>
              <a:t>Personalized service -knew every customer by name</a:t>
            </a:r>
            <a:endParaRPr lang="en-US" sz="2900" dirty="0"/>
          </a:p>
          <a:p>
            <a:pPr marL="571500" indent="-571500" algn="l">
              <a:buFont typeface="Arial" panose="020B0604020202020204" pitchFamily="34" charset="0"/>
              <a:buChar char="•"/>
            </a:pPr>
            <a:r>
              <a:rPr lang="en-US" sz="2900" dirty="0"/>
              <a:t>Flexible inventory-added high-demand items fast</a:t>
            </a:r>
            <a:endParaRPr lang="en-US" sz="2900" dirty="0"/>
          </a:p>
          <a:p>
            <a:pPr marL="571500" indent="-571500" algn="l">
              <a:buFont typeface="Arial" panose="020B0604020202020204" pitchFamily="34" charset="0"/>
              <a:buChar char="•"/>
            </a:pPr>
            <a:r>
              <a:rPr lang="en-US" sz="2900" dirty="0"/>
              <a:t>Local delivery during lockdowns</a:t>
            </a:r>
            <a:endParaRPr lang="en-US" sz="2900" dirty="0"/>
          </a:p>
          <a:p>
            <a:pPr marL="571500" indent="-571500" algn="l">
              <a:buFont typeface="Arial" panose="020B0604020202020204" pitchFamily="34" charset="0"/>
              <a:buChar char="•"/>
            </a:pPr>
            <a:r>
              <a:rPr lang="en-US" sz="2900" dirty="0"/>
              <a:t>Loyalty rewards for repeat buyers</a:t>
            </a:r>
            <a:endParaRPr lang="en-US" sz="2900" dirty="0"/>
          </a:p>
          <a:p>
            <a:pPr marL="571500" indent="-571500" algn="l">
              <a:buFont typeface="Arial" panose="020B0604020202020204" pitchFamily="34" charset="0"/>
              <a:buChar char="•"/>
            </a:pPr>
            <a:r>
              <a:rPr lang="en-US" sz="2900" dirty="0"/>
              <a:t>Low-cost, high-efficiency operations</a:t>
            </a:r>
            <a:endParaRPr lang="en-US" sz="2900" dirty="0"/>
          </a:p>
          <a:p>
            <a:endParaRPr lang="en-US" sz="3100" dirty="0"/>
          </a:p>
          <a:p>
            <a:r>
              <a:rPr lang="en-US" sz="2580" dirty="0"/>
              <a:t>While others prioritized volume, they struggled with poor customer service, ignored emerging online trends, and were burdened by high overhead costs.</a:t>
            </a:r>
            <a:endParaRPr lang="en-US" sz="2580" dirty="0"/>
          </a:p>
          <a:p>
            <a:endParaRPr lang="en-US" sz="1400" b="1" dirty="0"/>
          </a:p>
          <a:p>
            <a:endParaRPr lang="en-IN" sz="1400" b="1"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72206" y="0"/>
            <a:ext cx="2819794" cy="676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293" y="127322"/>
            <a:ext cx="10515600" cy="5910745"/>
          </a:xfrm>
        </p:spPr>
        <p:txBody>
          <a:bodyPr>
            <a:normAutofit fontScale="92500"/>
          </a:bodyPr>
          <a:lstStyle/>
          <a:p>
            <a:pPr marL="0" indent="0">
              <a:buNone/>
            </a:pPr>
            <a:r>
              <a:rPr lang="en-US" b="1" dirty="0"/>
              <a:t>The Turning Point </a:t>
            </a:r>
            <a:endParaRPr lang="en-US" dirty="0"/>
          </a:p>
          <a:p>
            <a:pPr marL="0" indent="0">
              <a:buNone/>
            </a:pPr>
            <a:r>
              <a:rPr lang="en-US" sz="2200" dirty="0"/>
              <a:t>When COVID struck, many stores shut down permanently. In response, store owners began taking phone orders and delivering items directly to customers using their own vehicles. It wasn’t a high-tech solution-it was a high-touch, personal approach.</a:t>
            </a:r>
            <a:endParaRPr lang="en-US" sz="2200" dirty="0"/>
          </a:p>
          <a:p>
            <a:pPr marL="0" indent="0">
              <a:buNone/>
            </a:pPr>
            <a:endParaRPr lang="en-US" sz="2200" b="1" dirty="0"/>
          </a:p>
          <a:p>
            <a:pPr marL="0" indent="0">
              <a:buNone/>
            </a:pPr>
            <a:r>
              <a:rPr lang="en-US" sz="2200" b="1" dirty="0"/>
              <a:t>The Outcome</a:t>
            </a:r>
            <a:br>
              <a:rPr lang="en-US" b="1" dirty="0"/>
            </a:br>
            <a:r>
              <a:rPr lang="en-US" sz="2200" dirty="0"/>
              <a:t>While other stores vanished, that local shop didn’t just survive-it thrived. It became the neighbor hood's trusted choice and tripled its revenue by year three.</a:t>
            </a:r>
            <a:endParaRPr lang="en-US" sz="2200" dirty="0"/>
          </a:p>
          <a:p>
            <a:pPr marL="0" indent="0">
              <a:buNone/>
            </a:pPr>
            <a:r>
              <a:rPr lang="en-US" sz="2600" dirty="0"/>
              <a:t> </a:t>
            </a:r>
            <a:endParaRPr lang="en-US" sz="2600" dirty="0"/>
          </a:p>
          <a:p>
            <a:pPr marL="0" indent="0">
              <a:buNone/>
            </a:pPr>
            <a:r>
              <a:rPr lang="en-US" b="1" dirty="0"/>
              <a:t>Conclusion:-   </a:t>
            </a:r>
            <a:endParaRPr lang="en-US" dirty="0"/>
          </a:p>
          <a:p>
            <a:pPr marL="0" indent="0">
              <a:buNone/>
            </a:pPr>
            <a:r>
              <a:rPr lang="en-US" dirty="0"/>
              <a:t>The development of the Indian retail industry reveals an important lesson: </a:t>
            </a:r>
            <a:r>
              <a:rPr lang="en-US" sz="2200" dirty="0"/>
              <a:t>success is not just about size or technology it’s about comprehending and meeting the needs of the customer. In a time when numerous companies pursued quantity and fads, a local store distinguished itself by emphasizing trust, flexibility, and personal relationships. Its capacity to adjust swiftly, provide tailored assistance, and forge solid community connections not only enabled it to endure a crisis but also to thrive more than ever. This scenario highlights the significance of combining data-driven insights with a human-focused strategy to shape the future of retail in India.</a:t>
            </a:r>
            <a:endParaRPr lang="en-US" sz="2200" dirty="0"/>
          </a:p>
          <a:p>
            <a:endParaRPr lang="en-IN" sz="8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72206" y="6176963"/>
            <a:ext cx="2819794" cy="6763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30820"/>
          </a:xfrm>
        </p:spPr>
        <p:txBody>
          <a:bodyPr>
            <a:normAutofit fontScale="90000"/>
          </a:bodyPr>
          <a:lstStyle/>
          <a:p>
            <a:r>
              <a:rPr lang="en-US" dirty="0"/>
              <a:t>Proof for local shops survives</a:t>
            </a:r>
            <a:endParaRPr lang="en-IN" dirty="0"/>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7757" r="7757"/>
          <a:stretch>
            <a:fillRect/>
          </a:stretch>
        </p:blipFill>
        <p:spPr>
          <a:xfrm>
            <a:off x="5069711" y="496528"/>
            <a:ext cx="6771814" cy="5322827"/>
          </a:xfrm>
        </p:spPr>
      </p:pic>
      <p:sp>
        <p:nvSpPr>
          <p:cNvPr id="4" name="Text Placeholder 3"/>
          <p:cNvSpPr>
            <a:spLocks noGrp="1"/>
          </p:cNvSpPr>
          <p:nvPr>
            <p:ph type="body" sz="half" idx="2"/>
          </p:nvPr>
        </p:nvSpPr>
        <p:spPr/>
        <p:txBody>
          <a:bodyPr/>
          <a:lstStyle/>
          <a:p>
            <a:r>
              <a:rPr lang="en-US" dirty="0"/>
              <a:t>Here shop A getting more profit for their loyalty and trend rules but incase other’s opened and closed in short period of time because </a:t>
            </a:r>
            <a:endParaRPr lang="en-US" dirty="0"/>
          </a:p>
          <a:p>
            <a:r>
              <a:rPr lang="en-US" dirty="0"/>
              <a:t>. They don’t know how to maintain items </a:t>
            </a:r>
            <a:endParaRPr lang="en-US" dirty="0"/>
          </a:p>
          <a:p>
            <a:r>
              <a:rPr lang="en-US" dirty="0"/>
              <a:t>. They do not how to follow uptrends.</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206" y="6181631"/>
            <a:ext cx="2819794" cy="6763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4109013" y="1706841"/>
          <a:ext cx="4965539" cy="4301746"/>
        </p:xfrm>
        <a:graphic>
          <a:graphicData uri="http://schemas.openxmlformats.org/presentationml/2006/ole">
            <mc:AlternateContent xmlns:mc="http://schemas.openxmlformats.org/markup-compatibility/2006">
              <mc:Choice xmlns:v="urn:schemas-microsoft-com:vml" Requires="v">
                <p:oleObj spid="_x0000_s0" name="Worksheet" showAsIcon="1" r:id="rId1" imgW="779145" imgH="676275" progId="Excel.Sheet.12">
                  <p:embed/>
                </p:oleObj>
              </mc:Choice>
              <mc:Fallback>
                <p:oleObj name="Worksheet" showAsIcon="1" r:id="rId1" imgW="779145" imgH="676275" progId="Excel.Sheet.12">
                  <p:embed/>
                  <p:pic>
                    <p:nvPicPr>
                      <p:cNvPr id="0" name="Object 1"/>
                      <p:cNvPicPr/>
                      <p:nvPr/>
                    </p:nvPicPr>
                    <p:blipFill>
                      <a:blip r:embed="rId2"/>
                      <a:stretch>
                        <a:fillRect/>
                      </a:stretch>
                    </p:blipFill>
                    <p:spPr>
                      <a:xfrm>
                        <a:off x="4109013" y="1706841"/>
                        <a:ext cx="4965539" cy="4301746"/>
                      </a:xfrm>
                      <a:prstGeom prst="rect">
                        <a:avLst/>
                      </a:prstGeom>
                    </p:spPr>
                  </p:pic>
                </p:oleObj>
              </mc:Fallback>
            </mc:AlternateContent>
          </a:graphicData>
        </a:graphic>
      </p:graphicFrame>
      <p:sp>
        <p:nvSpPr>
          <p:cNvPr id="3" name="Rectangle: Rounded Corners 2"/>
          <p:cNvSpPr/>
          <p:nvPr/>
        </p:nvSpPr>
        <p:spPr>
          <a:xfrm>
            <a:off x="381965" y="266218"/>
            <a:ext cx="4178461" cy="7407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Excel presentation</a:t>
            </a:r>
            <a:endParaRPr lang="en-IN"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206" y="6181631"/>
            <a:ext cx="2819794" cy="6763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427" y="108305"/>
            <a:ext cx="12304853" cy="6745436"/>
          </a:xfrm>
          <a:prstGeom prst="rect">
            <a:avLst/>
          </a:prstGeom>
          <a:noFill/>
        </p:spPr>
        <p:txBody>
          <a:bodyPr wrap="square">
            <a:spAutoFit/>
          </a:bodyPr>
          <a:lstStyle/>
          <a:p>
            <a:pPr rtl="0">
              <a:spcBef>
                <a:spcPts val="1800"/>
              </a:spcBef>
              <a:spcAft>
                <a:spcPts val="400"/>
              </a:spcAft>
              <a:buNone/>
            </a:pPr>
            <a:r>
              <a:rPr lang="en-US" sz="3200" b="1" i="0" u="none" strike="noStrike" dirty="0">
                <a:solidFill>
                  <a:srgbClr val="000000"/>
                </a:solidFill>
                <a:effectLst/>
                <a:latin typeface="Arial" panose="020B0604020202020204" pitchFamily="34" charset="0"/>
              </a:rPr>
              <a:t>Step 1: Data Understanding</a:t>
            </a:r>
            <a:endParaRPr lang="en-US" b="1" dirty="0">
              <a:effectLst/>
            </a:endParaRPr>
          </a:p>
          <a:p>
            <a:pPr rtl="0">
              <a:spcBef>
                <a:spcPts val="1400"/>
              </a:spcBef>
              <a:spcAft>
                <a:spcPts val="400"/>
              </a:spcAft>
              <a:buNone/>
            </a:pPr>
            <a:r>
              <a:rPr lang="en-US" sz="2400" b="1" i="0" u="none" strike="noStrike" dirty="0">
                <a:solidFill>
                  <a:srgbClr val="000000"/>
                </a:solidFill>
                <a:effectLst/>
                <a:latin typeface="Arial" panose="020B0604020202020204" pitchFamily="34" charset="0"/>
              </a:rPr>
              <a:t>Data Understanding: Overview of Dataset Columns</a:t>
            </a:r>
            <a:endParaRPr lang="en-US" b="1" dirty="0">
              <a:effectLst/>
            </a:endParaRPr>
          </a:p>
          <a:p>
            <a:pPr rtl="0">
              <a:spcBef>
                <a:spcPts val="1200"/>
              </a:spcBef>
              <a:spcAft>
                <a:spcPts val="1200"/>
              </a:spcAft>
              <a:buNone/>
            </a:pPr>
            <a:r>
              <a:rPr lang="en-US" sz="1800" b="0" i="0" u="none" strike="noStrike" dirty="0">
                <a:solidFill>
                  <a:srgbClr val="000000"/>
                </a:solidFill>
                <a:effectLst/>
                <a:latin typeface="Arial" panose="020B0604020202020204" pitchFamily="34" charset="0"/>
              </a:rPr>
              <a:t>This step is essential because it helps us familiarize ourselves with the data and plan the next steps in the analysis. Let's break down each column in the dataset and understand their role:</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buNone/>
            </a:pPr>
            <a:r>
              <a:rPr lang="en-US" dirty="0">
                <a:solidFill>
                  <a:srgbClr val="000000"/>
                </a:solidFill>
                <a:latin typeface="Arial" panose="020B0604020202020204" pitchFamily="34" charset="0"/>
              </a:rPr>
              <a:t>Here  Three Data types are there Categorical(String), Date/Time, Numerical (Decimal, Integer)</a:t>
            </a:r>
            <a:endParaRPr lang="en-US" dirty="0">
              <a:solidFill>
                <a:srgbClr val="000000"/>
              </a:solidFill>
              <a:latin typeface="Arial" panose="020B0604020202020204" pitchFamily="34" charset="0"/>
            </a:endParaRPr>
          </a:p>
          <a:p>
            <a:pPr rtl="0">
              <a:spcBef>
                <a:spcPts val="1200"/>
              </a:spcBef>
              <a:spcAft>
                <a:spcPts val="1200"/>
              </a:spcAft>
              <a:buNone/>
            </a:pPr>
            <a:r>
              <a:rPr lang="en-US" dirty="0">
                <a:solidFill>
                  <a:srgbClr val="000000"/>
                </a:solidFill>
                <a:latin typeface="Arial" panose="020B0604020202020204" pitchFamily="34" charset="0"/>
              </a:rPr>
              <a:t> These are the columns used 1.Order ID (A unique identifier for each order),  2.Order Date,  3.Customer Name, </a:t>
            </a:r>
            <a:endParaRPr lang="en-US" dirty="0">
              <a:solidFill>
                <a:srgbClr val="000000"/>
              </a:solidFill>
              <a:latin typeface="Arial" panose="020B0604020202020204" pitchFamily="34" charset="0"/>
            </a:endParaRPr>
          </a:p>
          <a:p>
            <a:pPr rtl="0">
              <a:spcBef>
                <a:spcPts val="1200"/>
              </a:spcBef>
              <a:spcAft>
                <a:spcPts val="1200"/>
              </a:spcAft>
              <a:buNone/>
            </a:pPr>
            <a:r>
              <a:rPr lang="en-US" dirty="0">
                <a:solidFill>
                  <a:srgbClr val="000000"/>
                </a:solidFill>
                <a:latin typeface="Arial" panose="020B0604020202020204" pitchFamily="34" charset="0"/>
              </a:rPr>
              <a:t>4.Region,   5.City,   6.Category,   7.Sub-Category    8.Product Name,  9.Sales Amount,   10.Quantity   11.Discount(%), </a:t>
            </a:r>
            <a:endParaRPr lang="en-US" dirty="0">
              <a:solidFill>
                <a:srgbClr val="000000"/>
              </a:solidFill>
              <a:latin typeface="Arial" panose="020B0604020202020204" pitchFamily="34" charset="0"/>
            </a:endParaRPr>
          </a:p>
          <a:p>
            <a:pPr rtl="0">
              <a:spcBef>
                <a:spcPts val="1200"/>
              </a:spcBef>
              <a:spcAft>
                <a:spcPts val="1200"/>
              </a:spcAft>
              <a:buNone/>
            </a:pPr>
            <a:r>
              <a:rPr lang="en-US" dirty="0">
                <a:solidFill>
                  <a:srgbClr val="000000"/>
                </a:solidFill>
                <a:latin typeface="Arial" panose="020B0604020202020204" pitchFamily="34" charset="0"/>
              </a:rPr>
              <a:t> 12.Profit, 13.Delivery Status, 14.Payment Method</a:t>
            </a:r>
            <a:endParaRPr lang="en-US" dirty="0">
              <a:solidFill>
                <a:srgbClr val="000000"/>
              </a:solidFill>
              <a:latin typeface="Arial" panose="020B0604020202020204" pitchFamily="34" charset="0"/>
            </a:endParaRPr>
          </a:p>
          <a:p>
            <a:pPr rtl="0">
              <a:spcBef>
                <a:spcPts val="1200"/>
              </a:spcBef>
              <a:spcAft>
                <a:spcPts val="1200"/>
              </a:spcAft>
              <a:buNone/>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buNone/>
            </a:pPr>
            <a:endParaRPr lang="en-US" dirty="0">
              <a:solidFill>
                <a:srgbClr val="000000"/>
              </a:solidFill>
              <a:latin typeface="Arial" panose="020B0604020202020204" pitchFamily="34" charset="0"/>
            </a:endParaRPr>
          </a:p>
          <a:p>
            <a:pPr rtl="0">
              <a:spcBef>
                <a:spcPts val="1200"/>
              </a:spcBef>
              <a:spcAft>
                <a:spcPts val="1200"/>
              </a:spcAft>
              <a:buNone/>
            </a:pPr>
            <a:endParaRPr lang="en-US" b="0" dirty="0">
              <a:effectLst/>
            </a:endParaRPr>
          </a:p>
          <a:p>
            <a:pPr>
              <a:buNone/>
            </a:pPr>
            <a:br>
              <a:rPr lang="en-US" dirty="0"/>
            </a:b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28632" y="6181631"/>
            <a:ext cx="2819794" cy="6763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474561"/>
          </a:xfrm>
        </p:spPr>
        <p:txBody>
          <a:bodyPr>
            <a:normAutofit/>
          </a:bodyPr>
          <a:lstStyle/>
          <a:p>
            <a:pPr algn="l"/>
            <a:r>
              <a:rPr lang="en-IN" sz="2400" b="1" dirty="0"/>
              <a:t>Step 2: Data Cleaning &amp; Preprocessing:</a:t>
            </a:r>
            <a:endParaRPr lang="en-IN" sz="2400" b="1" dirty="0"/>
          </a:p>
        </p:txBody>
      </p:sp>
      <p:sp>
        <p:nvSpPr>
          <p:cNvPr id="3" name="Subtitle 2"/>
          <p:cNvSpPr>
            <a:spLocks noGrp="1"/>
          </p:cNvSpPr>
          <p:nvPr>
            <p:ph type="subTitle" idx="1"/>
          </p:nvPr>
        </p:nvSpPr>
        <p:spPr>
          <a:xfrm>
            <a:off x="88739" y="523754"/>
            <a:ext cx="9144000" cy="5810491"/>
          </a:xfrm>
        </p:spPr>
        <p:txBody>
          <a:bodyPr>
            <a:noAutofit/>
          </a:bodyPr>
          <a:lstStyle/>
          <a:p>
            <a:pPr algn="l"/>
            <a:r>
              <a:rPr lang="en-US" sz="1600" dirty="0"/>
              <a:t>Data cleaning is a crucial part of the data analysis process. In this step, we'll prepare the dataset by removing any inconsistencies, handling missing data, and ensuring that all values are in a usable format. Here’s a breakdown of the tasks we’ll focus on:</a:t>
            </a:r>
            <a:endParaRPr lang="en-US" sz="1600" b="1" dirty="0">
              <a:effectLst/>
            </a:endParaRPr>
          </a:p>
          <a:p>
            <a:pPr algn="l" fontAlgn="base"/>
            <a:r>
              <a:rPr lang="en-US" sz="1600" b="1" dirty="0"/>
              <a:t>Removing Duplicates:</a:t>
            </a:r>
            <a:br>
              <a:rPr lang="en-US" sz="1600" b="1" dirty="0"/>
            </a:br>
            <a:endParaRPr lang="en-US" sz="1600" dirty="0"/>
          </a:p>
          <a:p>
            <a:pPr lvl="1" algn="l" fontAlgn="base"/>
            <a:r>
              <a:rPr lang="en-US" sz="1600" dirty="0"/>
              <a:t>Go to </a:t>
            </a:r>
            <a:r>
              <a:rPr lang="en-US" sz="1600" b="1" dirty="0"/>
              <a:t>Data</a:t>
            </a:r>
            <a:r>
              <a:rPr lang="en-US" sz="1600" dirty="0"/>
              <a:t> → </a:t>
            </a:r>
            <a:r>
              <a:rPr lang="en-US" sz="1600" b="1" dirty="0"/>
              <a:t>Remove Duplicates</a:t>
            </a:r>
            <a:r>
              <a:rPr lang="en-US" sz="1600" dirty="0"/>
              <a:t> in Excel.</a:t>
            </a:r>
            <a:br>
              <a:rPr lang="en-US" sz="1600" dirty="0"/>
            </a:br>
            <a:endParaRPr lang="en-US" sz="1600" dirty="0"/>
          </a:p>
          <a:p>
            <a:pPr lvl="1" algn="l" fontAlgn="base"/>
            <a:r>
              <a:rPr lang="en-US" sz="1600" dirty="0"/>
              <a:t>Select columns to check for duplicates (typically </a:t>
            </a:r>
            <a:r>
              <a:rPr lang="en-US" sz="1600" b="1" dirty="0"/>
              <a:t>Order ID</a:t>
            </a:r>
            <a:r>
              <a:rPr lang="en-US" sz="1600" dirty="0"/>
              <a:t>).</a:t>
            </a:r>
            <a:br>
              <a:rPr lang="en-US" sz="1600" dirty="0"/>
            </a:br>
            <a:endParaRPr lang="en-US" sz="1600" dirty="0"/>
          </a:p>
          <a:p>
            <a:pPr lvl="1" algn="l" fontAlgn="base"/>
            <a:r>
              <a:rPr lang="en-US" sz="1600" dirty="0"/>
              <a:t>Click </a:t>
            </a:r>
            <a:r>
              <a:rPr lang="en-US" sz="1600" b="1" dirty="0"/>
              <a:t>OK</a:t>
            </a:r>
            <a:r>
              <a:rPr lang="en-US" sz="1600" dirty="0"/>
              <a:t> to remove duplicates.</a:t>
            </a:r>
            <a:br>
              <a:rPr lang="en-US" sz="1600" dirty="0"/>
            </a:br>
            <a:endParaRPr lang="en-US" sz="1600" dirty="0"/>
          </a:p>
          <a:p>
            <a:pPr algn="l" fontAlgn="base"/>
            <a:r>
              <a:rPr lang="en-US" sz="1600" b="1" dirty="0"/>
              <a:t>Handling Missing Values:</a:t>
            </a:r>
            <a:br>
              <a:rPr lang="en-US" sz="1600" b="1" dirty="0"/>
            </a:br>
            <a:endParaRPr lang="en-US" sz="1600" dirty="0"/>
          </a:p>
          <a:p>
            <a:pPr lvl="1" algn="l" fontAlgn="base"/>
            <a:r>
              <a:rPr lang="en-US" sz="1600" dirty="0"/>
              <a:t>For numerical columns, you could use the </a:t>
            </a:r>
            <a:r>
              <a:rPr lang="en-US" sz="1600" b="1" dirty="0"/>
              <a:t>AVERAGE()</a:t>
            </a:r>
            <a:r>
              <a:rPr lang="en-US" sz="1600" dirty="0"/>
              <a:t> or </a:t>
            </a:r>
            <a:r>
              <a:rPr lang="en-US" sz="1600" b="1" dirty="0"/>
              <a:t>MEDIAN()</a:t>
            </a:r>
            <a:r>
              <a:rPr lang="en-US" sz="1600" dirty="0"/>
              <a:t> function to fill missing values.</a:t>
            </a:r>
            <a:br>
              <a:rPr lang="en-US" sz="1600" dirty="0"/>
            </a:br>
            <a:endParaRPr lang="en-US" sz="1600" dirty="0"/>
          </a:p>
          <a:p>
            <a:pPr lvl="1" algn="l" fontAlgn="base"/>
            <a:r>
              <a:rPr lang="en-US" sz="1600" dirty="0"/>
              <a:t>For categorical columns, use </a:t>
            </a:r>
            <a:r>
              <a:rPr lang="en-US" sz="1600" b="1" dirty="0"/>
              <a:t>IF()</a:t>
            </a:r>
            <a:r>
              <a:rPr lang="en-US" sz="1600" dirty="0"/>
              <a:t> to check for blanks, or fill in a placeholder (e.g., “Unknown”).</a:t>
            </a:r>
            <a:br>
              <a:rPr lang="en-US" sz="1600" dirty="0"/>
            </a:br>
            <a:endParaRPr lang="en-US" sz="1600" dirty="0"/>
          </a:p>
          <a:p>
            <a:pPr algn="l" fontAlgn="base"/>
            <a:r>
              <a:rPr lang="en-US" sz="1600" b="1" dirty="0"/>
              <a:t>Standardizing Text Format:</a:t>
            </a:r>
            <a:endParaRPr lang="en-US" sz="1600" dirty="0"/>
          </a:p>
          <a:p>
            <a:pPr lvl="1" algn="l" fontAlgn="base"/>
            <a:r>
              <a:rPr lang="en-US" sz="1600" dirty="0"/>
              <a:t>Use </a:t>
            </a:r>
            <a:r>
              <a:rPr lang="en-US" sz="1600" b="1" dirty="0"/>
              <a:t>=PROPER(Cell)</a:t>
            </a:r>
            <a:r>
              <a:rPr lang="en-US" sz="1600" dirty="0"/>
              <a:t> to capitalize the first letter of each word in a text cell.</a:t>
            </a:r>
            <a:br>
              <a:rPr lang="en-US" sz="1200" dirty="0"/>
            </a:br>
            <a:endParaRPr lang="en-US" sz="1400" dirty="0"/>
          </a:p>
          <a:p>
            <a:pPr algn="l"/>
            <a:r>
              <a:rPr lang="en-US" sz="1400" dirty="0"/>
              <a:t>            </a:t>
            </a:r>
            <a:r>
              <a:rPr lang="en-US" sz="1800" dirty="0"/>
              <a:t>For instance: =PROPER(A2) would turn “furniture” into “Furniture”.</a:t>
            </a:r>
            <a:br>
              <a:rPr lang="en-US" sz="1200" dirty="0"/>
            </a:br>
            <a:endParaRPr lang="en-IN" sz="12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72206" y="6181631"/>
            <a:ext cx="2819794" cy="6763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6962</Words>
  <Application>WPS Presentation</Application>
  <PresentationFormat>Widescreen</PresentationFormat>
  <Paragraphs>149</Paragraphs>
  <Slides>14</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Excel.Sheet.12</vt:lpstr>
      <vt:lpstr>Excel.Sheet.12</vt:lpstr>
      <vt:lpstr>Project Name</vt:lpstr>
      <vt:lpstr>Index</vt:lpstr>
      <vt:lpstr>PowerPoint 演示文稿</vt:lpstr>
      <vt:lpstr>PowerPoint 演示文稿</vt:lpstr>
      <vt:lpstr>PowerPoint 演示文稿</vt:lpstr>
      <vt:lpstr>Proof for local shops survives</vt:lpstr>
      <vt:lpstr>PowerPoint 演示文稿</vt:lpstr>
      <vt:lpstr>PowerPoint 演示文稿</vt:lpstr>
      <vt:lpstr>Step 2: Data Cleaning &amp; Preprocessing:</vt:lpstr>
      <vt:lpstr> Step 3:  Data Transformation:</vt:lpstr>
      <vt:lpstr>Step 4: Dashboard Creation In this step, we'll create a comprehensive Excel Dashboard to track real-time business KPIs, display relevant metrics, and offer interactive components for deeper insights.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Burela</dc:creator>
  <cp:lastModifiedBy>burela srilakshmi</cp:lastModifiedBy>
  <cp:revision>3</cp:revision>
  <dcterms:created xsi:type="dcterms:W3CDTF">2025-06-19T05:53:00Z</dcterms:created>
  <dcterms:modified xsi:type="dcterms:W3CDTF">2025-06-21T07:45:20Z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A3B98056131E46EA91F679288775CA2C_12</vt:lpwstr>
  </property>
  <property fmtid="{D5CDD505-2E9C-101B-9397-08002B2CF9AE}" pid="3" name="KSOProductBuildVer">
    <vt:lpwstr>1033-12.2.0.21546</vt:lpwstr>
  </property>
</Properties>
</file>