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57" r:id="rId4"/>
    <p:sldId id="263" r:id="rId5"/>
    <p:sldId id="258" r:id="rId6"/>
    <p:sldId id="259" r:id="rId7"/>
    <p:sldId id="260" r:id="rId8"/>
    <p:sldId id="261" r:id="rId9"/>
    <p:sldId id="264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4" autoAdjust="0"/>
  </p:normalViewPr>
  <p:slideViewPr>
    <p:cSldViewPr>
      <p:cViewPr varScale="1">
        <p:scale>
          <a:sx n="148" d="100"/>
          <a:sy n="148" d="100"/>
        </p:scale>
        <p:origin x="-5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F625-E849-4316-A88C-54418483E07F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C3094-8DD0-4479-8CD3-F8F173D534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255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안녕하세요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모터 제어 시스템 개발 강좌를 맡은 조정빈입니다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제 소개부터 간단히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저는 주로 모터 드라이버 보드를 설계하는 일을 하고 있습니다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예전에는 </a:t>
            </a:r>
            <a:r>
              <a:rPr lang="en-US" altLang="ko-KR" baseline="0" dirty="0" smtClean="0"/>
              <a:t>TV</a:t>
            </a:r>
            <a:r>
              <a:rPr lang="ko-KR" altLang="en-US" baseline="0" dirty="0" smtClean="0"/>
              <a:t>나 핸드폰 관련 설계를 했었습니다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지금까지 회로설계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아트웍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펌웨어에</a:t>
            </a:r>
            <a:r>
              <a:rPr lang="ko-KR" altLang="en-US" baseline="0" dirty="0" smtClean="0"/>
              <a:t> 대한 경력이 </a:t>
            </a:r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년 정도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제 소개는 </a:t>
            </a:r>
            <a:r>
              <a:rPr lang="ko-KR" altLang="en-US" baseline="0" dirty="0" err="1" smtClean="0"/>
              <a:t>이쯤하구요</a:t>
            </a:r>
            <a:r>
              <a:rPr lang="ko-KR" altLang="en-US" baseline="0" dirty="0" smtClean="0"/>
              <a:t> 이어서 이 강좌에 대한 설명을 드리겠습니다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모터는 다양하죠</a:t>
            </a:r>
            <a:r>
              <a:rPr lang="en-US" altLang="ko-KR" baseline="0" dirty="0" smtClean="0"/>
              <a:t>. DC BLDC </a:t>
            </a:r>
            <a:r>
              <a:rPr lang="ko-KR" altLang="en-US" baseline="0" dirty="0" smtClean="0"/>
              <a:t>스텝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서보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AC </a:t>
            </a:r>
            <a:r>
              <a:rPr lang="ko-KR" altLang="en-US" baseline="0" dirty="0" smtClean="0"/>
              <a:t>등등 많이 </a:t>
            </a:r>
            <a:r>
              <a:rPr lang="ko-KR" altLang="en-US" baseline="0" dirty="0" err="1" smtClean="0"/>
              <a:t>들어보셨을겁니다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중 산업용으로 가장 많이 </a:t>
            </a:r>
            <a:r>
              <a:rPr lang="ko-KR" altLang="en-US" baseline="0" dirty="0" err="1" smtClean="0"/>
              <a:t>쓰는게</a:t>
            </a:r>
            <a:r>
              <a:rPr lang="ko-KR" altLang="en-US" baseline="0" dirty="0" smtClean="0"/>
              <a:t> 스텝모텁니다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엔코더</a:t>
            </a:r>
            <a:r>
              <a:rPr lang="ko-KR" altLang="en-US" baseline="0" dirty="0" smtClean="0"/>
              <a:t> 없이 저렴한 가격에 </a:t>
            </a:r>
            <a:r>
              <a:rPr lang="ko-KR" altLang="en-US" baseline="0" dirty="0" err="1" smtClean="0"/>
              <a:t>오픈루프에서</a:t>
            </a:r>
            <a:r>
              <a:rPr lang="ko-KR" altLang="en-US" baseline="0" dirty="0" smtClean="0"/>
              <a:t> 정밀도를 </a:t>
            </a:r>
            <a:r>
              <a:rPr lang="ko-KR" altLang="en-US" baseline="0" dirty="0" err="1" smtClean="0"/>
              <a:t>기대할수</a:t>
            </a:r>
            <a:r>
              <a:rPr lang="ko-KR" altLang="en-US" baseline="0" dirty="0" smtClean="0"/>
              <a:t> 있으니까요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강좌는 </a:t>
            </a:r>
            <a:r>
              <a:rPr lang="en-US" altLang="ko-KR" baseline="0" dirty="0" smtClean="0"/>
              <a:t>stm32</a:t>
            </a:r>
            <a:r>
              <a:rPr lang="ko-KR" altLang="en-US" baseline="0" dirty="0" smtClean="0"/>
              <a:t>와 트라이나믹의 </a:t>
            </a:r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을 이용한 스텝모터 드라이버 설계에 대한 강좌입니다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회로 설계부터 모터를 실제로 </a:t>
            </a:r>
            <a:r>
              <a:rPr lang="ko-KR" altLang="en-US" baseline="0" dirty="0" err="1" smtClean="0"/>
              <a:t>구동하는거까지</a:t>
            </a:r>
            <a:r>
              <a:rPr lang="ko-KR" altLang="en-US" baseline="0" dirty="0" smtClean="0"/>
              <a:t> 모두 포함됩니다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아트웍</a:t>
            </a:r>
            <a:r>
              <a:rPr lang="ko-KR" altLang="en-US" baseline="0" dirty="0" smtClean="0"/>
              <a:t> 넘기고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발주해서 부품 구매</a:t>
            </a:r>
            <a:r>
              <a:rPr lang="en-US" altLang="ko-KR" baseline="0" dirty="0" smtClean="0"/>
              <a:t>, SMT, </a:t>
            </a:r>
            <a:r>
              <a:rPr lang="ko-KR" altLang="en-US" baseline="0" dirty="0" smtClean="0"/>
              <a:t>보드 테스트하고 등등 </a:t>
            </a:r>
            <a:r>
              <a:rPr lang="ko-KR" altLang="en-US" baseline="0" dirty="0" err="1" smtClean="0"/>
              <a:t>잡다한게</a:t>
            </a:r>
            <a:r>
              <a:rPr lang="ko-KR" altLang="en-US" baseline="0" dirty="0" smtClean="0"/>
              <a:t> 많이 있지만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회로설계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아트웍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펌웨어</a:t>
            </a:r>
            <a:r>
              <a:rPr lang="en-US" altLang="ko-KR" baseline="0" dirty="0" smtClean="0"/>
              <a:t>, GUI, </a:t>
            </a:r>
            <a:r>
              <a:rPr lang="ko-KR" altLang="en-US" baseline="0" dirty="0" smtClean="0"/>
              <a:t>모터 </a:t>
            </a:r>
            <a:r>
              <a:rPr lang="ko-KR" altLang="en-US" baseline="0" dirty="0" err="1" smtClean="0"/>
              <a:t>세팅</a:t>
            </a:r>
            <a:r>
              <a:rPr lang="ko-KR" altLang="en-US" baseline="0" dirty="0" smtClean="0"/>
              <a:t> 및 구동 이렇게 </a:t>
            </a:r>
            <a:r>
              <a:rPr lang="ko-KR" altLang="en-US" baseline="0" dirty="0" err="1" smtClean="0"/>
              <a:t>다섯가지</a:t>
            </a:r>
            <a:r>
              <a:rPr lang="ko-KR" altLang="en-US" baseline="0" dirty="0" smtClean="0"/>
              <a:t> 파트로 나눠서 진행하겠습니다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강좌는 회로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아트웍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펌웨어</a:t>
            </a:r>
            <a:r>
              <a:rPr lang="en-US" altLang="ko-KR" baseline="0" dirty="0" smtClean="0"/>
              <a:t>, GUI</a:t>
            </a:r>
            <a:r>
              <a:rPr lang="ko-KR" altLang="en-US" baseline="0" dirty="0" smtClean="0"/>
              <a:t>에 대한 자세한 설명이 일차적인 목푭니다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해당 업무를 진행하시는 분들의 경력이 </a:t>
            </a:r>
            <a:r>
              <a:rPr lang="ko-KR" altLang="en-US" baseline="0" dirty="0" err="1" smtClean="0"/>
              <a:t>다양하실텐데</a:t>
            </a:r>
            <a:r>
              <a:rPr lang="ko-KR" altLang="en-US" baseline="0" dirty="0" smtClean="0"/>
              <a:t> 이에 상관없이 최대한 쉽게 진행할 예정입니다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해당 업무는 아니지만 관심은 있다 예 </a:t>
            </a:r>
            <a:r>
              <a:rPr lang="ko-KR" altLang="en-US" baseline="0" dirty="0" err="1" smtClean="0"/>
              <a:t>부담없이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들으실수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있을겁니다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적어도 회로이론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전자회로에 대한 내용은 </a:t>
            </a:r>
            <a:r>
              <a:rPr lang="ko-KR" altLang="en-US" baseline="0" dirty="0" err="1" smtClean="0"/>
              <a:t>알고계셔야합니다만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쓸데없는 이론설명은 최대한 배제하고 개발에 필요한 내용 중심으로 실제로 개발을 하면서 강좌가 진행됩니다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기대하셔도 좋습니다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프로젝트 매니저 같이 전체적인 개발을 총괄하시는 분들이라면 제품 개발 또는 프로젝트 진행의 전체 </a:t>
            </a:r>
            <a:r>
              <a:rPr lang="ko-KR" altLang="en-US" baseline="0" dirty="0" err="1" smtClean="0"/>
              <a:t>워크플로우를</a:t>
            </a:r>
            <a:r>
              <a:rPr lang="ko-KR" altLang="en-US" baseline="0" dirty="0" smtClean="0"/>
              <a:t> 파악할 수 있는 좋은 기회일겁니다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일단 설계에 </a:t>
            </a:r>
            <a:r>
              <a:rPr lang="ko-KR" altLang="en-US" baseline="0" dirty="0" err="1" smtClean="0"/>
              <a:t>들어가기전에</a:t>
            </a:r>
            <a:r>
              <a:rPr lang="ko-KR" altLang="en-US" baseline="0" dirty="0" smtClean="0"/>
              <a:t> 우리가 만들 보드에 대한 </a:t>
            </a:r>
            <a:r>
              <a:rPr lang="ko-KR" altLang="en-US" baseline="0" dirty="0" err="1" smtClean="0"/>
              <a:t>스펙을</a:t>
            </a:r>
            <a:r>
              <a:rPr lang="ko-KR" altLang="en-US" baseline="0" dirty="0" smtClean="0"/>
              <a:t> 설명하겠습니다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24</a:t>
            </a:r>
            <a:r>
              <a:rPr lang="ko-KR" altLang="en-US" baseline="0" dirty="0" smtClean="0"/>
              <a:t>볼트 입력이 가능하고 </a:t>
            </a:r>
            <a:r>
              <a:rPr lang="en-US" altLang="ko-KR" baseline="0" dirty="0" smtClean="0"/>
              <a:t>5A</a:t>
            </a:r>
            <a:r>
              <a:rPr lang="ko-KR" altLang="en-US" baseline="0" dirty="0" smtClean="0"/>
              <a:t>까지 출력가능합니다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메인</a:t>
            </a:r>
            <a:r>
              <a:rPr lang="en-US" altLang="ko-KR" baseline="0" dirty="0" smtClean="0"/>
              <a:t>MCU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stm32F103</a:t>
            </a:r>
            <a:r>
              <a:rPr lang="ko-KR" altLang="en-US" baseline="0" dirty="0" smtClean="0"/>
              <a:t>이고 모터 드라이버는 </a:t>
            </a:r>
            <a:r>
              <a:rPr lang="en-US" altLang="ko-KR" baseline="0" dirty="0" smtClean="0"/>
              <a:t>TMC5160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은 외장 </a:t>
            </a:r>
            <a:r>
              <a:rPr lang="en-US" altLang="ko-KR" baseline="0" dirty="0" smtClean="0"/>
              <a:t>FET </a:t>
            </a:r>
            <a:r>
              <a:rPr lang="ko-KR" altLang="en-US" baseline="0" dirty="0" smtClean="0"/>
              <a:t>타입이라서 모터 용량에 따라서 </a:t>
            </a:r>
            <a:r>
              <a:rPr lang="en-US" altLang="ko-KR" baseline="0" dirty="0" smtClean="0"/>
              <a:t>FET </a:t>
            </a:r>
            <a:r>
              <a:rPr lang="ko-KR" altLang="en-US" baseline="0" dirty="0" smtClean="0"/>
              <a:t>선택이 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통신용으로 </a:t>
            </a:r>
            <a:r>
              <a:rPr lang="en-US" altLang="ko-KR" baseline="0" dirty="0" smtClean="0"/>
              <a:t>FT232</a:t>
            </a:r>
            <a:r>
              <a:rPr lang="ko-KR" altLang="en-US" baseline="0" dirty="0" smtClean="0"/>
              <a:t>와 아이솔레이티드 </a:t>
            </a:r>
            <a:r>
              <a:rPr lang="en-US" altLang="ko-KR" baseline="0" dirty="0" smtClean="0"/>
              <a:t>485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달려있습니다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최대 센서 입력은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가능하구요 </a:t>
            </a:r>
            <a:r>
              <a:rPr lang="en-US" altLang="ko-KR" baseline="0" dirty="0" err="1" smtClean="0"/>
              <a:t>gpoutput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5V 24V </a:t>
            </a:r>
            <a:r>
              <a:rPr lang="ko-KR" altLang="en-US" baseline="0" dirty="0" err="1" smtClean="0"/>
              <a:t>선택가능합니다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FRAM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16Kbit </a:t>
            </a:r>
            <a:r>
              <a:rPr lang="ko-KR" altLang="en-US" baseline="0" dirty="0" smtClean="0"/>
              <a:t>용량으로 설정 저장용입니다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은 특이하게도 엔코더와 </a:t>
            </a:r>
            <a:r>
              <a:rPr lang="ko-KR" altLang="en-US" baseline="0" dirty="0" err="1" smtClean="0"/>
              <a:t>레퍼런스</a:t>
            </a:r>
            <a:r>
              <a:rPr lang="ko-KR" altLang="en-US" baseline="0" dirty="0" smtClean="0"/>
              <a:t> 스위치 입력을 </a:t>
            </a:r>
            <a:r>
              <a:rPr lang="ko-KR" altLang="en-US" baseline="0" dirty="0" err="1" smtClean="0"/>
              <a:t>다이렉트로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처리가능합니다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쓸수있게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보통 </a:t>
            </a:r>
            <a:r>
              <a:rPr lang="ko-KR" altLang="en-US" baseline="0" dirty="0" err="1" smtClean="0"/>
              <a:t>개발할때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스펙을</a:t>
            </a:r>
            <a:r>
              <a:rPr lang="ko-KR" altLang="en-US" baseline="0" dirty="0" smtClean="0"/>
              <a:t> 먼저 정리를 </a:t>
            </a:r>
            <a:r>
              <a:rPr lang="ko-KR" altLang="en-US" baseline="0" dirty="0" err="1" smtClean="0"/>
              <a:t>해야합니다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다이어그램 역시 스펙의 일부분입니다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요구받은</a:t>
            </a:r>
            <a:r>
              <a:rPr lang="ko-KR" altLang="en-US" baseline="0" dirty="0" smtClean="0"/>
              <a:t> 사양과 실제 개발에 사용할 부품 및 모터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스위치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엔코더</a:t>
            </a:r>
            <a:r>
              <a:rPr lang="ko-KR" altLang="en-US" baseline="0" dirty="0" smtClean="0"/>
              <a:t> 사양도 포함됩니다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PCB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만들때는</a:t>
            </a:r>
            <a:r>
              <a:rPr lang="ko-KR" altLang="en-US" baseline="0" dirty="0" smtClean="0"/>
              <a:t> 기구와 협의해서 대략적인 사이즈를 정하고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설계가 끝나면 정확한 치수도 포함되어야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부품 </a:t>
            </a:r>
            <a:r>
              <a:rPr lang="ko-KR" altLang="en-US" baseline="0" dirty="0" err="1" smtClean="0"/>
              <a:t>실장후</a:t>
            </a:r>
            <a:r>
              <a:rPr lang="ko-KR" altLang="en-US" baseline="0" dirty="0" smtClean="0"/>
              <a:t> 보드의 두께도 중요한 내용입니다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저는 이런 </a:t>
            </a:r>
            <a:r>
              <a:rPr lang="ko-KR" altLang="en-US" baseline="0" dirty="0" err="1" smtClean="0"/>
              <a:t>스펙을</a:t>
            </a:r>
            <a:r>
              <a:rPr lang="ko-KR" altLang="en-US" baseline="0" dirty="0" smtClean="0"/>
              <a:t> 포함한 프로젝트 문서를 만들어서 개발하면서 문서를 계속 갱신합니다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발생한 문제점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앞으로 </a:t>
            </a:r>
            <a:r>
              <a:rPr lang="ko-KR" altLang="en-US" baseline="0" dirty="0" err="1" smtClean="0"/>
              <a:t>해야할</a:t>
            </a:r>
            <a:r>
              <a:rPr lang="ko-KR" altLang="en-US" baseline="0" dirty="0" smtClean="0"/>
              <a:t> 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일정관리 등등의 내용을 모두 집어넣죠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프로젝트 종료 후 </a:t>
            </a:r>
            <a:r>
              <a:rPr lang="ko-KR" altLang="en-US" baseline="0" dirty="0" err="1" smtClean="0"/>
              <a:t>개선해야할</a:t>
            </a:r>
            <a:r>
              <a:rPr lang="ko-KR" altLang="en-US" baseline="0" dirty="0" smtClean="0"/>
              <a:t> 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사용하지 말아야 할 부품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외주 업체에 대한 내용 등등을 기입해 둡니다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분명 이 일이 끝나고 얼마 뒤 다시 재검토할 일이 생깁니다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그때 이 문서가 굉장히 중요합니다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문서작업 열심히 하셔야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회로설계는 </a:t>
            </a:r>
            <a:r>
              <a:rPr lang="en-US" altLang="ko-KR" baseline="0" dirty="0" err="1" smtClean="0"/>
              <a:t>orcad</a:t>
            </a:r>
            <a:r>
              <a:rPr lang="ko-KR" altLang="en-US" baseline="0" dirty="0" smtClean="0"/>
              <a:t>를 사용하겠습니다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솔직히 툴이 머든 크게 상관없습니다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작업흐름은 거의 동일합니다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보통 </a:t>
            </a:r>
            <a:r>
              <a:rPr lang="ko-KR" altLang="en-US" baseline="0" dirty="0" err="1" smtClean="0"/>
              <a:t>회로설계시</a:t>
            </a:r>
            <a:r>
              <a:rPr lang="ko-KR" altLang="en-US" baseline="0" dirty="0" smtClean="0"/>
              <a:t> 내장 라이브러리의 부품만으로 설계하지 않습니다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Orcad</a:t>
            </a:r>
            <a:r>
              <a:rPr lang="ko-KR" altLang="en-US" baseline="0" dirty="0" smtClean="0"/>
              <a:t>는 내장 라이브러리가 굉장히 풍부하지만 저는 </a:t>
            </a:r>
            <a:r>
              <a:rPr lang="en-US" altLang="ko-KR" baseline="0" dirty="0" smtClean="0"/>
              <a:t>RLC</a:t>
            </a:r>
            <a:r>
              <a:rPr lang="ko-KR" altLang="en-US" baseline="0" dirty="0" smtClean="0"/>
              <a:t>를 제외하면 거의 사용하지 않습니다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대부분 새로 그리죠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중요한건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부품도 같이 </a:t>
            </a:r>
            <a:r>
              <a:rPr lang="ko-KR" altLang="en-US" baseline="0" dirty="0" err="1" smtClean="0"/>
              <a:t>그리는겁니다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회로 부품의 </a:t>
            </a:r>
            <a:r>
              <a:rPr lang="ko-KR" altLang="en-US" baseline="0" dirty="0" err="1" smtClean="0"/>
              <a:t>핀번호와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PCB </a:t>
            </a:r>
            <a:r>
              <a:rPr lang="ko-KR" altLang="en-US" baseline="0" dirty="0" err="1" smtClean="0"/>
              <a:t>데칼의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핀번호를</a:t>
            </a:r>
            <a:r>
              <a:rPr lang="ko-KR" altLang="en-US" baseline="0" dirty="0" smtClean="0"/>
              <a:t> 일치시키기 위해서죠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회로 </a:t>
            </a:r>
            <a:r>
              <a:rPr lang="ko-KR" altLang="en-US" baseline="0" dirty="0" err="1" smtClean="0"/>
              <a:t>설계시</a:t>
            </a:r>
            <a:r>
              <a:rPr lang="ko-KR" altLang="en-US" baseline="0" dirty="0" smtClean="0"/>
              <a:t> 부품 그리는 작업만 하루 이틀 정도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다행히 이 강좌에 쓰는 </a:t>
            </a:r>
            <a:r>
              <a:rPr lang="ko-KR" altLang="en-US" baseline="0" dirty="0" err="1" smtClean="0"/>
              <a:t>푸품은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핀수가</a:t>
            </a:r>
            <a:r>
              <a:rPr lang="ko-KR" altLang="en-US" baseline="0" dirty="0" smtClean="0"/>
              <a:t> 그리 많지 않아서 금방 끝납니다만 만일 아니라면 굉장히 힘든 작업입니다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설계 경력이 쌓일수록 이런 라이브러리가 계속 누적이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보통 쓰는 부품을 계속 쓰지 제품마다 다른 부품을 쓰는 경우는 거의 없습니다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잘 만들어 놓으면 두고두고 </a:t>
            </a:r>
            <a:r>
              <a:rPr lang="ko-KR" altLang="en-US" baseline="0" dirty="0" err="1" smtClean="0"/>
              <a:t>쓸수</a:t>
            </a:r>
            <a:r>
              <a:rPr lang="ko-KR" altLang="en-US" baseline="0" dirty="0" smtClean="0"/>
              <a:t> 있으니 라이브러리 작업은 잘 해두시기 바랍니다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회로 </a:t>
            </a:r>
            <a:r>
              <a:rPr lang="ko-KR" altLang="en-US" baseline="0" dirty="0" err="1" smtClean="0"/>
              <a:t>설계시</a:t>
            </a:r>
            <a:r>
              <a:rPr lang="ko-KR" altLang="en-US" baseline="0" dirty="0" smtClean="0"/>
              <a:t> 부품 배치 다이어그램을 미리 그려두십쇼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적어도 </a:t>
            </a:r>
            <a:r>
              <a:rPr lang="en-US" altLang="ko-KR" baseline="0" dirty="0" smtClean="0"/>
              <a:t>MCU </a:t>
            </a:r>
            <a:r>
              <a:rPr lang="ko-KR" altLang="en-US" baseline="0" dirty="0" smtClean="0"/>
              <a:t>핀 할당 시 배선 꼬임을 줄일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직접 </a:t>
            </a:r>
            <a:r>
              <a:rPr lang="ko-KR" altLang="en-US" baseline="0" dirty="0" err="1" smtClean="0"/>
              <a:t>아트웍을</a:t>
            </a:r>
            <a:r>
              <a:rPr lang="ko-KR" altLang="en-US" baseline="0" dirty="0" smtClean="0"/>
              <a:t> 하지 않는 경우라도 나는 </a:t>
            </a:r>
            <a:r>
              <a:rPr lang="ko-KR" altLang="en-US" baseline="0" dirty="0" err="1" smtClean="0"/>
              <a:t>이런식의</a:t>
            </a:r>
            <a:r>
              <a:rPr lang="ko-KR" altLang="en-US" baseline="0" dirty="0" smtClean="0"/>
              <a:t> 보드 구성을 염두에 두고 회로설계를 했다고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설계하시는 분께 전달이 가능하니까요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 회로를 </a:t>
            </a:r>
            <a:r>
              <a:rPr lang="ko-KR" altLang="en-US" baseline="0" dirty="0" err="1" smtClean="0"/>
              <a:t>그릴때는</a:t>
            </a:r>
            <a:r>
              <a:rPr lang="ko-KR" altLang="en-US" baseline="0" dirty="0" smtClean="0"/>
              <a:t> 입력 처리 출력 순으로 </a:t>
            </a:r>
            <a:r>
              <a:rPr lang="ko-KR" altLang="en-US" baseline="0" dirty="0" err="1" smtClean="0"/>
              <a:t>회로도를</a:t>
            </a:r>
            <a:r>
              <a:rPr lang="ko-KR" altLang="en-US" baseline="0" dirty="0" smtClean="0"/>
              <a:t> 그리면 됩니다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입력은 전원입력을 의미하고 </a:t>
            </a:r>
            <a:r>
              <a:rPr lang="en-US" altLang="ko-KR" baseline="0" dirty="0" smtClean="0"/>
              <a:t>DCDC</a:t>
            </a:r>
            <a:r>
              <a:rPr lang="ko-KR" altLang="en-US" baseline="0" dirty="0" smtClean="0"/>
              <a:t>도 포함됩니다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처리는 메인 </a:t>
            </a:r>
            <a:r>
              <a:rPr lang="en-US" altLang="ko-KR" baseline="0" dirty="0" smtClean="0"/>
              <a:t>IC</a:t>
            </a:r>
            <a:r>
              <a:rPr lang="ko-KR" altLang="en-US" baseline="0" dirty="0" smtClean="0"/>
              <a:t>들의 회로를 의미합니다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여기선 </a:t>
            </a:r>
            <a:r>
              <a:rPr lang="en-US" altLang="ko-KR" baseline="0" dirty="0" smtClean="0"/>
              <a:t>MCU</a:t>
            </a:r>
            <a:r>
              <a:rPr lang="ko-KR" altLang="en-US" baseline="0" dirty="0" smtClean="0"/>
              <a:t>와 모터 드라이버를 뜻합니다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출력은 커넥터죠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Gpout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센서등등입니다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예전 같은 부서 사람의 </a:t>
            </a:r>
            <a:r>
              <a:rPr lang="ko-KR" altLang="en-US" baseline="0" dirty="0" err="1" smtClean="0"/>
              <a:t>회로도를</a:t>
            </a:r>
            <a:r>
              <a:rPr lang="ko-KR" altLang="en-US" baseline="0" dirty="0" smtClean="0"/>
              <a:t> 본적이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그친구는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회로도를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여러장으로</a:t>
            </a:r>
            <a:r>
              <a:rPr lang="ko-KR" altLang="en-US" baseline="0" dirty="0" smtClean="0"/>
              <a:t> 나누지 않고 </a:t>
            </a:r>
            <a:r>
              <a:rPr lang="ko-KR" altLang="en-US" baseline="0" dirty="0" err="1" smtClean="0"/>
              <a:t>한장으로</a:t>
            </a:r>
            <a:r>
              <a:rPr lang="ko-KR" altLang="en-US" baseline="0" dirty="0" smtClean="0"/>
              <a:t> 그리더군요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회로 </a:t>
            </a:r>
            <a:r>
              <a:rPr lang="ko-KR" altLang="en-US" baseline="0" dirty="0" err="1" smtClean="0"/>
              <a:t>리뷰하는데</a:t>
            </a:r>
            <a:r>
              <a:rPr lang="ko-KR" altLang="en-US" baseline="0" dirty="0" smtClean="0"/>
              <a:t> 포기했습니다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도무지 어디서부터 어떻게 </a:t>
            </a:r>
            <a:r>
              <a:rPr lang="ko-KR" altLang="en-US" baseline="0" dirty="0" err="1" smtClean="0"/>
              <a:t>봐야하는지</a:t>
            </a:r>
            <a:r>
              <a:rPr lang="ko-KR" altLang="en-US" baseline="0" dirty="0" smtClean="0"/>
              <a:t> 흐름이 보이질 않더군요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입력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출력 순으로 회로 페이지를 따로 분리해서 만드시기 바랍니다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초보를 벗어나는 요소 중 하나입니다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읽기 쉬운 문서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회로도도 문섭니다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간결히 작성해야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회로 설계가 끝나고 </a:t>
            </a:r>
            <a:r>
              <a:rPr lang="ko-KR" altLang="en-US" baseline="0" dirty="0" err="1" smtClean="0"/>
              <a:t>아트웍에</a:t>
            </a:r>
            <a:r>
              <a:rPr lang="ko-KR" altLang="en-US" baseline="0" dirty="0" smtClean="0"/>
              <a:t> 대한 내용입니다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넷리스트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임포트해서</a:t>
            </a:r>
            <a:r>
              <a:rPr lang="ko-KR" altLang="en-US" baseline="0" dirty="0" smtClean="0"/>
              <a:t> 부품 배치 후 배선하면 작업은 끝입니다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간단하죠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실제로 </a:t>
            </a:r>
            <a:r>
              <a:rPr lang="en-US" altLang="ko-KR" baseline="0" dirty="0" smtClean="0"/>
              <a:t>PCB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설계할때는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심시티하는</a:t>
            </a:r>
            <a:r>
              <a:rPr lang="ko-KR" altLang="en-US" baseline="0" dirty="0" smtClean="0"/>
              <a:t> 기분으로 </a:t>
            </a:r>
            <a:r>
              <a:rPr lang="ko-KR" altLang="en-US" baseline="0" dirty="0" err="1" smtClean="0"/>
              <a:t>작업해야합니다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전류의 흐름을 </a:t>
            </a:r>
            <a:r>
              <a:rPr lang="ko-KR" altLang="en-US" baseline="0" dirty="0" err="1" smtClean="0"/>
              <a:t>원할히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해준다는게</a:t>
            </a:r>
            <a:r>
              <a:rPr lang="ko-KR" altLang="en-US" baseline="0" dirty="0" smtClean="0"/>
              <a:t> 기본입니다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설계 규칙이 이걸 베이스로 </a:t>
            </a:r>
            <a:r>
              <a:rPr lang="ko-KR" altLang="en-US" baseline="0" dirty="0" err="1" smtClean="0"/>
              <a:t>만들어진겁니다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어떤사람은</a:t>
            </a:r>
            <a:r>
              <a:rPr lang="ko-KR" altLang="en-US" baseline="0" dirty="0" smtClean="0"/>
              <a:t> 물의 흐름을 비유하기도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모터 드라이버는 전류 드라이버의 일종입니다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전류의 흐름이 과격하고 용량도 크죠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FET</a:t>
            </a:r>
            <a:r>
              <a:rPr lang="ko-KR" altLang="en-US" baseline="0" dirty="0" smtClean="0"/>
              <a:t>가 전류 흐름을 만들어내는 부분은 디지털 신호부와 격리되어야 안정적인 구성이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배선은 크게 휘어지지 않아야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구조는 기본이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레이어로</a:t>
            </a:r>
            <a:r>
              <a:rPr lang="ko-KR" altLang="en-US" baseline="0" dirty="0" smtClean="0"/>
              <a:t> 설계됩니다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탑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바텀레이어</a:t>
            </a:r>
            <a:r>
              <a:rPr lang="ko-KR" altLang="en-US" baseline="0" dirty="0" smtClean="0"/>
              <a:t> 외에 전원과 그라운드 </a:t>
            </a:r>
            <a:r>
              <a:rPr lang="ko-KR" altLang="en-US" baseline="0" dirty="0" err="1" smtClean="0"/>
              <a:t>레이어가</a:t>
            </a:r>
            <a:r>
              <a:rPr lang="ko-KR" altLang="en-US" baseline="0" dirty="0" smtClean="0"/>
              <a:t> 있어야만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설계가 끝나면 </a:t>
            </a:r>
            <a:r>
              <a:rPr lang="ko-KR" altLang="en-US" baseline="0" dirty="0" err="1" smtClean="0"/>
              <a:t>거버를</a:t>
            </a:r>
            <a:r>
              <a:rPr lang="ko-KR" altLang="en-US" baseline="0" dirty="0" smtClean="0"/>
              <a:t> 출력해서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업체로 </a:t>
            </a:r>
            <a:r>
              <a:rPr lang="ko-KR" altLang="en-US" baseline="0" dirty="0" err="1" smtClean="0"/>
              <a:t>보낸후</a:t>
            </a:r>
            <a:r>
              <a:rPr lang="ko-KR" altLang="en-US" baseline="0" dirty="0" smtClean="0"/>
              <a:t> 부품을 구매합니다</a:t>
            </a:r>
            <a:r>
              <a:rPr lang="en-US" altLang="ko-KR" baseline="0" dirty="0" smtClean="0"/>
              <a:t>. SMT </a:t>
            </a:r>
            <a:r>
              <a:rPr lang="ko-KR" altLang="en-US" baseline="0" dirty="0" smtClean="0"/>
              <a:t>해서 완성된 보드를 받을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여기까지가 하드웨어 설곕니다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Stm32</a:t>
            </a:r>
            <a:r>
              <a:rPr lang="ko-KR" altLang="en-US" baseline="0" dirty="0" smtClean="0"/>
              <a:t>는 큐브</a:t>
            </a:r>
            <a:r>
              <a:rPr lang="en-US" altLang="ko-KR" baseline="0" dirty="0" err="1" smtClean="0"/>
              <a:t>mx</a:t>
            </a:r>
            <a:r>
              <a:rPr lang="ko-KR" altLang="en-US" baseline="0" dirty="0" smtClean="0"/>
              <a:t>라는 툴을 사용해서 </a:t>
            </a:r>
            <a:r>
              <a:rPr lang="en-US" altLang="ko-KR" baseline="0" dirty="0" err="1" smtClean="0"/>
              <a:t>mcu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세팅을</a:t>
            </a:r>
            <a:r>
              <a:rPr lang="ko-KR" altLang="en-US" baseline="0" dirty="0" smtClean="0"/>
              <a:t> 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게다가 소스도 출력해주죠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컴파일러는 </a:t>
            </a:r>
            <a:r>
              <a:rPr lang="en-US" altLang="ko-KR" baseline="0" dirty="0" smtClean="0"/>
              <a:t>sw4stm32</a:t>
            </a:r>
            <a:r>
              <a:rPr lang="ko-KR" altLang="en-US" baseline="0" dirty="0" smtClean="0"/>
              <a:t>라는 툴을 사용할겁니다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공짜고 용량 제한도 없습니다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펌웨어는</a:t>
            </a:r>
            <a:r>
              <a:rPr lang="ko-KR" altLang="en-US" baseline="0" dirty="0" smtClean="0"/>
              <a:t> 호스트와 통신하는 부분과 모터 드라이버를 제어하는 부분 </a:t>
            </a:r>
            <a:r>
              <a:rPr lang="ko-KR" altLang="en-US" baseline="0" dirty="0" err="1" smtClean="0"/>
              <a:t>두가지만</a:t>
            </a:r>
            <a:r>
              <a:rPr lang="ko-KR" altLang="en-US" baseline="0" dirty="0" smtClean="0"/>
              <a:t> 만들면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와의 통신프로토콜을 설계하고 </a:t>
            </a:r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SPI</a:t>
            </a:r>
            <a:r>
              <a:rPr lang="ko-KR" altLang="en-US" baseline="0" dirty="0" smtClean="0"/>
              <a:t>로 제어하는걸 해보겠습니다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는 파이썬 </a:t>
            </a:r>
            <a:r>
              <a:rPr lang="en-US" altLang="ko-KR" baseline="0" dirty="0" err="1" smtClean="0"/>
              <a:t>kivy</a:t>
            </a:r>
            <a:r>
              <a:rPr lang="ko-KR" altLang="en-US" baseline="0" dirty="0" smtClean="0"/>
              <a:t>를 사용합니다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시리얼로 간단한 명령 송수신하는데 적격이죠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파이썬은</a:t>
            </a:r>
            <a:r>
              <a:rPr lang="ko-KR" altLang="en-US" baseline="0" dirty="0" smtClean="0"/>
              <a:t> 문법이 쉬워서 누구라도 </a:t>
            </a:r>
            <a:r>
              <a:rPr lang="ko-KR" altLang="en-US" baseline="0" dirty="0" err="1" smtClean="0"/>
              <a:t>사용가능합니다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간단한 윈도우 창 생성부터 시리얼 통신까지 하나하나 만들어봅시다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하드웨어와 소프트웨어가 완성되면 모터를 돌려야죠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모터 </a:t>
            </a:r>
            <a:r>
              <a:rPr lang="ko-KR" altLang="en-US" baseline="0" dirty="0" err="1" smtClean="0"/>
              <a:t>스펙에</a:t>
            </a:r>
            <a:r>
              <a:rPr lang="ko-KR" altLang="en-US" baseline="0" dirty="0" smtClean="0"/>
              <a:t> 따라 </a:t>
            </a:r>
            <a:r>
              <a:rPr lang="en-US" altLang="ko-KR" baseline="0" dirty="0" smtClean="0"/>
              <a:t>tmc5160 </a:t>
            </a:r>
            <a:r>
              <a:rPr lang="ko-KR" altLang="en-US" baseline="0" dirty="0" smtClean="0"/>
              <a:t>레지스터를 설정하고 실제로 돌려봅시다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엔코더와</a:t>
            </a:r>
            <a:r>
              <a:rPr lang="ko-KR" altLang="en-US" baseline="0" dirty="0" smtClean="0"/>
              <a:t> 스위치 동작도 확인해보고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홈 위치 </a:t>
            </a:r>
            <a:r>
              <a:rPr lang="ko-KR" altLang="en-US" baseline="0" dirty="0" err="1" smtClean="0"/>
              <a:t>잡는법과</a:t>
            </a:r>
            <a:r>
              <a:rPr lang="ko-KR" altLang="en-US" baseline="0" dirty="0" smtClean="0"/>
              <a:t> 반복 동작을 실시해서 실제 정확도를 확인해봅시다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강좌는 여기까집니다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하드웨어와 소프트웨어가 완성되면 모터를 돌려야죠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모터 </a:t>
            </a:r>
            <a:r>
              <a:rPr lang="ko-KR" altLang="en-US" baseline="0" dirty="0" err="1" smtClean="0"/>
              <a:t>스펙에</a:t>
            </a:r>
            <a:r>
              <a:rPr lang="ko-KR" altLang="en-US" baseline="0" dirty="0" smtClean="0"/>
              <a:t> 따라 </a:t>
            </a:r>
            <a:r>
              <a:rPr lang="en-US" altLang="ko-KR" baseline="0" dirty="0" smtClean="0"/>
              <a:t>tmc5160 </a:t>
            </a:r>
            <a:r>
              <a:rPr lang="ko-KR" altLang="en-US" baseline="0" dirty="0" smtClean="0"/>
              <a:t>레지스터를 설정하고 실제로 돌려봅시다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엔코더와</a:t>
            </a:r>
            <a:r>
              <a:rPr lang="ko-KR" altLang="en-US" baseline="0" dirty="0" smtClean="0"/>
              <a:t> 스위치 동작도 확인해보고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홈 위치 </a:t>
            </a:r>
            <a:r>
              <a:rPr lang="ko-KR" altLang="en-US" baseline="0" dirty="0" err="1" smtClean="0"/>
              <a:t>잡는법과</a:t>
            </a:r>
            <a:r>
              <a:rPr lang="ko-KR" altLang="en-US" baseline="0" dirty="0" smtClean="0"/>
              <a:t> 반복 동작을 실시해서 실제 정확도를 확인해봅시다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강좌는 여기까집니다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612576" y="1066428"/>
            <a:ext cx="8229600" cy="857250"/>
          </a:xfrm>
        </p:spPr>
        <p:txBody>
          <a:bodyPr/>
          <a:lstStyle/>
          <a:p>
            <a:r>
              <a:rPr lang="ko-KR" altLang="en-US" dirty="0" smtClean="0"/>
              <a:t>모터 제어 시스템 개발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7624" y="2717507"/>
            <a:ext cx="450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강사 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조정빈 </a:t>
            </a:r>
            <a:endParaRPr lang="en-US" altLang="ko-KR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e-mail : groundzeroplace@gmail.com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371440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STM32 with TMC5160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008" y="128954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1. </a:t>
            </a:r>
            <a:r>
              <a:rPr lang="ko-KR" altLang="en-US" sz="2000" dirty="0" smtClean="0"/>
              <a:t>회로 설계 및 </a:t>
            </a:r>
            <a:r>
              <a:rPr lang="en-US" altLang="ko-KR" sz="2000" dirty="0" smtClean="0"/>
              <a:t>artwork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72008" y="1699377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2. </a:t>
            </a:r>
            <a:r>
              <a:rPr lang="ko-KR" altLang="en-US" sz="2000" dirty="0" err="1" smtClean="0"/>
              <a:t>펌웨어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및 호스트 </a:t>
            </a:r>
            <a:r>
              <a:rPr lang="en-US" altLang="ko-KR" sz="2000" dirty="0" smtClean="0"/>
              <a:t>GUI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72008" y="209963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3. TMC5160 </a:t>
            </a:r>
            <a:r>
              <a:rPr lang="ko-KR" altLang="en-US" sz="2000" dirty="0" smtClean="0"/>
              <a:t>모터 드라이버 설정 및 모터 구동</a:t>
            </a:r>
            <a:endParaRPr lang="ko-KR" alt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249974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4. </a:t>
            </a:r>
            <a:r>
              <a:rPr lang="ko-KR" altLang="en-US" sz="2000" dirty="0" smtClean="0"/>
              <a:t>강좌의 내용 및 대상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008" y="339502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설계에 앞서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그룹 25"/>
          <p:cNvGrpSpPr/>
          <p:nvPr/>
        </p:nvGrpSpPr>
        <p:grpSpPr>
          <a:xfrm>
            <a:off x="107504" y="1203598"/>
            <a:ext cx="5760640" cy="3240360"/>
            <a:chOff x="947957" y="1059582"/>
            <a:chExt cx="6986107" cy="3960440"/>
          </a:xfrm>
        </p:grpSpPr>
        <p:sp>
          <p:nvSpPr>
            <p:cNvPr id="9" name="오른쪽 화살표 8"/>
            <p:cNvSpPr/>
            <p:nvPr/>
          </p:nvSpPr>
          <p:spPr>
            <a:xfrm>
              <a:off x="947957" y="1203598"/>
              <a:ext cx="982059" cy="432048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smtClean="0"/>
                <a:t>24V IN</a:t>
              </a:r>
              <a:endParaRPr lang="ko-KR" altLang="en-US" sz="10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29408" y="1239602"/>
              <a:ext cx="1584176" cy="41034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smtClean="0"/>
                <a:t>Regulator &amp; LDO</a:t>
              </a:r>
            </a:p>
            <a:p>
              <a:pPr algn="ctr"/>
              <a:r>
                <a:rPr lang="en-US" altLang="ko-KR" sz="1000" dirty="0" smtClean="0"/>
                <a:t>5V, 3.3V</a:t>
              </a:r>
              <a:endParaRPr lang="ko-KR" altLang="en-US" sz="10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73624" y="1167594"/>
              <a:ext cx="1584176" cy="151216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STM32F103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17840" y="1635646"/>
              <a:ext cx="1872208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Sensor IN x4</a:t>
              </a:r>
              <a:endParaRPr lang="ko-KR" altLang="en-US" sz="12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17840" y="1995686"/>
              <a:ext cx="1872208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GPO x2</a:t>
              </a:r>
              <a:endParaRPr lang="ko-KR" altLang="en-US" sz="12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029408" y="1743658"/>
              <a:ext cx="1584176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smtClean="0"/>
                <a:t>Status LEDs x4</a:t>
              </a:r>
              <a:endParaRPr lang="ko-KR" altLang="en-US" sz="1000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17840" y="1167594"/>
              <a:ext cx="1872208" cy="39604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UART x2(FT232 </a:t>
              </a:r>
            </a:p>
            <a:p>
              <a:pPr algn="ctr"/>
              <a:r>
                <a:rPr lang="en-US" altLang="ko-KR" sz="1200" dirty="0" smtClean="0"/>
                <a:t>and isolated 485)</a:t>
              </a:r>
              <a:endParaRPr lang="ko-KR" altLang="en-US" sz="1200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973624" y="3471850"/>
              <a:ext cx="1584176" cy="43204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TMC5160-TA</a:t>
              </a:r>
            </a:p>
            <a:p>
              <a:pPr algn="ctr"/>
              <a:r>
                <a:rPr lang="en-US" altLang="ko-KR" sz="1200" dirty="0" smtClean="0"/>
                <a:t>TQFP-EP48</a:t>
              </a:r>
              <a:endParaRPr lang="ko-KR" altLang="en-US" sz="1200" dirty="0"/>
            </a:p>
          </p:txBody>
        </p:sp>
        <p:sp>
          <p:nvSpPr>
            <p:cNvPr id="17" name="위쪽/아래쪽 화살표 16"/>
            <p:cNvSpPr/>
            <p:nvPr/>
          </p:nvSpPr>
          <p:spPr>
            <a:xfrm>
              <a:off x="4549688" y="2751770"/>
              <a:ext cx="484632" cy="648072"/>
            </a:xfrm>
            <a:prstGeom prst="up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TextBox 22"/>
            <p:cNvSpPr txBox="1"/>
            <p:nvPr/>
          </p:nvSpPr>
          <p:spPr>
            <a:xfrm>
              <a:off x="4872784" y="2932647"/>
              <a:ext cx="1656184" cy="30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000" dirty="0" smtClean="0"/>
                <a:t>SPI</a:t>
              </a:r>
              <a:endParaRPr lang="ko-KR" altLang="en-US" sz="1000" dirty="0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5917840" y="4443958"/>
              <a:ext cx="1872208" cy="432048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A. /A, B, /B</a:t>
              </a:r>
              <a:endParaRPr lang="ko-KR" altLang="en-US" sz="12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917840" y="2355726"/>
              <a:ext cx="1872208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FRAM</a:t>
              </a:r>
              <a:endParaRPr lang="ko-KR" altLang="en-US" sz="120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973624" y="4083918"/>
              <a:ext cx="1584176" cy="43204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Ext FET x8</a:t>
              </a:r>
              <a:endParaRPr lang="ko-KR" altLang="en-US" sz="1200" dirty="0"/>
            </a:p>
          </p:txBody>
        </p:sp>
        <p:sp>
          <p:nvSpPr>
            <p:cNvPr id="22" name="왼쪽 화살표 21"/>
            <p:cNvSpPr/>
            <p:nvPr/>
          </p:nvSpPr>
          <p:spPr>
            <a:xfrm>
              <a:off x="5917840" y="3507854"/>
              <a:ext cx="1800200" cy="432048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Encoder A/B/N</a:t>
              </a:r>
              <a:endParaRPr lang="ko-KR" altLang="en-US" sz="1200" dirty="0"/>
            </a:p>
          </p:txBody>
        </p:sp>
        <p:sp>
          <p:nvSpPr>
            <p:cNvPr id="23" name="왼쪽 화살표 22"/>
            <p:cNvSpPr/>
            <p:nvPr/>
          </p:nvSpPr>
          <p:spPr>
            <a:xfrm>
              <a:off x="5917840" y="4011910"/>
              <a:ext cx="1800200" cy="432048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REFR/REFL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57400" y="1059582"/>
              <a:ext cx="5976664" cy="3960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029408" y="2139702"/>
              <a:ext cx="1584176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err="1" smtClean="0"/>
                <a:t>Addr</a:t>
              </a:r>
              <a:r>
                <a:rPr lang="en-US" altLang="ko-KR" sz="1000" dirty="0" smtClean="0"/>
                <a:t> Switch 6 bit</a:t>
              </a:r>
              <a:endParaRPr lang="ko-KR" alt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339502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회로설</a:t>
            </a:r>
            <a:r>
              <a:rPr lang="ko-KR" altLang="en-US" dirty="0"/>
              <a:t>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25760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파트 라이브러리 설계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41945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부</a:t>
            </a:r>
            <a:r>
              <a:rPr lang="ko-KR" altLang="en-US" sz="2000" dirty="0"/>
              <a:t>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배치 다이어그램 그리기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819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처리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출력 순으로 회로도 그리기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71600" y="1635646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회로 부품과 </a:t>
            </a:r>
            <a:r>
              <a:rPr lang="en-US" altLang="ko-KR" sz="1600" dirty="0" smtClean="0"/>
              <a:t>PCB </a:t>
            </a:r>
            <a:r>
              <a:rPr lang="ko-KR" altLang="en-US" sz="1600" dirty="0" smtClean="0"/>
              <a:t>부품의 핀 할당 통일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97420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써멀</a:t>
            </a:r>
            <a:r>
              <a:rPr lang="ko-KR" altLang="en-US" sz="1600" dirty="0" smtClean="0"/>
              <a:t> 패드 같은 숨어있는 핀 명시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3241308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읽기 쉬운 문서 작성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4016" y="257477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Artwork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024" y="117557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Netlist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변환 및 </a:t>
            </a:r>
            <a:r>
              <a:rPr lang="en-US" altLang="ko-KR" sz="2000" dirty="0" err="1" smtClean="0"/>
              <a:t>asc</a:t>
            </a:r>
            <a:r>
              <a:rPr lang="en-US" altLang="ko-KR" sz="2000" dirty="0" smtClean="0"/>
              <a:t> import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6024" y="1585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부</a:t>
            </a:r>
            <a:r>
              <a:rPr lang="ko-KR" altLang="en-US" sz="2000" dirty="0"/>
              <a:t>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배치 및 보드 사이즈 결정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024" y="19856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PCB </a:t>
            </a:r>
            <a:r>
              <a:rPr lang="ko-KR" altLang="en-US" sz="2000" dirty="0" smtClean="0"/>
              <a:t>설계 규칙에 따라 설계 진행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6024" y="2819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Gerber </a:t>
            </a:r>
            <a:r>
              <a:rPr lang="ko-KR" altLang="en-US" sz="2000" dirty="0" smtClean="0"/>
              <a:t>출력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411585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*. </a:t>
            </a:r>
            <a:r>
              <a:rPr lang="ko-KR" altLang="en-US" sz="2000" dirty="0" smtClean="0"/>
              <a:t>회로도 </a:t>
            </a:r>
            <a:r>
              <a:rPr lang="ko-KR" altLang="en-US" sz="2000" dirty="0" err="1" smtClean="0"/>
              <a:t>변경시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PCB </a:t>
            </a:r>
            <a:r>
              <a:rPr lang="ko-KR" altLang="en-US" sz="2000" dirty="0" smtClean="0"/>
              <a:t>적용 방법</a:t>
            </a:r>
            <a:endParaRPr lang="en-US" altLang="ko-KR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27584" y="244922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전류의 흐름을 고려한 부품 배치 및 배선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008" y="257477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err="1" smtClean="0"/>
              <a:t>펌웨어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016" y="117557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STM32Cube </a:t>
            </a:r>
            <a:r>
              <a:rPr lang="ko-KR" altLang="en-US" sz="2000" dirty="0" smtClean="0"/>
              <a:t>설정 및 소스 출력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4016" y="1585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UART </a:t>
            </a:r>
            <a:r>
              <a:rPr lang="ko-KR" altLang="en-US" sz="2000" dirty="0" smtClean="0"/>
              <a:t>통신 프로토콜 설계</a:t>
            </a:r>
            <a:r>
              <a:rPr lang="en-US" altLang="ko-KR" sz="2000" dirty="0" smtClean="0"/>
              <a:t>(with GUI)</a:t>
            </a:r>
            <a:endParaRPr lang="ko-KR" alt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4016" y="19856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모터드라이버 통신 </a:t>
            </a:r>
            <a:r>
              <a:rPr lang="en-US" altLang="ko-KR" sz="2000" dirty="0" smtClean="0"/>
              <a:t>SPI </a:t>
            </a:r>
            <a:r>
              <a:rPr lang="ko-KR" altLang="en-US" sz="2000" dirty="0" smtClean="0"/>
              <a:t>설계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4016" y="238766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기타 </a:t>
            </a:r>
            <a:r>
              <a:rPr lang="en-US" altLang="ko-KR" sz="2000" dirty="0" smtClean="0"/>
              <a:t>IO </a:t>
            </a:r>
            <a:r>
              <a:rPr lang="ko-KR" altLang="en-US" sz="2000" dirty="0" smtClean="0"/>
              <a:t>입출력 관련 설계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008" y="257477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호스트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016" y="117557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및 </a:t>
            </a:r>
            <a:r>
              <a:rPr lang="en-US" altLang="ko-KR" sz="2000" dirty="0" err="1" smtClean="0"/>
              <a:t>kivy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 및 설정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4016" y="1585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빈 화면 출력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016" y="19856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시리얼 통신 관련 기능 추가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4016" y="238766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명령어 송수신 기능 추가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80528" y="257477"/>
            <a:ext cx="7772400" cy="72447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TMC5160 </a:t>
            </a:r>
            <a:r>
              <a:rPr lang="ko-KR" altLang="en-US" dirty="0" smtClean="0"/>
              <a:t>설정 및 모터 구동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7557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레지스터 구조 파악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585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Ramp </a:t>
            </a:r>
            <a:r>
              <a:rPr lang="ko-KR" altLang="en-US" sz="2000" dirty="0" smtClean="0"/>
              <a:t>모드 구동 설정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9856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엔코더</a:t>
            </a:r>
            <a:r>
              <a:rPr lang="ko-KR" altLang="en-US" sz="2000" dirty="0" smtClean="0"/>
              <a:t> 및 </a:t>
            </a:r>
            <a:r>
              <a:rPr lang="en-US" altLang="ko-KR" sz="2000" dirty="0" smtClean="0"/>
              <a:t>Ref </a:t>
            </a:r>
            <a:r>
              <a:rPr lang="ko-KR" altLang="en-US" sz="2000" dirty="0" smtClean="0"/>
              <a:t>스위치 수신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238766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Homing </a:t>
            </a:r>
            <a:r>
              <a:rPr lang="ko-KR" altLang="en-US" sz="2000" dirty="0" smtClean="0"/>
              <a:t>및 구간 반복 구동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"/>
          <p:cNvSpPr>
            <a:spLocks noGrp="1"/>
          </p:cNvSpPr>
          <p:nvPr/>
        </p:nvSpPr>
        <p:spPr>
          <a:xfrm>
            <a:off x="-180528" y="257477"/>
            <a:ext cx="7772400" cy="724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1" name="TextBox 8"/>
          <p:cNvSpPr txBox="1"/>
          <p:nvPr/>
        </p:nvSpPr>
        <p:spPr>
          <a:xfrm>
            <a:off x="395536" y="1245409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파트 라이브러리 설계</a:t>
            </a:r>
            <a:endParaRPr lang="ko-KR" altLang="en-US" sz="1000" dirty="0"/>
          </a:p>
        </p:txBody>
      </p:sp>
      <p:sp>
        <p:nvSpPr>
          <p:cNvPr id="12" name="TextBox 9"/>
          <p:cNvSpPr txBox="1"/>
          <p:nvPr/>
        </p:nvSpPr>
        <p:spPr>
          <a:xfrm>
            <a:off x="395536" y="1461433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회로 부품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배치 다이어그램 그리기 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395536" y="1677457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3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입력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처리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출력 순으로 회로도 그리기</a:t>
            </a:r>
            <a:endParaRPr lang="en-US" altLang="ko-KR" sz="1000" dirty="0" smtClean="0"/>
          </a:p>
        </p:txBody>
      </p:sp>
      <p:sp>
        <p:nvSpPr>
          <p:cNvPr id="14" name="TextBox 14"/>
          <p:cNvSpPr txBox="1"/>
          <p:nvPr/>
        </p:nvSpPr>
        <p:spPr>
          <a:xfrm>
            <a:off x="395536" y="1893481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4. </a:t>
            </a:r>
            <a:r>
              <a:rPr lang="en-US" altLang="ko-KR" sz="1000" dirty="0" err="1" smtClean="0"/>
              <a:t>Netlist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변환 및 </a:t>
            </a:r>
            <a:r>
              <a:rPr lang="en-US" altLang="ko-KR" sz="1000" dirty="0" err="1" smtClean="0"/>
              <a:t>asc</a:t>
            </a:r>
            <a:r>
              <a:rPr lang="en-US" altLang="ko-KR" sz="1000" dirty="0" smtClean="0"/>
              <a:t> import</a:t>
            </a:r>
            <a:endParaRPr lang="ko-KR" altLang="en-US" sz="1000" dirty="0"/>
          </a:p>
        </p:txBody>
      </p:sp>
      <p:sp>
        <p:nvSpPr>
          <p:cNvPr id="15" name="TextBox 15"/>
          <p:cNvSpPr txBox="1"/>
          <p:nvPr/>
        </p:nvSpPr>
        <p:spPr>
          <a:xfrm>
            <a:off x="395536" y="2109505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5. PCB </a:t>
            </a:r>
            <a:r>
              <a:rPr lang="ko-KR" altLang="en-US" sz="1000" dirty="0" smtClean="0"/>
              <a:t>부품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배치 및 보드 사이즈 결정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5536" y="2325529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6. PCB </a:t>
            </a:r>
            <a:r>
              <a:rPr lang="ko-KR" altLang="en-US" sz="1000" dirty="0" smtClean="0"/>
              <a:t>설계 규칙에 따라 설계 진행</a:t>
            </a:r>
            <a:endParaRPr lang="en-US" altLang="ko-KR" sz="1000" dirty="0" smtClean="0"/>
          </a:p>
        </p:txBody>
      </p:sp>
      <p:sp>
        <p:nvSpPr>
          <p:cNvPr id="17" name="TextBox 17"/>
          <p:cNvSpPr txBox="1"/>
          <p:nvPr/>
        </p:nvSpPr>
        <p:spPr>
          <a:xfrm>
            <a:off x="395536" y="2541553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7. Gerber </a:t>
            </a:r>
            <a:r>
              <a:rPr lang="ko-KR" altLang="en-US" sz="1000" dirty="0" smtClean="0"/>
              <a:t>출력</a:t>
            </a:r>
            <a:endParaRPr lang="en-US" altLang="ko-KR" sz="1000" dirty="0" smtClean="0"/>
          </a:p>
        </p:txBody>
      </p:sp>
      <p:sp>
        <p:nvSpPr>
          <p:cNvPr id="18" name="TextBox 19"/>
          <p:cNvSpPr txBox="1"/>
          <p:nvPr/>
        </p:nvSpPr>
        <p:spPr>
          <a:xfrm>
            <a:off x="395536" y="2757577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8. STM32Cube </a:t>
            </a:r>
            <a:r>
              <a:rPr lang="ko-KR" altLang="en-US" sz="1000" dirty="0" smtClean="0"/>
              <a:t>설정 및 소스 출력</a:t>
            </a:r>
            <a:endParaRPr lang="ko-KR" altLang="en-US" sz="1000" dirty="0"/>
          </a:p>
        </p:txBody>
      </p:sp>
      <p:sp>
        <p:nvSpPr>
          <p:cNvPr id="19" name="TextBox 20"/>
          <p:cNvSpPr txBox="1"/>
          <p:nvPr/>
        </p:nvSpPr>
        <p:spPr>
          <a:xfrm>
            <a:off x="395536" y="2973601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9. UART </a:t>
            </a:r>
            <a:r>
              <a:rPr lang="ko-KR" altLang="en-US" sz="1000" dirty="0" smtClean="0"/>
              <a:t>통신 프로토콜 설계</a:t>
            </a:r>
            <a:r>
              <a:rPr lang="en-US" altLang="ko-KR" sz="1000" dirty="0" smtClean="0"/>
              <a:t>(with GUI)</a:t>
            </a:r>
            <a:endParaRPr lang="ko-KR" altLang="en-US" sz="1000" dirty="0" smtClean="0"/>
          </a:p>
        </p:txBody>
      </p:sp>
      <p:sp>
        <p:nvSpPr>
          <p:cNvPr id="20" name="TextBox 21"/>
          <p:cNvSpPr txBox="1"/>
          <p:nvPr/>
        </p:nvSpPr>
        <p:spPr>
          <a:xfrm>
            <a:off x="395536" y="3189625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모터드라이버 통신 </a:t>
            </a:r>
            <a:r>
              <a:rPr lang="en-US" altLang="ko-KR" sz="1000" dirty="0" smtClean="0"/>
              <a:t>SPI </a:t>
            </a:r>
            <a:r>
              <a:rPr lang="ko-KR" altLang="en-US" sz="1000" dirty="0" smtClean="0"/>
              <a:t>설계</a:t>
            </a:r>
            <a:endParaRPr lang="en-US" altLang="ko-KR" sz="1000" dirty="0" smtClean="0"/>
          </a:p>
        </p:txBody>
      </p:sp>
      <p:sp>
        <p:nvSpPr>
          <p:cNvPr id="21" name="TextBox 22"/>
          <p:cNvSpPr txBox="1"/>
          <p:nvPr/>
        </p:nvSpPr>
        <p:spPr>
          <a:xfrm>
            <a:off x="395536" y="3405649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기타 </a:t>
            </a:r>
            <a:r>
              <a:rPr lang="en-US" altLang="ko-KR" sz="1000" dirty="0" smtClean="0"/>
              <a:t>IO </a:t>
            </a:r>
            <a:r>
              <a:rPr lang="ko-KR" altLang="en-US" sz="1000" dirty="0" smtClean="0"/>
              <a:t>입출력 관련 설계</a:t>
            </a:r>
            <a:endParaRPr lang="en-US" altLang="ko-KR" sz="1000" dirty="0" smtClean="0"/>
          </a:p>
        </p:txBody>
      </p:sp>
      <p:sp>
        <p:nvSpPr>
          <p:cNvPr id="22" name="TextBox 23"/>
          <p:cNvSpPr txBox="1"/>
          <p:nvPr/>
        </p:nvSpPr>
        <p:spPr>
          <a:xfrm>
            <a:off x="3923928" y="1245409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12.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및 </a:t>
            </a:r>
            <a:r>
              <a:rPr lang="en-US" altLang="ko-KR" sz="1000" dirty="0" err="1" smtClean="0"/>
              <a:t>kivy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설치 및 설정</a:t>
            </a:r>
            <a:endParaRPr lang="ko-KR" altLang="en-US" sz="1000" dirty="0"/>
          </a:p>
        </p:txBody>
      </p:sp>
      <p:sp>
        <p:nvSpPr>
          <p:cNvPr id="23" name="TextBox 24"/>
          <p:cNvSpPr txBox="1"/>
          <p:nvPr/>
        </p:nvSpPr>
        <p:spPr>
          <a:xfrm>
            <a:off x="3923928" y="1461433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빈 화면 출력</a:t>
            </a:r>
          </a:p>
        </p:txBody>
      </p:sp>
      <p:sp>
        <p:nvSpPr>
          <p:cNvPr id="24" name="TextBox 25"/>
          <p:cNvSpPr txBox="1"/>
          <p:nvPr/>
        </p:nvSpPr>
        <p:spPr>
          <a:xfrm>
            <a:off x="3923928" y="1677457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시리얼 통신 관련 기능 추가</a:t>
            </a:r>
            <a:endParaRPr lang="en-US" altLang="ko-KR" sz="1000" dirty="0" smtClean="0"/>
          </a:p>
        </p:txBody>
      </p:sp>
      <p:sp>
        <p:nvSpPr>
          <p:cNvPr id="25" name="TextBox 26"/>
          <p:cNvSpPr txBox="1"/>
          <p:nvPr/>
        </p:nvSpPr>
        <p:spPr>
          <a:xfrm>
            <a:off x="3923928" y="1893481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15. </a:t>
            </a:r>
            <a:r>
              <a:rPr lang="ko-KR" altLang="en-US" sz="1000" dirty="0" smtClean="0"/>
              <a:t>명령어 송수신 기능 추가</a:t>
            </a:r>
            <a:endParaRPr lang="en-US" altLang="ko-KR" sz="1000" dirty="0" smtClean="0"/>
          </a:p>
        </p:txBody>
      </p:sp>
      <p:sp>
        <p:nvSpPr>
          <p:cNvPr id="26" name="TextBox 27"/>
          <p:cNvSpPr txBox="1"/>
          <p:nvPr/>
        </p:nvSpPr>
        <p:spPr>
          <a:xfrm>
            <a:off x="3923928" y="2109505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16. </a:t>
            </a:r>
            <a:r>
              <a:rPr lang="ko-KR" altLang="en-US" sz="1000" dirty="0" smtClean="0"/>
              <a:t>레지스터 구조 파악</a:t>
            </a:r>
            <a:endParaRPr lang="ko-KR" altLang="en-US" sz="1000" dirty="0"/>
          </a:p>
        </p:txBody>
      </p:sp>
      <p:sp>
        <p:nvSpPr>
          <p:cNvPr id="27" name="TextBox 28"/>
          <p:cNvSpPr txBox="1"/>
          <p:nvPr/>
        </p:nvSpPr>
        <p:spPr>
          <a:xfrm>
            <a:off x="3923928" y="2325529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17. Ramp </a:t>
            </a:r>
            <a:r>
              <a:rPr lang="ko-KR" altLang="en-US" sz="1000" dirty="0" smtClean="0"/>
              <a:t>모드 구동 설정</a:t>
            </a:r>
          </a:p>
        </p:txBody>
      </p:sp>
      <p:sp>
        <p:nvSpPr>
          <p:cNvPr id="28" name="TextBox 29"/>
          <p:cNvSpPr txBox="1"/>
          <p:nvPr/>
        </p:nvSpPr>
        <p:spPr>
          <a:xfrm>
            <a:off x="3923928" y="2541553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18. </a:t>
            </a:r>
            <a:r>
              <a:rPr lang="ko-KR" altLang="en-US" sz="1000" dirty="0" err="1" smtClean="0"/>
              <a:t>엔코더</a:t>
            </a:r>
            <a:r>
              <a:rPr lang="ko-KR" altLang="en-US" sz="1000" dirty="0" smtClean="0"/>
              <a:t> 및 </a:t>
            </a:r>
            <a:r>
              <a:rPr lang="en-US" altLang="ko-KR" sz="1000" dirty="0" smtClean="0"/>
              <a:t>Ref </a:t>
            </a:r>
            <a:r>
              <a:rPr lang="ko-KR" altLang="en-US" sz="1000" dirty="0" smtClean="0"/>
              <a:t>스위치 수신</a:t>
            </a:r>
            <a:endParaRPr lang="en-US" altLang="ko-KR" sz="1000" dirty="0" smtClean="0"/>
          </a:p>
        </p:txBody>
      </p:sp>
      <p:sp>
        <p:nvSpPr>
          <p:cNvPr id="29" name="TextBox 30"/>
          <p:cNvSpPr txBox="1"/>
          <p:nvPr/>
        </p:nvSpPr>
        <p:spPr>
          <a:xfrm>
            <a:off x="3923928" y="2757577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19. Homing </a:t>
            </a:r>
            <a:r>
              <a:rPr lang="ko-KR" altLang="en-US" sz="1000" dirty="0" smtClean="0"/>
              <a:t>및 구간 반복 구동</a:t>
            </a:r>
            <a:endParaRPr lang="en-US" altLang="ko-KR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8129</TotalTime>
  <Words>1342</Words>
  <Application>Microsoft Office PowerPoint</Application>
  <PresentationFormat>화면 슬라이드 쇼(16:9)</PresentationFormat>
  <Paragraphs>177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모터 제어 시스템 개발</vt:lpstr>
      <vt:lpstr>STM32 with TMC5160</vt:lpstr>
      <vt:lpstr>설계에 앞서</vt:lpstr>
      <vt:lpstr>회로설계</vt:lpstr>
      <vt:lpstr>Artwork</vt:lpstr>
      <vt:lpstr>펌웨어</vt:lpstr>
      <vt:lpstr>호스트 GUI</vt:lpstr>
      <vt:lpstr>TMC5160 설정 및 모터 구동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with TMC5160</dc:title>
  <dc:creator>samba</dc:creator>
  <cp:lastModifiedBy>samba</cp:lastModifiedBy>
  <cp:revision>786</cp:revision>
  <dcterms:created xsi:type="dcterms:W3CDTF">2018-09-06T04:35:55Z</dcterms:created>
  <dcterms:modified xsi:type="dcterms:W3CDTF">2018-10-12T06:30:58Z</dcterms:modified>
</cp:coreProperties>
</file>