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dV7y1N1oteo" TargetMode="External"/><Relationship Id="rId3" Type="http://schemas.openxmlformats.org/officeDocument/2006/relationships/hyperlink" Target="https://youtu.be/dV7y1N1oteo"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dV7y1N1oteo" TargetMode="External"/><Relationship Id="rId3" Type="http://schemas.openxmlformats.org/officeDocument/2006/relationships/hyperlink" Target="https://youtu.be/dV7y1N1oteo"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dV7y1N1oteo" TargetMode="External"/><Relationship Id="rId3" Type="http://schemas.openxmlformats.org/officeDocument/2006/relationships/hyperlink" Target="https://youtu.be/dV7y1N1oteo"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6d9bf0be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6d9bf0b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6d9bf0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6d9bf0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a7d8bb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a7d8bb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Jonalyn</a:t>
            </a:r>
            <a:endParaRPr/>
          </a:p>
          <a:p>
            <a:pPr indent="0" lvl="0" marL="0" rtl="0" algn="l">
              <a:spcBef>
                <a:spcPts val="0"/>
              </a:spcBef>
              <a:spcAft>
                <a:spcPts val="0"/>
              </a:spcAft>
              <a:buNone/>
            </a:pPr>
            <a:r>
              <a:rPr lang="en"/>
              <a:t>Youtube: </a:t>
            </a:r>
            <a:r>
              <a:rPr lang="en" u="sng">
                <a:solidFill>
                  <a:srgbClr val="1155CC"/>
                </a:solidFill>
                <a:latin typeface="Times New Roman"/>
                <a:ea typeface="Times New Roman"/>
                <a:cs typeface="Times New Roman"/>
                <a:sym typeface="Times New Roman"/>
                <a:hlinkClick r:id="rId2"/>
              </a:rPr>
              <a:t>https://youtu.be/dV7y1N1oteo</a:t>
            </a:r>
            <a:endParaRPr u="sng">
              <a:solidFill>
                <a:srgbClr val="1155CC"/>
              </a:solidFill>
              <a:latin typeface="Times New Roman"/>
              <a:ea typeface="Times New Roman"/>
              <a:cs typeface="Times New Roman"/>
              <a:sym typeface="Times New Roman"/>
              <a:hlinkClick r:id="rId3"/>
            </a:endParaRPr>
          </a:p>
          <a:p>
            <a:pPr indent="0" lvl="0" marL="0" rtl="0" algn="l">
              <a:spcBef>
                <a:spcPts val="0"/>
              </a:spcBef>
              <a:spcAft>
                <a:spcPts val="0"/>
              </a:spcAft>
              <a:buNone/>
            </a:pPr>
            <a:r>
              <a:t/>
            </a:r>
            <a:endParaRPr sz="135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6d9bf0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6d9bf0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Jonalyn</a:t>
            </a:r>
            <a:endParaRPr/>
          </a:p>
          <a:p>
            <a:pPr indent="0" lvl="0" marL="0" rtl="0" algn="l">
              <a:spcBef>
                <a:spcPts val="0"/>
              </a:spcBef>
              <a:spcAft>
                <a:spcPts val="0"/>
              </a:spcAft>
              <a:buNone/>
            </a:pPr>
            <a:r>
              <a:rPr lang="en"/>
              <a:t>Youtube: </a:t>
            </a:r>
            <a:r>
              <a:rPr lang="en" u="sng">
                <a:solidFill>
                  <a:srgbClr val="1155CC"/>
                </a:solidFill>
                <a:latin typeface="Times New Roman"/>
                <a:ea typeface="Times New Roman"/>
                <a:cs typeface="Times New Roman"/>
                <a:sym typeface="Times New Roman"/>
                <a:hlinkClick r:id="rId2"/>
              </a:rPr>
              <a:t>https://youtu.be/dV7y1N1oteo</a:t>
            </a:r>
            <a:endParaRPr u="sng">
              <a:solidFill>
                <a:srgbClr val="1155CC"/>
              </a:solidFill>
              <a:latin typeface="Times New Roman"/>
              <a:ea typeface="Times New Roman"/>
              <a:cs typeface="Times New Roman"/>
              <a:sym typeface="Times New Roman"/>
              <a:hlinkClick r:id="rId3"/>
            </a:endParaRPr>
          </a:p>
          <a:p>
            <a:pPr indent="0" lvl="0" marL="0" rtl="0" algn="l">
              <a:spcBef>
                <a:spcPts val="0"/>
              </a:spcBef>
              <a:spcAft>
                <a:spcPts val="0"/>
              </a:spcAft>
              <a:buNone/>
            </a:pPr>
            <a:r>
              <a:t/>
            </a:r>
            <a:endParaRPr sz="135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a7d8bb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a7d8bb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Jonalyn</a:t>
            </a:r>
            <a:endParaRPr/>
          </a:p>
          <a:p>
            <a:pPr indent="0" lvl="0" marL="0" rtl="0" algn="l">
              <a:spcBef>
                <a:spcPts val="0"/>
              </a:spcBef>
              <a:spcAft>
                <a:spcPts val="0"/>
              </a:spcAft>
              <a:buNone/>
            </a:pPr>
            <a:r>
              <a:rPr lang="en"/>
              <a:t>Youtube: </a:t>
            </a:r>
            <a:r>
              <a:rPr lang="en" u="sng">
                <a:solidFill>
                  <a:srgbClr val="1155CC"/>
                </a:solidFill>
                <a:latin typeface="Times New Roman"/>
                <a:ea typeface="Times New Roman"/>
                <a:cs typeface="Times New Roman"/>
                <a:sym typeface="Times New Roman"/>
                <a:hlinkClick r:id="rId2"/>
              </a:rPr>
              <a:t>https://youtu.be/dV7y1N1oteo</a:t>
            </a:r>
            <a:endParaRPr u="sng">
              <a:solidFill>
                <a:srgbClr val="1155CC"/>
              </a:solidFill>
              <a:latin typeface="Times New Roman"/>
              <a:ea typeface="Times New Roman"/>
              <a:cs typeface="Times New Roman"/>
              <a:sym typeface="Times New Roman"/>
              <a:hlinkClick r:id="rId3"/>
            </a:endParaRPr>
          </a:p>
          <a:p>
            <a:pPr indent="0" lvl="0" marL="0" rtl="0" algn="l">
              <a:spcBef>
                <a:spcPts val="0"/>
              </a:spcBef>
              <a:spcAft>
                <a:spcPts val="0"/>
              </a:spcAft>
              <a:buNone/>
            </a:pPr>
            <a:r>
              <a:t/>
            </a:r>
            <a:endParaRPr sz="135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6d9bf0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6d9bf0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9adbf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9adbf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9adbfd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9adbfd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69adbfd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69adbfd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69adbfd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69adbfd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9adbfd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9adbfd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6d9bf0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6d9bf0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69adbfd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9adbfd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6d9bf0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6d9bf0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dV7y1N1oteo"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lobalcitizen.org/en/content/cruise-ships-polluters-ocean-sewage-particulates/" TargetMode="External"/><Relationship Id="rId4" Type="http://schemas.openxmlformats.org/officeDocument/2006/relationships/hyperlink" Target="https://www.alaskaseafood.org/wp-content/uploads/2015/10/AK-Seadfood-Impacts-Sep2017-Final-Digital-Copy.pdf" TargetMode="External"/><Relationship Id="rId11" Type="http://schemas.openxmlformats.org/officeDocument/2006/relationships/hyperlink" Target="https://www.fs.fed.us/pnw/pubs/pnw_gtr609.pdf" TargetMode="External"/><Relationship Id="rId10" Type="http://schemas.openxmlformats.org/officeDocument/2006/relationships/hyperlink" Target="https://earthquake.usgs.gov/earthquakes/events/alaska1964/" TargetMode="External"/><Relationship Id="rId12" Type="http://schemas.openxmlformats.org/officeDocument/2006/relationships/hyperlink" Target="https://www.aoga.org/facts-and-figures" TargetMode="External"/><Relationship Id="rId9" Type="http://schemas.openxmlformats.org/officeDocument/2006/relationships/hyperlink" Target="https://www.akrdc.org/forestry" TargetMode="External"/><Relationship Id="rId5" Type="http://schemas.openxmlformats.org/officeDocument/2006/relationships/hyperlink" Target="https://alaskaseagrant.org/wp-content/uploads/2018/02/Climate-Change-and-Fisheries_Johnson_WEB.pdf" TargetMode="External"/><Relationship Id="rId6" Type="http://schemas.openxmlformats.org/officeDocument/2006/relationships/hyperlink" Target="http://akmining.biz/mine/nuggets.htm" TargetMode="External"/><Relationship Id="rId7" Type="http://schemas.openxmlformats.org/officeDocument/2006/relationships/hyperlink" Target="https://www.akrdc.org/forestry" TargetMode="External"/><Relationship Id="rId8" Type="http://schemas.openxmlformats.org/officeDocument/2006/relationships/hyperlink" Target="http://www.eklutnahistoricalpark.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9CYP1FrVoa8"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7175"/>
            <a:ext cx="8520600" cy="10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Alaska</a:t>
            </a:r>
            <a:endParaRPr>
              <a:solidFill>
                <a:schemeClr val="lt1"/>
              </a:solidFill>
            </a:endParaRPr>
          </a:p>
        </p:txBody>
      </p:sp>
      <p:sp>
        <p:nvSpPr>
          <p:cNvPr id="55" name="Google Shape;55;p13"/>
          <p:cNvSpPr txBox="1"/>
          <p:nvPr>
            <p:ph idx="1" type="subTitle"/>
          </p:nvPr>
        </p:nvSpPr>
        <p:spPr>
          <a:xfrm>
            <a:off x="311700" y="3027575"/>
            <a:ext cx="8520600" cy="26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Mackenzie Howard</a:t>
            </a:r>
            <a:endParaRPr sz="1800">
              <a:solidFill>
                <a:schemeClr val="lt1"/>
              </a:solidFill>
            </a:endParaRPr>
          </a:p>
          <a:p>
            <a:pPr indent="0" lvl="0" marL="0" rtl="0" algn="ctr">
              <a:spcBef>
                <a:spcPts val="0"/>
              </a:spcBef>
              <a:spcAft>
                <a:spcPts val="0"/>
              </a:spcAft>
              <a:buNone/>
            </a:pPr>
            <a:r>
              <a:rPr lang="en" sz="1800">
                <a:solidFill>
                  <a:schemeClr val="lt1"/>
                </a:solidFill>
              </a:rPr>
              <a:t>Melissa Salas</a:t>
            </a:r>
            <a:endParaRPr sz="1800">
              <a:solidFill>
                <a:schemeClr val="lt1"/>
              </a:solidFill>
            </a:endParaRPr>
          </a:p>
          <a:p>
            <a:pPr indent="0" lvl="0" marL="0" rtl="0" algn="ctr">
              <a:spcBef>
                <a:spcPts val="0"/>
              </a:spcBef>
              <a:spcAft>
                <a:spcPts val="0"/>
              </a:spcAft>
              <a:buNone/>
            </a:pPr>
            <a:r>
              <a:rPr lang="en" sz="1800">
                <a:solidFill>
                  <a:schemeClr val="lt1"/>
                </a:solidFill>
              </a:rPr>
              <a:t>Ramiro Hernandez</a:t>
            </a:r>
            <a:endParaRPr sz="1800">
              <a:solidFill>
                <a:schemeClr val="lt1"/>
              </a:solidFill>
            </a:endParaRPr>
          </a:p>
          <a:p>
            <a:pPr indent="0" lvl="0" marL="0" rtl="0" algn="ctr">
              <a:spcBef>
                <a:spcPts val="0"/>
              </a:spcBef>
              <a:spcAft>
                <a:spcPts val="0"/>
              </a:spcAft>
              <a:buNone/>
            </a:pPr>
            <a:r>
              <a:rPr lang="en" sz="1800">
                <a:solidFill>
                  <a:schemeClr val="lt1"/>
                </a:solidFill>
              </a:rPr>
              <a:t>Megan Taylor</a:t>
            </a:r>
            <a:endParaRPr sz="1800">
              <a:solidFill>
                <a:schemeClr val="lt1"/>
              </a:solidFill>
            </a:endParaRPr>
          </a:p>
          <a:p>
            <a:pPr indent="0" lvl="0" marL="0" rtl="0" algn="ctr">
              <a:spcBef>
                <a:spcPts val="0"/>
              </a:spcBef>
              <a:spcAft>
                <a:spcPts val="0"/>
              </a:spcAft>
              <a:buNone/>
            </a:pPr>
            <a:r>
              <a:rPr lang="en" sz="1800">
                <a:solidFill>
                  <a:schemeClr val="lt1"/>
                </a:solidFill>
              </a:rPr>
              <a:t>Andrew Gonzalez </a:t>
            </a:r>
            <a:endParaRPr sz="1800">
              <a:solidFill>
                <a:schemeClr val="lt1"/>
              </a:solidFill>
            </a:endParaRPr>
          </a:p>
          <a:p>
            <a:pPr indent="0" lvl="0" marL="0" rtl="0" algn="ctr">
              <a:spcBef>
                <a:spcPts val="0"/>
              </a:spcBef>
              <a:spcAft>
                <a:spcPts val="0"/>
              </a:spcAft>
              <a:buNone/>
            </a:pPr>
            <a:r>
              <a:rPr lang="en" sz="1800">
                <a:solidFill>
                  <a:schemeClr val="lt1"/>
                </a:solidFill>
              </a:rPr>
              <a:t>Jonalyn Haymes</a:t>
            </a:r>
            <a:endParaRPr sz="1800">
              <a:solidFill>
                <a:schemeClr val="lt1"/>
              </a:solidFill>
            </a:endParaRPr>
          </a:p>
          <a:p>
            <a:pPr indent="0" lvl="0" marL="0" rtl="0" algn="ctr">
              <a:spcBef>
                <a:spcPts val="0"/>
              </a:spcBef>
              <a:spcAft>
                <a:spcPts val="0"/>
              </a:spcAft>
              <a:buNone/>
            </a:pPr>
            <a:r>
              <a:rPr lang="en" sz="1800">
                <a:solidFill>
                  <a:schemeClr val="lt1"/>
                </a:solidFill>
              </a:rPr>
              <a:t>Nathan Birdsall</a:t>
            </a:r>
            <a:endParaRPr sz="1800">
              <a:solidFill>
                <a:schemeClr val="lt1"/>
              </a:solidFill>
            </a:endParaRPr>
          </a:p>
          <a:p>
            <a:pPr indent="0" lvl="0" marL="0" rtl="0" algn="l">
              <a:spcBef>
                <a:spcPts val="0"/>
              </a:spcBef>
              <a:spcAft>
                <a:spcPts val="0"/>
              </a:spcAft>
              <a:buNone/>
            </a:pPr>
            <a:r>
              <a:rPr lang="en" sz="2400">
                <a:solidFill>
                  <a:srgbClr val="FF0000"/>
                </a:solidFill>
              </a:rPr>
              <a:t> </a:t>
            </a:r>
            <a:endParaRPr sz="2400">
              <a:solidFill>
                <a:srgbClr val="FF0000"/>
              </a:solidFill>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Cultural perspectives</a:t>
            </a:r>
            <a:endParaRPr/>
          </a:p>
          <a:p>
            <a:pPr indent="0" lvl="0" marL="0" rtl="0" algn="l">
              <a:spcBef>
                <a:spcPts val="0"/>
              </a:spcBef>
              <a:spcAft>
                <a:spcPts val="0"/>
              </a:spcAft>
              <a:buNone/>
            </a:pPr>
            <a:r>
              <a:t/>
            </a:r>
            <a:endParaRPr/>
          </a:p>
        </p:txBody>
      </p:sp>
      <p:sp>
        <p:nvSpPr>
          <p:cNvPr id="125" name="Google Shape;125;p22"/>
          <p:cNvSpPr txBox="1"/>
          <p:nvPr>
            <p:ph idx="1" type="body"/>
          </p:nvPr>
        </p:nvSpPr>
        <p:spPr>
          <a:xfrm>
            <a:off x="311700" y="445025"/>
            <a:ext cx="8520600" cy="43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100000"/>
              </a:lnSpc>
              <a:spcBef>
                <a:spcPts val="1600"/>
              </a:spcBef>
              <a:spcAft>
                <a:spcPts val="0"/>
              </a:spcAft>
              <a:buSzPts val="1800"/>
              <a:buChar char="●"/>
            </a:pPr>
            <a:r>
              <a:rPr lang="en"/>
              <a:t>The spirit houses at Eklutna, Alaska, are</a:t>
            </a:r>
            <a:endParaRPr/>
          </a:p>
          <a:p>
            <a:pPr indent="0" lvl="0" marL="457200" rtl="0" algn="l">
              <a:lnSpc>
                <a:spcPct val="100000"/>
              </a:lnSpc>
              <a:spcBef>
                <a:spcPts val="0"/>
              </a:spcBef>
              <a:spcAft>
                <a:spcPts val="0"/>
              </a:spcAft>
              <a:buNone/>
            </a:pPr>
            <a:r>
              <a:rPr lang="en"/>
              <a:t> unique to the Athabaskan Native people, built </a:t>
            </a:r>
            <a:endParaRPr/>
          </a:p>
          <a:p>
            <a:pPr indent="0" lvl="0" marL="457200" rtl="0" algn="l">
              <a:lnSpc>
                <a:spcPct val="100000"/>
              </a:lnSpc>
              <a:spcBef>
                <a:spcPts val="0"/>
              </a:spcBef>
              <a:spcAft>
                <a:spcPts val="0"/>
              </a:spcAft>
              <a:buNone/>
            </a:pPr>
            <a:r>
              <a:rPr lang="en"/>
              <a:t>by family members after a death of a love one.</a:t>
            </a:r>
            <a:endParaRPr/>
          </a:p>
          <a:p>
            <a:pPr indent="-342900" lvl="0" marL="457200" rtl="0" algn="l">
              <a:lnSpc>
                <a:spcPct val="100000"/>
              </a:lnSpc>
              <a:spcBef>
                <a:spcPts val="0"/>
              </a:spcBef>
              <a:spcAft>
                <a:spcPts val="0"/>
              </a:spcAft>
              <a:buSzPts val="1800"/>
              <a:buChar char="●"/>
            </a:pPr>
            <a:r>
              <a:rPr lang="en"/>
              <a:t>The colors that are placed upon the tops of </a:t>
            </a:r>
            <a:endParaRPr/>
          </a:p>
          <a:p>
            <a:pPr indent="0" lvl="0" marL="457200" rtl="0" algn="l">
              <a:lnSpc>
                <a:spcPct val="100000"/>
              </a:lnSpc>
              <a:spcBef>
                <a:spcPts val="0"/>
              </a:spcBef>
              <a:spcAft>
                <a:spcPts val="0"/>
              </a:spcAft>
              <a:buNone/>
            </a:pPr>
            <a:r>
              <a:rPr lang="en"/>
              <a:t>the houses, represent clans and crosses </a:t>
            </a:r>
            <a:endParaRPr/>
          </a:p>
          <a:p>
            <a:pPr indent="0" lvl="0" marL="457200" rtl="0" algn="l">
              <a:lnSpc>
                <a:spcPct val="100000"/>
              </a:lnSpc>
              <a:spcBef>
                <a:spcPts val="0"/>
              </a:spcBef>
              <a:spcAft>
                <a:spcPts val="0"/>
              </a:spcAft>
              <a:buNone/>
            </a:pPr>
            <a:r>
              <a:rPr lang="en"/>
              <a:t>represent the church. </a:t>
            </a:r>
            <a:endParaRPr/>
          </a:p>
          <a:p>
            <a:pPr indent="-342900" lvl="0" marL="457200" rtl="0" algn="l">
              <a:lnSpc>
                <a:spcPct val="100000"/>
              </a:lnSpc>
              <a:spcBef>
                <a:spcPts val="0"/>
              </a:spcBef>
              <a:spcAft>
                <a:spcPts val="0"/>
              </a:spcAft>
              <a:buSzPts val="1800"/>
              <a:buChar char="●"/>
            </a:pPr>
            <a:r>
              <a:rPr lang="en"/>
              <a:t>Logging on Native corporation lands account </a:t>
            </a:r>
            <a:endParaRPr/>
          </a:p>
          <a:p>
            <a:pPr indent="0" lvl="0" marL="457200" rtl="0" algn="l">
              <a:lnSpc>
                <a:spcPct val="100000"/>
              </a:lnSpc>
              <a:spcBef>
                <a:spcPts val="0"/>
              </a:spcBef>
              <a:spcAft>
                <a:spcPts val="0"/>
              </a:spcAft>
              <a:buNone/>
            </a:pPr>
            <a:r>
              <a:rPr lang="en"/>
              <a:t>for over two-thirds of all logging jobs in Alaska.</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5764500" y="675000"/>
            <a:ext cx="3172500" cy="3172500"/>
          </a:xfrm>
          <a:prstGeom prst="rect">
            <a:avLst/>
          </a:prstGeom>
          <a:noFill/>
          <a:ln>
            <a:noFill/>
          </a:ln>
        </p:spPr>
      </p:pic>
      <p:sp>
        <p:nvSpPr>
          <p:cNvPr id="127" name="Google Shape;127;p22"/>
          <p:cNvSpPr txBox="1"/>
          <p:nvPr/>
        </p:nvSpPr>
        <p:spPr>
          <a:xfrm>
            <a:off x="5656500" y="4698000"/>
            <a:ext cx="33885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                    </a:t>
            </a:r>
            <a:r>
              <a:rPr lang="en"/>
              <a:t>Melissa Salas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Arctic National Refuge: largest national wildlife refuge, it is at risk</a:t>
            </a:r>
            <a:endParaRPr/>
          </a:p>
          <a:p>
            <a:pPr indent="-342900" lvl="0" marL="457200" rtl="0" algn="l">
              <a:spcBef>
                <a:spcPts val="0"/>
              </a:spcBef>
              <a:spcAft>
                <a:spcPts val="0"/>
              </a:spcAft>
              <a:buSzPts val="1800"/>
              <a:buChar char="●"/>
            </a:pPr>
            <a:r>
              <a:rPr lang="en"/>
              <a:t>Main components of the economy also have deteriorated the environment</a:t>
            </a:r>
            <a:endParaRPr/>
          </a:p>
          <a:p>
            <a:pPr indent="-342900" lvl="0" marL="457200" rtl="0" algn="l">
              <a:spcBef>
                <a:spcPts val="0"/>
              </a:spcBef>
              <a:spcAft>
                <a:spcPts val="0"/>
              </a:spcAft>
              <a:buSzPts val="1800"/>
              <a:buChar char="●"/>
            </a:pPr>
            <a:r>
              <a:rPr lang="en"/>
              <a:t>Mining, logging, and tourism all bring damage to the environment in terms of pollution, habitat destruction, and global warming</a:t>
            </a:r>
            <a:endParaRPr/>
          </a:p>
        </p:txBody>
      </p:sp>
      <p:pic>
        <p:nvPicPr>
          <p:cNvPr descr="See the source image" id="134" name="Google Shape;134;p23"/>
          <p:cNvPicPr preferRelativeResize="0"/>
          <p:nvPr/>
        </p:nvPicPr>
        <p:blipFill>
          <a:blip r:embed="rId3">
            <a:alphaModFix/>
          </a:blip>
          <a:stretch>
            <a:fillRect/>
          </a:stretch>
        </p:blipFill>
        <p:spPr>
          <a:xfrm>
            <a:off x="2549125" y="2481250"/>
            <a:ext cx="4045750" cy="2571750"/>
          </a:xfrm>
          <a:prstGeom prst="rect">
            <a:avLst/>
          </a:prstGeom>
          <a:noFill/>
          <a:ln>
            <a:noFill/>
          </a:ln>
        </p:spPr>
      </p:pic>
      <p:sp>
        <p:nvSpPr>
          <p:cNvPr id="135" name="Google Shape;135;p23"/>
          <p:cNvSpPr txBox="1"/>
          <p:nvPr/>
        </p:nvSpPr>
        <p:spPr>
          <a:xfrm>
            <a:off x="2629140" y="2557450"/>
            <a:ext cx="1575000" cy="15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 Change</a:t>
            </a:r>
            <a:endParaRPr/>
          </a:p>
        </p:txBody>
      </p:sp>
      <p:sp>
        <p:nvSpPr>
          <p:cNvPr id="141" name="Google Shape;141;p24"/>
          <p:cNvSpPr txBox="1"/>
          <p:nvPr>
            <p:ph idx="1" type="body"/>
          </p:nvPr>
        </p:nvSpPr>
        <p:spPr>
          <a:xfrm>
            <a:off x="401475" y="11139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Arctic areas are heating up more than three times faster than the rest of the world.</a:t>
            </a:r>
            <a:endParaRPr/>
          </a:p>
          <a:p>
            <a:pPr indent="-342900" lvl="0" marL="457200" rtl="0" algn="l">
              <a:spcBef>
                <a:spcPts val="0"/>
              </a:spcBef>
              <a:spcAft>
                <a:spcPts val="0"/>
              </a:spcAft>
              <a:buSzPts val="1800"/>
              <a:buChar char="●"/>
            </a:pPr>
            <a:r>
              <a:rPr lang="en"/>
              <a:t>Increased forest fires, plant </a:t>
            </a:r>
            <a:r>
              <a:rPr lang="en"/>
              <a:t>disease,</a:t>
            </a:r>
            <a:r>
              <a:rPr lang="en"/>
              <a:t> and slow the growth of forests </a:t>
            </a:r>
            <a:endParaRPr/>
          </a:p>
          <a:p>
            <a:pPr indent="-342900" lvl="0" marL="457200" rtl="0" algn="l">
              <a:spcBef>
                <a:spcPts val="0"/>
              </a:spcBef>
              <a:spcAft>
                <a:spcPts val="0"/>
              </a:spcAft>
              <a:buSzPts val="1800"/>
              <a:buChar char="●"/>
            </a:pPr>
            <a:r>
              <a:rPr lang="en"/>
              <a:t>C</a:t>
            </a:r>
            <a:r>
              <a:rPr lang="en"/>
              <a:t>hanges</a:t>
            </a:r>
            <a:r>
              <a:rPr lang="en"/>
              <a:t> the habitat of many animals leading to death</a:t>
            </a:r>
            <a:endParaRPr/>
          </a:p>
          <a:p>
            <a:pPr indent="-342900" lvl="0" marL="457200" rtl="0" algn="l">
              <a:spcBef>
                <a:spcPts val="0"/>
              </a:spcBef>
              <a:spcAft>
                <a:spcPts val="0"/>
              </a:spcAft>
              <a:buSzPts val="1800"/>
              <a:buChar char="●"/>
            </a:pPr>
            <a:r>
              <a:rPr lang="en"/>
              <a:t>Even effects humans.  </a:t>
            </a:r>
            <a:endParaRPr/>
          </a:p>
        </p:txBody>
      </p:sp>
      <p:pic>
        <p:nvPicPr>
          <p:cNvPr id="142" name="Google Shape;142;p24"/>
          <p:cNvPicPr preferRelativeResize="0"/>
          <p:nvPr/>
        </p:nvPicPr>
        <p:blipFill>
          <a:blip r:embed="rId3">
            <a:alphaModFix/>
          </a:blip>
          <a:stretch>
            <a:fillRect/>
          </a:stretch>
        </p:blipFill>
        <p:spPr>
          <a:xfrm>
            <a:off x="4661775" y="1454725"/>
            <a:ext cx="4177426" cy="2734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 Change:</a:t>
            </a:r>
            <a:r>
              <a:rPr lang="en" sz="1800">
                <a:solidFill>
                  <a:srgbClr val="111111"/>
                </a:solidFill>
                <a:latin typeface="Roboto"/>
                <a:ea typeface="Roboto"/>
                <a:cs typeface="Roboto"/>
                <a:sym typeface="Roboto"/>
              </a:rPr>
              <a:t>100 Alaskan Villages At Risk From Climate Change</a:t>
            </a:r>
            <a:endParaRPr sz="180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ee the impact melting ice has on the Eskimo communities , the flooding caused and impact on their way of life." id="149" name="Google Shape;149;p25" title="100 Alaskan Villages At Risk From Climate Change">
            <a:hlinkClick r:id="rId3"/>
          </p:cNvPr>
          <p:cNvPicPr preferRelativeResize="0"/>
          <p:nvPr/>
        </p:nvPicPr>
        <p:blipFill>
          <a:blip r:embed="rId4">
            <a:alphaModFix/>
          </a:blip>
          <a:stretch>
            <a:fillRect/>
          </a:stretch>
        </p:blipFill>
        <p:spPr>
          <a:xfrm>
            <a:off x="392175" y="1146175"/>
            <a:ext cx="8440124"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Earthquakes</a:t>
            </a:r>
            <a:endParaRPr/>
          </a:p>
        </p:txBody>
      </p:sp>
      <p:sp>
        <p:nvSpPr>
          <p:cNvPr id="155" name="Google Shape;155;p26"/>
          <p:cNvSpPr txBox="1"/>
          <p:nvPr>
            <p:ph idx="1" type="body"/>
          </p:nvPr>
        </p:nvSpPr>
        <p:spPr>
          <a:xfrm>
            <a:off x="4572000" y="101772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HIstory of Large earthquakes </a:t>
            </a:r>
            <a:r>
              <a:rPr lang="en"/>
              <a:t>good friday</a:t>
            </a:r>
            <a:r>
              <a:rPr lang="en"/>
              <a:t> earthquake March 26 1964 (9.2)</a:t>
            </a:r>
            <a:endParaRPr/>
          </a:p>
          <a:p>
            <a:pPr indent="-342900" lvl="0" marL="457200" rtl="0" algn="l">
              <a:spcBef>
                <a:spcPts val="0"/>
              </a:spcBef>
              <a:spcAft>
                <a:spcPts val="0"/>
              </a:spcAft>
              <a:buSzPts val="1800"/>
              <a:buChar char="●"/>
            </a:pPr>
            <a:r>
              <a:rPr lang="en"/>
              <a:t>The earthquake lasted approximately 4.5 minutes and became the most powerful recorded earthquake in U.S history.</a:t>
            </a:r>
            <a:endParaRPr/>
          </a:p>
          <a:p>
            <a:pPr indent="-342900" lvl="0" marL="457200" rtl="0" algn="l">
              <a:spcBef>
                <a:spcPts val="0"/>
              </a:spcBef>
              <a:spcAft>
                <a:spcPts val="0"/>
              </a:spcAft>
              <a:buSzPts val="1800"/>
              <a:buChar char="●"/>
            </a:pPr>
            <a:r>
              <a:rPr lang="en"/>
              <a:t>Leading to a tsunami killing over a </a:t>
            </a:r>
            <a:r>
              <a:rPr lang="en"/>
              <a:t>hundred</a:t>
            </a:r>
            <a:r>
              <a:rPr lang="en"/>
              <a:t> people</a:t>
            </a:r>
            <a:endParaRPr/>
          </a:p>
        </p:txBody>
      </p:sp>
      <p:pic>
        <p:nvPicPr>
          <p:cNvPr id="156" name="Google Shape;156;p26"/>
          <p:cNvPicPr preferRelativeResize="0"/>
          <p:nvPr/>
        </p:nvPicPr>
        <p:blipFill>
          <a:blip r:embed="rId3">
            <a:alphaModFix/>
          </a:blip>
          <a:stretch>
            <a:fillRect/>
          </a:stretch>
        </p:blipFill>
        <p:spPr>
          <a:xfrm>
            <a:off x="493950" y="1607100"/>
            <a:ext cx="3772050" cy="223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u="sng">
                <a:latin typeface="Times New Roman"/>
                <a:ea typeface="Times New Roman"/>
                <a:cs typeface="Times New Roman"/>
                <a:sym typeface="Times New Roman"/>
                <a:hlinkClick r:id="rId3"/>
              </a:rPr>
              <a:t>https://www.globalcitizen.org/en/content/cruise-ships-polluters-ocean-sewage-particulates/</a:t>
            </a:r>
            <a:r>
              <a:rPr lang="en"/>
              <a:t> </a:t>
            </a:r>
            <a:r>
              <a:rPr lang="en" sz="1400"/>
              <a:t>(slide 8 and 9)</a:t>
            </a:r>
            <a:endParaRPr sz="1400"/>
          </a:p>
          <a:p>
            <a:pPr indent="-317500" lvl="0" marL="457200" rtl="0" algn="l">
              <a:spcBef>
                <a:spcPts val="0"/>
              </a:spcBef>
              <a:spcAft>
                <a:spcPts val="0"/>
              </a:spcAft>
              <a:buSzPts val="1400"/>
              <a:buChar char="●"/>
            </a:pPr>
            <a:r>
              <a:rPr lang="en" sz="1400" u="sng">
                <a:hlinkClick r:id="rId4"/>
              </a:rPr>
              <a:t>https://www.alaskaseafood.org/wp-content/uploads/2015/10/AK-Seadfood-Impacts-Sep2017-Final-Digital-Copy.pdf</a:t>
            </a:r>
            <a:r>
              <a:rPr lang="en" sz="1400"/>
              <a:t> (slide 6) </a:t>
            </a:r>
            <a:endParaRPr sz="1400"/>
          </a:p>
          <a:p>
            <a:pPr indent="-317500" lvl="0" marL="457200" rtl="0" algn="l">
              <a:spcBef>
                <a:spcPts val="0"/>
              </a:spcBef>
              <a:spcAft>
                <a:spcPts val="0"/>
              </a:spcAft>
              <a:buSzPts val="1400"/>
              <a:buChar char="●"/>
            </a:pPr>
            <a:r>
              <a:rPr lang="en" sz="1400" u="sng">
                <a:hlinkClick r:id="rId5"/>
              </a:rPr>
              <a:t>https://alaskaseagrant.org/wp-content/uploads/2018/02/Climate-Change-and-Fisheries_Johnson_WEB.pdf</a:t>
            </a:r>
            <a:r>
              <a:rPr lang="en" sz="1400"/>
              <a:t> (slide 6)</a:t>
            </a:r>
            <a:endParaRPr sz="1400"/>
          </a:p>
          <a:p>
            <a:pPr indent="-317500" lvl="0" marL="457200" rtl="0" algn="l">
              <a:spcBef>
                <a:spcPts val="0"/>
              </a:spcBef>
              <a:spcAft>
                <a:spcPts val="0"/>
              </a:spcAft>
              <a:buSzPts val="1400"/>
              <a:buChar char="●"/>
            </a:pPr>
            <a:r>
              <a:rPr lang="en" sz="1400" u="sng">
                <a:hlinkClick r:id="rId6"/>
              </a:rPr>
              <a:t>http://akmining.biz/mine/nuggets.htm</a:t>
            </a:r>
            <a:r>
              <a:rPr lang="en" sz="1400"/>
              <a:t> (slide 7)</a:t>
            </a:r>
            <a:endParaRPr sz="1400"/>
          </a:p>
          <a:p>
            <a:pPr indent="-317500" lvl="0" marL="457200" rtl="0" algn="l">
              <a:spcBef>
                <a:spcPts val="0"/>
              </a:spcBef>
              <a:spcAft>
                <a:spcPts val="0"/>
              </a:spcAft>
              <a:buSzPts val="1400"/>
              <a:buChar char="●"/>
            </a:pPr>
            <a:r>
              <a:rPr lang="en" sz="1400" u="sng">
                <a:hlinkClick r:id="rId7"/>
              </a:rPr>
              <a:t>https://www.akrdc.org/forestry</a:t>
            </a:r>
            <a:r>
              <a:rPr lang="en" sz="1400"/>
              <a:t> (Slide 5)</a:t>
            </a:r>
            <a:endParaRPr sz="1400"/>
          </a:p>
          <a:p>
            <a:pPr indent="-317500" lvl="0" marL="457200" rtl="0" algn="l">
              <a:spcBef>
                <a:spcPts val="0"/>
              </a:spcBef>
              <a:spcAft>
                <a:spcPts val="0"/>
              </a:spcAft>
              <a:buSzPts val="1400"/>
              <a:buChar char="●"/>
            </a:pPr>
            <a:r>
              <a:rPr lang="en" sz="1400" u="sng">
                <a:solidFill>
                  <a:schemeClr val="hlink"/>
                </a:solidFill>
                <a:hlinkClick r:id="rId8"/>
              </a:rPr>
              <a:t>http://www.eklutnahistoricalpark.org/</a:t>
            </a:r>
            <a:r>
              <a:rPr lang="en" sz="1400"/>
              <a:t>  (Slide 10) </a:t>
            </a:r>
            <a:endParaRPr sz="1400"/>
          </a:p>
          <a:p>
            <a:pPr indent="-317500" lvl="0" marL="457200" rtl="0" algn="l">
              <a:spcBef>
                <a:spcPts val="0"/>
              </a:spcBef>
              <a:spcAft>
                <a:spcPts val="0"/>
              </a:spcAft>
              <a:buSzPts val="1400"/>
              <a:buChar char="●"/>
            </a:pPr>
            <a:r>
              <a:rPr lang="en" sz="1400" u="sng">
                <a:solidFill>
                  <a:schemeClr val="hlink"/>
                </a:solidFill>
                <a:hlinkClick r:id="rId9"/>
              </a:rPr>
              <a:t>https://www.akrdc.org/forestry</a:t>
            </a:r>
            <a:r>
              <a:rPr lang="en" sz="1400"/>
              <a:t>  (Slide 10) </a:t>
            </a:r>
            <a:endParaRPr sz="1400"/>
          </a:p>
          <a:p>
            <a:pPr indent="-317500" lvl="0" marL="457200" rtl="0" algn="l">
              <a:spcBef>
                <a:spcPts val="0"/>
              </a:spcBef>
              <a:spcAft>
                <a:spcPts val="0"/>
              </a:spcAft>
              <a:buSzPts val="1400"/>
              <a:buChar char="●"/>
            </a:pPr>
            <a:r>
              <a:rPr lang="en" sz="1400" u="sng">
                <a:solidFill>
                  <a:schemeClr val="hlink"/>
                </a:solidFill>
                <a:hlinkClick r:id="rId10"/>
              </a:rPr>
              <a:t>https://earthquake.usgs.gov/earthquakes/events/alaska1964/</a:t>
            </a:r>
            <a:r>
              <a:rPr lang="en" sz="1400"/>
              <a:t> (Slide 12) </a:t>
            </a:r>
            <a:endParaRPr sz="1400"/>
          </a:p>
          <a:p>
            <a:pPr indent="-317500" lvl="0" marL="457200" rtl="0" algn="l">
              <a:spcBef>
                <a:spcPts val="0"/>
              </a:spcBef>
              <a:spcAft>
                <a:spcPts val="0"/>
              </a:spcAft>
              <a:buSzPts val="1400"/>
              <a:buChar char="●"/>
            </a:pPr>
            <a:r>
              <a:rPr lang="en" sz="1400" u="sng">
                <a:solidFill>
                  <a:schemeClr val="hlink"/>
                </a:solidFill>
                <a:hlinkClick r:id="rId11"/>
              </a:rPr>
              <a:t>https://www.fs.fed.us/pnw/pubs/pnw_gtr609.pdf</a:t>
            </a:r>
            <a:r>
              <a:rPr lang="en" sz="1400"/>
              <a:t>  (Slide 5)</a:t>
            </a:r>
            <a:endParaRPr sz="1400"/>
          </a:p>
          <a:p>
            <a:pPr indent="-317500" lvl="0" marL="457200" rtl="0" algn="l">
              <a:spcBef>
                <a:spcPts val="0"/>
              </a:spcBef>
              <a:spcAft>
                <a:spcPts val="0"/>
              </a:spcAft>
              <a:buSzPts val="1400"/>
              <a:buChar char="●"/>
            </a:pPr>
            <a:r>
              <a:rPr lang="en" sz="1400" u="sng">
                <a:solidFill>
                  <a:schemeClr val="hlink"/>
                </a:solidFill>
                <a:hlinkClick r:id="rId12"/>
              </a:rPr>
              <a:t>https://www.aoga.org/facts-and-figures</a:t>
            </a:r>
            <a:r>
              <a:rPr lang="en" sz="1400"/>
              <a:t> (Slide 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100">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Essay Question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a:t>
            </a:r>
            <a:r>
              <a:rPr lang="en"/>
              <a:t>positive</a:t>
            </a:r>
            <a:r>
              <a:rPr lang="en"/>
              <a:t> and </a:t>
            </a:r>
            <a:r>
              <a:rPr lang="en"/>
              <a:t>negative</a:t>
            </a:r>
            <a:r>
              <a:rPr lang="en"/>
              <a:t> </a:t>
            </a:r>
            <a:r>
              <a:rPr lang="en"/>
              <a:t>effects</a:t>
            </a:r>
            <a:r>
              <a:rPr lang="en"/>
              <a:t> of tourism on Alaska?</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292425" y="1690525"/>
            <a:ext cx="3560424" cy="316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Tourism is major component of the Alaskan economy</a:t>
            </a:r>
            <a:endParaRPr/>
          </a:p>
          <a:p>
            <a:pPr indent="-342900" lvl="0" marL="457200" rtl="0" algn="l">
              <a:spcBef>
                <a:spcPts val="0"/>
              </a:spcBef>
              <a:spcAft>
                <a:spcPts val="0"/>
              </a:spcAft>
              <a:buSzPts val="1800"/>
              <a:buChar char="●"/>
            </a:pPr>
            <a:r>
              <a:rPr lang="en"/>
              <a:t>Airlines and cruise ships frequently travel to Alaska</a:t>
            </a:r>
            <a:endParaRPr/>
          </a:p>
          <a:p>
            <a:pPr indent="-342900" lvl="0" marL="457200" rtl="0" algn="l">
              <a:spcBef>
                <a:spcPts val="0"/>
              </a:spcBef>
              <a:spcAft>
                <a:spcPts val="0"/>
              </a:spcAft>
              <a:buSzPts val="1800"/>
              <a:buChar char="●"/>
            </a:pPr>
            <a:r>
              <a:rPr lang="en"/>
              <a:t>Other industries include raw materials and fishing</a:t>
            </a:r>
            <a:endParaRPr/>
          </a:p>
          <a:p>
            <a:pPr indent="-342900" lvl="0" marL="457200" rtl="0" algn="l">
              <a:spcBef>
                <a:spcPts val="0"/>
              </a:spcBef>
              <a:spcAft>
                <a:spcPts val="0"/>
              </a:spcAft>
              <a:buSzPts val="1800"/>
              <a:buChar char="●"/>
            </a:pPr>
            <a:r>
              <a:rPr lang="en"/>
              <a:t>Gold, diamonds, oil (Primary sector)</a:t>
            </a:r>
            <a:endParaRPr/>
          </a:p>
          <a:p>
            <a:pPr indent="0" lvl="0" marL="457200" rtl="0" algn="l">
              <a:spcBef>
                <a:spcPts val="1600"/>
              </a:spcBef>
              <a:spcAft>
                <a:spcPts val="1600"/>
              </a:spcAft>
              <a:buNone/>
            </a:pPr>
            <a:r>
              <a:t/>
            </a:r>
            <a:endParaRPr/>
          </a:p>
        </p:txBody>
      </p:sp>
      <p:pic>
        <p:nvPicPr>
          <p:cNvPr descr="See the source image" id="69" name="Google Shape;69;p15"/>
          <p:cNvPicPr preferRelativeResize="0"/>
          <p:nvPr/>
        </p:nvPicPr>
        <p:blipFill>
          <a:blip r:embed="rId3">
            <a:alphaModFix/>
          </a:blip>
          <a:stretch>
            <a:fillRect/>
          </a:stretch>
        </p:blipFill>
        <p:spPr>
          <a:xfrm>
            <a:off x="3578650" y="2492500"/>
            <a:ext cx="5253649" cy="2471575"/>
          </a:xfrm>
          <a:prstGeom prst="rect">
            <a:avLst/>
          </a:prstGeom>
          <a:noFill/>
          <a:ln>
            <a:noFill/>
          </a:ln>
        </p:spPr>
      </p:pic>
      <p:sp>
        <p:nvSpPr>
          <p:cNvPr id="70" name="Google Shape;70;p15"/>
          <p:cNvSpPr txBox="1"/>
          <p:nvPr/>
        </p:nvSpPr>
        <p:spPr>
          <a:xfrm>
            <a:off x="3147780" y="2320641"/>
            <a:ext cx="2086800" cy="15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Oil </a:t>
            </a:r>
            <a:endParaRPr/>
          </a:p>
        </p:txBody>
      </p:sp>
      <p:sp>
        <p:nvSpPr>
          <p:cNvPr id="76" name="Google Shape;76;p16"/>
          <p:cNvSpPr txBox="1"/>
          <p:nvPr>
            <p:ph idx="1" type="body"/>
          </p:nvPr>
        </p:nvSpPr>
        <p:spPr>
          <a:xfrm>
            <a:off x="4572000" y="101772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State of Alaska has collected $157 billion (in today's dollars) from oil since 1959</a:t>
            </a:r>
            <a:endParaRPr/>
          </a:p>
          <a:p>
            <a:pPr indent="-342900" lvl="0" marL="457200" rtl="0" algn="l">
              <a:spcBef>
                <a:spcPts val="0"/>
              </a:spcBef>
              <a:spcAft>
                <a:spcPts val="0"/>
              </a:spcAft>
              <a:buSzPts val="1800"/>
              <a:buChar char="●"/>
            </a:pPr>
            <a:r>
              <a:rPr lang="en"/>
              <a:t>State estimates 90 percent of its revenue will continue to come from the oil and gas industry.</a:t>
            </a:r>
            <a:endParaRPr/>
          </a:p>
          <a:p>
            <a:pPr indent="-342900" lvl="0" marL="457200" rtl="0" algn="l">
              <a:spcBef>
                <a:spcPts val="0"/>
              </a:spcBef>
              <a:spcAft>
                <a:spcPts val="0"/>
              </a:spcAft>
              <a:buSzPts val="1800"/>
              <a:buChar char="●"/>
            </a:pPr>
            <a:r>
              <a:rPr lang="en"/>
              <a:t>33% of </a:t>
            </a:r>
            <a:r>
              <a:rPr lang="en"/>
              <a:t>Alaskan</a:t>
            </a:r>
            <a:r>
              <a:rPr lang="en"/>
              <a:t> jobs are tied to the </a:t>
            </a:r>
            <a:r>
              <a:rPr lang="en"/>
              <a:t>petroleum</a:t>
            </a:r>
            <a:r>
              <a:rPr lang="en"/>
              <a:t> industry. </a:t>
            </a:r>
            <a:endParaRPr/>
          </a:p>
        </p:txBody>
      </p:sp>
      <p:pic>
        <p:nvPicPr>
          <p:cNvPr id="77" name="Google Shape;77;p16"/>
          <p:cNvPicPr preferRelativeResize="0"/>
          <p:nvPr/>
        </p:nvPicPr>
        <p:blipFill>
          <a:blip r:embed="rId3">
            <a:alphaModFix/>
          </a:blip>
          <a:stretch>
            <a:fillRect/>
          </a:stretch>
        </p:blipFill>
        <p:spPr>
          <a:xfrm>
            <a:off x="152400" y="1473125"/>
            <a:ext cx="4419600" cy="2505600"/>
          </a:xfrm>
          <a:prstGeom prst="rect">
            <a:avLst/>
          </a:prstGeom>
          <a:noFill/>
          <a:ln>
            <a:noFill/>
          </a:ln>
        </p:spPr>
      </p:pic>
      <p:sp>
        <p:nvSpPr>
          <p:cNvPr id="78" name="Google Shape;78;p16"/>
          <p:cNvSpPr txBox="1"/>
          <p:nvPr/>
        </p:nvSpPr>
        <p:spPr>
          <a:xfrm>
            <a:off x="6452025" y="4645800"/>
            <a:ext cx="17628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a:t>
            </a:r>
            <a:endParaRPr/>
          </a:p>
        </p:txBody>
      </p:sp>
      <p:sp>
        <p:nvSpPr>
          <p:cNvPr id="84" name="Google Shape;84;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Second largest </a:t>
            </a:r>
            <a:r>
              <a:rPr lang="en"/>
              <a:t>industry</a:t>
            </a:r>
            <a:r>
              <a:rPr lang="en"/>
              <a:t> in the 70s</a:t>
            </a:r>
            <a:endParaRPr/>
          </a:p>
          <a:p>
            <a:pPr indent="-342900" lvl="0" marL="457200" rtl="0" algn="l">
              <a:spcBef>
                <a:spcPts val="0"/>
              </a:spcBef>
              <a:spcAft>
                <a:spcPts val="0"/>
              </a:spcAft>
              <a:buSzPts val="1800"/>
              <a:buChar char="●"/>
            </a:pPr>
            <a:r>
              <a:rPr lang="en"/>
              <a:t>4,600 jobs in 1990 to approximately 400 logging and manufacturing jobs in 2016.</a:t>
            </a:r>
            <a:endParaRPr/>
          </a:p>
          <a:p>
            <a:pPr indent="-342900" lvl="0" marL="457200" rtl="0" algn="l">
              <a:spcBef>
                <a:spcPts val="0"/>
              </a:spcBef>
              <a:spcAft>
                <a:spcPts val="0"/>
              </a:spcAft>
              <a:buSzPts val="1800"/>
              <a:buChar char="●"/>
            </a:pPr>
            <a:r>
              <a:rPr lang="en"/>
              <a:t>Harvesting has begun to slow down in all sectors </a:t>
            </a:r>
            <a:endParaRPr/>
          </a:p>
          <a:p>
            <a:pPr indent="-342900" lvl="0" marL="457200" rtl="0" algn="l">
              <a:spcBef>
                <a:spcPts val="0"/>
              </a:spcBef>
              <a:spcAft>
                <a:spcPts val="0"/>
              </a:spcAft>
              <a:buSzPts val="1800"/>
              <a:buChar char="●"/>
            </a:pPr>
            <a:r>
              <a:rPr lang="en"/>
              <a:t>Continues to outpace growth on private land</a:t>
            </a:r>
            <a:endParaRPr/>
          </a:p>
        </p:txBody>
      </p:sp>
      <p:pic>
        <p:nvPicPr>
          <p:cNvPr id="85" name="Google Shape;85;p17"/>
          <p:cNvPicPr preferRelativeResize="0"/>
          <p:nvPr/>
        </p:nvPicPr>
        <p:blipFill>
          <a:blip r:embed="rId3">
            <a:alphaModFix/>
          </a:blip>
          <a:stretch>
            <a:fillRect/>
          </a:stretch>
        </p:blipFill>
        <p:spPr>
          <a:xfrm>
            <a:off x="5024900" y="1425213"/>
            <a:ext cx="3339425" cy="2293075"/>
          </a:xfrm>
          <a:prstGeom prst="rect">
            <a:avLst/>
          </a:prstGeom>
          <a:noFill/>
          <a:ln>
            <a:noFill/>
          </a:ln>
        </p:spPr>
      </p:pic>
      <p:sp>
        <p:nvSpPr>
          <p:cNvPr id="86" name="Google Shape;86;p17"/>
          <p:cNvSpPr txBox="1"/>
          <p:nvPr/>
        </p:nvSpPr>
        <p:spPr>
          <a:xfrm>
            <a:off x="6729925" y="4732650"/>
            <a:ext cx="15024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Hunting &amp; Fishing</a:t>
            </a:r>
            <a:endParaRPr/>
          </a:p>
        </p:txBody>
      </p:sp>
      <p:sp>
        <p:nvSpPr>
          <p:cNvPr id="92" name="Google Shape;92;p18"/>
          <p:cNvSpPr txBox="1"/>
          <p:nvPr>
            <p:ph idx="1" type="body"/>
          </p:nvPr>
        </p:nvSpPr>
        <p:spPr>
          <a:xfrm>
            <a:off x="3561600" y="580600"/>
            <a:ext cx="52707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Nationally, the Alaska seafood industry has a $5.2 billion in annual labor income and a $12.8 billion in economic output.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Alaska exports more than one million metric tons of seafood each year, bringing over $3 billion of new money into the U.S. economy. </a:t>
            </a:r>
            <a:endParaRPr sz="1400">
              <a:latin typeface="Times New Roman"/>
              <a:ea typeface="Times New Roman"/>
              <a:cs typeface="Times New Roman"/>
              <a:sym typeface="Times New Roman"/>
            </a:endParaRPr>
          </a:p>
          <a:p>
            <a:pPr indent="-317500" lvl="1"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Alaska’s fisheries have produced over 169 billion pounds since 1959.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Invasive species, harmful algal blooms, and disease-causing pathogens already are becoming more common and harming indigenous fish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Most hunting seasons in Alaska begin in August and end in September</a:t>
            </a:r>
            <a:endParaRPr sz="1400">
              <a:latin typeface="Times New Roman"/>
              <a:ea typeface="Times New Roman"/>
              <a:cs typeface="Times New Roman"/>
              <a:sym typeface="Times New Roman"/>
            </a:endParaRPr>
          </a:p>
          <a:p>
            <a:pPr indent="-317500" lvl="1"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black bear, brown bear, and grizzly bear,caribou, deer, elk and mountain goat </a:t>
            </a:r>
            <a:endParaRPr sz="1400">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311700" y="1165075"/>
            <a:ext cx="3067175" cy="322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Mining</a:t>
            </a:r>
            <a:endParaRPr sz="3000"/>
          </a:p>
        </p:txBody>
      </p:sp>
      <p:sp>
        <p:nvSpPr>
          <p:cNvPr id="99" name="Google Shape;99;p19"/>
          <p:cNvSpPr txBox="1"/>
          <p:nvPr>
            <p:ph idx="1" type="body"/>
          </p:nvPr>
        </p:nvSpPr>
        <p:spPr>
          <a:xfrm>
            <a:off x="131050" y="961200"/>
            <a:ext cx="4906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Gold:</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Highly profitable at $1218 per oz (2018)</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-economic advantage/ attracts tourists</a:t>
            </a:r>
            <a:endParaRPr>
              <a:latin typeface="Times New Roman"/>
              <a:ea typeface="Times New Roman"/>
              <a:cs typeface="Times New Roman"/>
              <a:sym typeface="Times New Roman"/>
            </a:endParaRPr>
          </a:p>
          <a:p>
            <a:pPr indent="45720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Hardrock mining sites are the largest source of pollution in the United States</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Road access cause issues to the environment</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endParaRPr>
          </a:p>
        </p:txBody>
      </p:sp>
      <p:sp>
        <p:nvSpPr>
          <p:cNvPr id="100" name="Google Shape;100;p19"/>
          <p:cNvSpPr txBox="1"/>
          <p:nvPr/>
        </p:nvSpPr>
        <p:spPr>
          <a:xfrm>
            <a:off x="131050" y="3001600"/>
            <a:ext cx="5055000" cy="38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Diamonds:</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	-  </a:t>
            </a:r>
            <a:r>
              <a:rPr lang="en" sz="1800">
                <a:solidFill>
                  <a:schemeClr val="dk2"/>
                </a:solidFill>
                <a:latin typeface="Times New Roman"/>
                <a:ea typeface="Times New Roman"/>
                <a:cs typeface="Times New Roman"/>
                <a:sym typeface="Times New Roman"/>
              </a:rPr>
              <a:t>added seventeen hundred jobs into the market (diamond sorting, polishing, selling, mining.)</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	- reduced emissions by using scrubbers</a:t>
            </a:r>
            <a:endParaRPr sz="1800">
              <a:solidFill>
                <a:schemeClr val="dk2"/>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2"/>
                </a:solidFill>
                <a:latin typeface="Times New Roman"/>
                <a:ea typeface="Times New Roman"/>
                <a:cs typeface="Times New Roman"/>
                <a:sym typeface="Times New Roman"/>
              </a:rPr>
              <a:t>- Carbon Dioxide</a:t>
            </a:r>
            <a:endParaRPr sz="1800">
              <a:solidFill>
                <a:schemeClr val="dk2"/>
              </a:solidFill>
              <a:latin typeface="Times New Roman"/>
              <a:ea typeface="Times New Roman"/>
              <a:cs typeface="Times New Roman"/>
              <a:sym typeface="Times New Roman"/>
            </a:endParaRPr>
          </a:p>
        </p:txBody>
      </p:sp>
      <p:pic>
        <p:nvPicPr>
          <p:cNvPr id="101" name="Google Shape;101;p19"/>
          <p:cNvPicPr preferRelativeResize="0"/>
          <p:nvPr/>
        </p:nvPicPr>
        <p:blipFill>
          <a:blip r:embed="rId3">
            <a:alphaModFix/>
          </a:blip>
          <a:stretch>
            <a:fillRect/>
          </a:stretch>
        </p:blipFill>
        <p:spPr>
          <a:xfrm>
            <a:off x="6004299" y="1067050"/>
            <a:ext cx="2311325" cy="2216450"/>
          </a:xfrm>
          <a:prstGeom prst="rect">
            <a:avLst/>
          </a:prstGeom>
          <a:noFill/>
          <a:ln>
            <a:noFill/>
          </a:ln>
        </p:spPr>
      </p:pic>
      <p:sp>
        <p:nvSpPr>
          <p:cNvPr id="102" name="Google Shape;102;p19"/>
          <p:cNvSpPr txBox="1"/>
          <p:nvPr/>
        </p:nvSpPr>
        <p:spPr>
          <a:xfrm>
            <a:off x="5834250" y="3591950"/>
            <a:ext cx="3124500" cy="10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Biggest Alaska Nugget:                 The Alaska Centennial Nugget weighing in at 294.10 oz = $358,213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Tourism in Alaska</a:t>
            </a:r>
            <a:endParaRPr/>
          </a:p>
        </p:txBody>
      </p:sp>
      <p:sp>
        <p:nvSpPr>
          <p:cNvPr id="108" name="Google Shape;108;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Helps to provide 38,700 jobs annually.</a:t>
            </a:r>
            <a:endParaRPr/>
          </a:p>
          <a:p>
            <a:pPr indent="-342900" lvl="0" marL="457200" rtl="0" algn="l">
              <a:spcBef>
                <a:spcPts val="0"/>
              </a:spcBef>
              <a:spcAft>
                <a:spcPts val="0"/>
              </a:spcAft>
              <a:buSzPts val="1800"/>
              <a:buChar char="●"/>
            </a:pPr>
            <a:r>
              <a:rPr lang="en"/>
              <a:t>Generates 1.3 billion in labor income</a:t>
            </a:r>
            <a:endParaRPr/>
          </a:p>
          <a:p>
            <a:pPr indent="-342900" lvl="0" marL="457200" rtl="0" algn="l">
              <a:spcBef>
                <a:spcPts val="0"/>
              </a:spcBef>
              <a:spcAft>
                <a:spcPts val="0"/>
              </a:spcAft>
              <a:buSzPts val="1800"/>
              <a:buChar char="●"/>
            </a:pPr>
            <a:r>
              <a:rPr lang="en"/>
              <a:t>When tourists visit Alaska, on average they spend $1000/person</a:t>
            </a:r>
            <a:endParaRPr/>
          </a:p>
          <a:p>
            <a:pPr indent="-342900" lvl="0" marL="457200" rtl="0" algn="l">
              <a:spcBef>
                <a:spcPts val="0"/>
              </a:spcBef>
              <a:spcAft>
                <a:spcPts val="0"/>
              </a:spcAft>
              <a:buSzPts val="1800"/>
              <a:buChar char="●"/>
            </a:pPr>
            <a:r>
              <a:rPr lang="en"/>
              <a:t>Majority of revenue gained from tourism comes from cruises</a:t>
            </a:r>
            <a:endParaRPr/>
          </a:p>
        </p:txBody>
      </p:sp>
      <p:sp>
        <p:nvSpPr>
          <p:cNvPr id="109" name="Google Shape;109;p20"/>
          <p:cNvSpPr txBox="1"/>
          <p:nvPr/>
        </p:nvSpPr>
        <p:spPr>
          <a:xfrm>
            <a:off x="6312875" y="4783025"/>
            <a:ext cx="22773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Mackenzie Howard</a:t>
            </a:r>
            <a:endParaRPr/>
          </a:p>
        </p:txBody>
      </p:sp>
      <p:pic>
        <p:nvPicPr>
          <p:cNvPr id="110" name="Google Shape;110;p20"/>
          <p:cNvPicPr preferRelativeResize="0"/>
          <p:nvPr/>
        </p:nvPicPr>
        <p:blipFill>
          <a:blip r:embed="rId3">
            <a:alphaModFix/>
          </a:blip>
          <a:stretch>
            <a:fillRect/>
          </a:stretch>
        </p:blipFill>
        <p:spPr>
          <a:xfrm>
            <a:off x="4572000" y="650625"/>
            <a:ext cx="4419600" cy="292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Tourism continued...</a:t>
            </a:r>
            <a:endParaRPr/>
          </a:p>
        </p:txBody>
      </p:sp>
      <p:sp>
        <p:nvSpPr>
          <p:cNvPr id="116" name="Google Shape;116;p21"/>
          <p:cNvSpPr txBox="1"/>
          <p:nvPr>
            <p:ph idx="1" type="body"/>
          </p:nvPr>
        </p:nvSpPr>
        <p:spPr>
          <a:xfrm>
            <a:off x="223800" y="11525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Even though tourism generates a lot of revenue for Alaska, it also creates a lot of pollution</a:t>
            </a:r>
            <a:endParaRPr/>
          </a:p>
          <a:p>
            <a:pPr indent="-342900" lvl="0" marL="457200" rtl="0" algn="l">
              <a:spcBef>
                <a:spcPts val="0"/>
              </a:spcBef>
              <a:spcAft>
                <a:spcPts val="0"/>
              </a:spcAft>
              <a:buSzPts val="1800"/>
              <a:buChar char="●"/>
            </a:pPr>
            <a:r>
              <a:rPr lang="en"/>
              <a:t>Many cruise ships have very sooty emissions that pollute the air and atmosphere</a:t>
            </a:r>
            <a:endParaRPr/>
          </a:p>
          <a:p>
            <a:pPr indent="-342900" lvl="0" marL="457200" rtl="0" algn="l">
              <a:spcBef>
                <a:spcPts val="0"/>
              </a:spcBef>
              <a:spcAft>
                <a:spcPts val="0"/>
              </a:spcAft>
              <a:buSzPts val="1800"/>
              <a:buChar char="●"/>
            </a:pPr>
            <a:r>
              <a:rPr lang="en"/>
              <a:t>Cruise ships also dump one billion gallons of raw sewage into the oceans every year</a:t>
            </a:r>
            <a:endParaRPr/>
          </a:p>
        </p:txBody>
      </p:sp>
      <p:sp>
        <p:nvSpPr>
          <p:cNvPr id="117" name="Google Shape;117;p21"/>
          <p:cNvSpPr txBox="1"/>
          <p:nvPr/>
        </p:nvSpPr>
        <p:spPr>
          <a:xfrm>
            <a:off x="6488725" y="4756650"/>
            <a:ext cx="20223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Mackenzie Howard</a:t>
            </a:r>
            <a:endParaRPr/>
          </a:p>
        </p:txBody>
      </p:sp>
      <p:sp>
        <p:nvSpPr>
          <p:cNvPr id="118" name="Google Shape;118;p21"/>
          <p:cNvSpPr txBox="1"/>
          <p:nvPr/>
        </p:nvSpPr>
        <p:spPr>
          <a:xfrm>
            <a:off x="6409600" y="2101350"/>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Towering cruise ships, sometimes four at a time, sit at port in Juneau at the peak of summer, delivering tourists important to the economy of this and other southeast Alaska communities. But some conservationists worry about what the ships could be leaving in Alaska waters and are fighting proposed new rules for the discharge of treated wastewater. The issue has come up before, pitting business interests against environmental concerns. Over the years, Alaska has rolled back provisions of a 2006 citizen initiative that called for cruise ship wastewater to meet water quality standards at the point of discharge. In 2013, for example, the Legislature struck that discharge requirement, saying instead that wastewater cannot be discharged in a way that violates applicable state or federal law.&#10;&#10;http://feeds.mashable.com/~r/Mashable/~3/S0Ydh6p_3rQ/&#10;http://www.wochit.com" id="119" name="Google Shape;119;p21" title="Conservationists are Worried About the Waste From Cruise Ships in Alaska">
            <a:hlinkClick r:id="rId3"/>
          </p:cNvPr>
          <p:cNvPicPr preferRelativeResize="0"/>
          <p:nvPr/>
        </p:nvPicPr>
        <p:blipFill>
          <a:blip r:embed="rId4">
            <a:alphaModFix/>
          </a:blip>
          <a:stretch>
            <a:fillRect/>
          </a:stretch>
        </p:blipFill>
        <p:spPr>
          <a:xfrm>
            <a:off x="4706825" y="800100"/>
            <a:ext cx="4040575" cy="303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