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8" r:id="rId3"/>
    <p:sldId id="259" r:id="rId4"/>
    <p:sldId id="277" r:id="rId5"/>
    <p:sldId id="260" r:id="rId6"/>
    <p:sldId id="262" r:id="rId7"/>
    <p:sldId id="274" r:id="rId8"/>
    <p:sldId id="276" r:id="rId9"/>
    <p:sldId id="275" r:id="rId10"/>
    <p:sldId id="281" r:id="rId11"/>
    <p:sldId id="278" r:id="rId12"/>
    <p:sldId id="282" r:id="rId13"/>
    <p:sldId id="283" r:id="rId14"/>
    <p:sldId id="279" r:id="rId15"/>
    <p:sldId id="284" r:id="rId16"/>
    <p:sldId id="280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266" autoAdjust="0"/>
    <p:restoredTop sz="94660"/>
  </p:normalViewPr>
  <p:slideViewPr>
    <p:cSldViewPr>
      <p:cViewPr varScale="1">
        <p:scale>
          <a:sx n="86" d="100"/>
          <a:sy n="86" d="100"/>
        </p:scale>
        <p:origin x="12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71B3C-25DC-4898-AF5B-F008C42457F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90D69-4DA0-4331-8526-AD0913C9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34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85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44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 smtClean="0"/>
              <a:t>World Regions: Chapter 1 - A World of Regions</a:t>
            </a: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782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 smtClean="0"/>
              <a:t>World Regions: Chapter 1 - A World of Regions</a:t>
            </a: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79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2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3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9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51CA64-A17D-4E33-B60B-203F55E8146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Geog</a:t>
            </a:r>
            <a:r>
              <a:rPr lang="en-US" dirty="0" smtClean="0"/>
              <a:t> 360 Human Geography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635240" cy="3179136"/>
          </a:xfrm>
        </p:spPr>
        <p:txBody>
          <a:bodyPr>
            <a:normAutofit/>
          </a:bodyPr>
          <a:lstStyle/>
          <a:p>
            <a:r>
              <a:rPr lang="en-US" dirty="0" smtClean="0"/>
              <a:t>Dr. Christy Jocoy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690336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IMPORTANT ANNOUNCEMENT: If you had trouble finding </a:t>
            </a:r>
            <a:r>
              <a:rPr lang="en-US" sz="2800" dirty="0" smtClean="0"/>
              <a:t>the </a:t>
            </a:r>
            <a:r>
              <a:rPr lang="en-US" sz="2800" dirty="0"/>
              <a:t>NRC </a:t>
            </a:r>
            <a:r>
              <a:rPr lang="en-US" sz="2800" dirty="0" smtClean="0"/>
              <a:t>book </a:t>
            </a:r>
            <a:r>
              <a:rPr lang="en-US" sz="2800" dirty="0"/>
              <a:t>chapter </a:t>
            </a:r>
            <a:r>
              <a:rPr lang="en-US" sz="2800" dirty="0" smtClean="0"/>
              <a:t>or the article in </a:t>
            </a:r>
            <a:r>
              <a:rPr lang="en-US" sz="2800" i="1" dirty="0" smtClean="0"/>
              <a:t>The Professional Geographer </a:t>
            </a:r>
            <a:r>
              <a:rPr lang="en-US" sz="2800" dirty="0" smtClean="0"/>
              <a:t>assigned </a:t>
            </a:r>
            <a:r>
              <a:rPr lang="en-US" sz="2800" dirty="0"/>
              <a:t>for today, I will be conducting a workshop on this at the end of class today.</a:t>
            </a:r>
          </a:p>
        </p:txBody>
      </p:sp>
    </p:spTree>
    <p:extLst>
      <p:ext uri="{BB962C8B-B14F-4D97-AF65-F5344CB8AC3E}">
        <p14:creationId xmlns:p14="http://schemas.microsoft.com/office/powerpoint/2010/main" val="35936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70" y="0"/>
            <a:ext cx="5383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dirty="0">
                <a:solidFill>
                  <a:schemeClr val="accent5"/>
                </a:solidFill>
              </a:rPr>
              <a:t>Spatial variation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lvl="0" indent="0">
              <a:buNone/>
            </a:pPr>
            <a:r>
              <a:rPr lang="en-US" dirty="0" smtClean="0"/>
              <a:t>difference </a:t>
            </a:r>
            <a:r>
              <a:rPr lang="en-US" dirty="0"/>
              <a:t>in </a:t>
            </a:r>
            <a:r>
              <a:rPr lang="en-US" dirty="0" smtClean="0"/>
              <a:t>distributions </a:t>
            </a:r>
            <a:r>
              <a:rPr lang="en-US" dirty="0"/>
              <a:t>of a phenomenon </a:t>
            </a:r>
            <a:r>
              <a:rPr lang="en-US" dirty="0" smtClean="0"/>
              <a:t>from </a:t>
            </a:r>
            <a:r>
              <a:rPr lang="en-US" dirty="0"/>
              <a:t>one place or region to another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association</a:t>
            </a:r>
          </a:p>
          <a:p>
            <a:pPr marL="82296" lvl="0" indent="0">
              <a:buNone/>
            </a:pPr>
            <a:r>
              <a:rPr lang="en-US" dirty="0"/>
              <a:t>degree to which two or more phenomena share similar distributions 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5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2" y="0"/>
            <a:ext cx="9054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1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0"/>
            <a:ext cx="9052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diffusion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movement </a:t>
            </a:r>
            <a:r>
              <a:rPr lang="en-US" dirty="0"/>
              <a:t>of a phenomenon, such as an innovation, information or an epidemic across space and over time. 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4 </a:t>
            </a:r>
            <a:r>
              <a:rPr lang="en-US" dirty="0"/>
              <a:t>types:</a:t>
            </a:r>
          </a:p>
          <a:p>
            <a:pPr lvl="0"/>
            <a:r>
              <a:rPr lang="en-US" dirty="0"/>
              <a:t>Relocation - migration</a:t>
            </a:r>
          </a:p>
          <a:p>
            <a:pPr lvl="0"/>
            <a:r>
              <a:rPr lang="en-US" dirty="0"/>
              <a:t>Contagious – person to person, </a:t>
            </a:r>
            <a:r>
              <a:rPr lang="en-US" dirty="0" smtClean="0"/>
              <a:t>ex: H1N1 </a:t>
            </a:r>
            <a:r>
              <a:rPr lang="en-US" dirty="0"/>
              <a:t>– contagious and relocation or contagious and hierarchical</a:t>
            </a:r>
          </a:p>
          <a:p>
            <a:pPr lvl="0"/>
            <a:r>
              <a:rPr lang="en-US" dirty="0"/>
              <a:t>Hierarchical – top-down or rank-order manner</a:t>
            </a:r>
          </a:p>
          <a:p>
            <a:pPr lvl="0"/>
            <a:r>
              <a:rPr lang="en-US" dirty="0"/>
              <a:t>Stimulus – spread of an idea – grocery stores having cafes in them; organic food; local produce.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9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0"/>
            <a:ext cx="5334000" cy="36254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t="9397" r="1"/>
          <a:stretch/>
        </p:blipFill>
        <p:spPr>
          <a:xfrm>
            <a:off x="2819400" y="3124200"/>
            <a:ext cx="6094409" cy="35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connections </a:t>
            </a:r>
            <a:r>
              <a:rPr lang="en-US" dirty="0"/>
              <a:t>and relations that develop among places and regions as a result of movement or flow of people, goods, or information </a:t>
            </a:r>
          </a:p>
          <a:p>
            <a:pPr lvl="0"/>
            <a:r>
              <a:rPr lang="en-US" dirty="0"/>
              <a:t>Affect by </a:t>
            </a:r>
            <a:endParaRPr lang="en-US" dirty="0" smtClean="0"/>
          </a:p>
          <a:p>
            <a:pPr lvl="1"/>
            <a:r>
              <a:rPr lang="en-US" dirty="0" smtClean="0"/>
              <a:t>accessibility </a:t>
            </a:r>
            <a:r>
              <a:rPr lang="en-US" dirty="0"/>
              <a:t>–ease of reaching a particular </a:t>
            </a:r>
            <a:r>
              <a:rPr lang="en-US" dirty="0" smtClean="0"/>
              <a:t>place (Friction </a:t>
            </a:r>
            <a:r>
              <a:rPr lang="en-US" dirty="0"/>
              <a:t>of </a:t>
            </a:r>
            <a:r>
              <a:rPr lang="en-US" dirty="0" smtClean="0"/>
              <a:t>distance) </a:t>
            </a:r>
            <a:endParaRPr lang="en-US" dirty="0"/>
          </a:p>
          <a:p>
            <a:pPr lvl="1"/>
            <a:r>
              <a:rPr lang="en-US" dirty="0"/>
              <a:t>Connectivity – number and kind of linkages between </a:t>
            </a:r>
            <a:r>
              <a:rPr lang="en-US" dirty="0" smtClean="0"/>
              <a:t>places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96646" lvl="0" indent="-514350">
              <a:buFont typeface="+mj-lt"/>
              <a:buAutoNum type="arabicPeriod"/>
            </a:pPr>
            <a:r>
              <a:rPr lang="en-US" dirty="0"/>
              <a:t>Describe a geographic </a:t>
            </a:r>
            <a:r>
              <a:rPr lang="en-US" dirty="0" smtClean="0"/>
              <a:t>approach/perspectives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en-US" dirty="0"/>
              <a:t>Define human geography</a:t>
            </a:r>
          </a:p>
          <a:p>
            <a:pPr marL="596646" lvl="0" indent="-514350">
              <a:buFont typeface="+mj-lt"/>
              <a:buAutoNum type="arabicPeriod"/>
            </a:pPr>
            <a:r>
              <a:rPr lang="en-US" dirty="0"/>
              <a:t>Provide examples of what human geographers study</a:t>
            </a:r>
          </a:p>
          <a:p>
            <a:pPr marL="596646" lvl="0" indent="-514350">
              <a:buFont typeface="+mj-lt"/>
              <a:buAutoNum type="arabicPeriod"/>
            </a:pPr>
            <a:r>
              <a:rPr lang="en-US" dirty="0"/>
              <a:t>Describe the subareas or </a:t>
            </a:r>
            <a:r>
              <a:rPr lang="en-US" dirty="0" err="1"/>
              <a:t>subdisciplines</a:t>
            </a:r>
            <a:r>
              <a:rPr lang="en-US" dirty="0"/>
              <a:t> of human geography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Explain &amp; provide examples of human geographic concepts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2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96646" lvl="0" indent="-514350">
              <a:buFont typeface="+mj-lt"/>
              <a:buAutoNum type="arabicPeriod"/>
            </a:pPr>
            <a:r>
              <a:rPr lang="en-US" dirty="0"/>
              <a:t>Describe a geographic </a:t>
            </a:r>
            <a:r>
              <a:rPr lang="en-US" dirty="0" smtClean="0"/>
              <a:t>approach/perspectives</a:t>
            </a:r>
            <a:endParaRPr lang="en-US" dirty="0"/>
          </a:p>
          <a:p>
            <a:pPr marL="596646" lvl="0" indent="-514350">
              <a:buFont typeface="+mj-lt"/>
              <a:buAutoNum type="arabicPeriod"/>
            </a:pPr>
            <a:r>
              <a:rPr lang="en-US" dirty="0"/>
              <a:t>Define human geography</a:t>
            </a:r>
          </a:p>
          <a:p>
            <a:pPr marL="596646" lvl="0" indent="-514350">
              <a:buFont typeface="+mj-lt"/>
              <a:buAutoNum type="arabicPeriod"/>
            </a:pPr>
            <a:r>
              <a:rPr lang="en-US" dirty="0"/>
              <a:t>Provide examples of what human geographers study</a:t>
            </a:r>
          </a:p>
          <a:p>
            <a:pPr marL="596646" lvl="0" indent="-514350">
              <a:buFont typeface="+mj-lt"/>
              <a:buAutoNum type="arabicPeriod"/>
            </a:pPr>
            <a:r>
              <a:rPr lang="en-US" dirty="0"/>
              <a:t>Describe the subareas or </a:t>
            </a:r>
            <a:r>
              <a:rPr lang="en-US" dirty="0" err="1"/>
              <a:t>subdisciplines</a:t>
            </a:r>
            <a:r>
              <a:rPr lang="en-US" dirty="0"/>
              <a:t> of human geography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Explain &amp; provide examples of human geographic concepts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5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96646" lvl="0" indent="-514350"/>
            <a:r>
              <a:rPr lang="en-US" altLang="en-US" dirty="0" smtClean="0"/>
              <a:t>1. </a:t>
            </a:r>
            <a:r>
              <a:rPr lang="en-US" dirty="0"/>
              <a:t>Describe a geographic approach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Attention to spatial </a:t>
            </a:r>
            <a:r>
              <a:rPr lang="en-US" dirty="0" smtClean="0"/>
              <a:t>patterns</a:t>
            </a:r>
            <a:endParaRPr lang="en-US" dirty="0"/>
          </a:p>
          <a:p>
            <a:pPr lvl="0"/>
            <a:r>
              <a:rPr lang="en-US" dirty="0"/>
              <a:t>human-environment </a:t>
            </a:r>
            <a:r>
              <a:rPr lang="en-US" dirty="0" smtClean="0"/>
              <a:t>dynamics</a:t>
            </a:r>
            <a:endParaRPr lang="en-US" dirty="0"/>
          </a:p>
          <a:p>
            <a:pPr lvl="0"/>
            <a:r>
              <a:rPr lang="en-US" dirty="0"/>
              <a:t>uniqueness of </a:t>
            </a:r>
            <a:r>
              <a:rPr lang="en-US" dirty="0" smtClean="0"/>
              <a:t>place</a:t>
            </a:r>
            <a:endParaRPr lang="en-US" dirty="0"/>
          </a:p>
          <a:p>
            <a:r>
              <a:rPr lang="en-US" dirty="0"/>
              <a:t>connections between regions and across scales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4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</a:t>
            </a:r>
            <a:r>
              <a:rPr lang="en-US" sz="3600" dirty="0" smtClean="0"/>
              <a:t>Geography’s perspectives (NRC report)</a:t>
            </a:r>
            <a:endParaRPr lang="en-US" sz="3600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24684"/>
            <a:ext cx="6347267" cy="593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803066">
            <a:off x="3133272" y="4773748"/>
            <a:ext cx="3190180" cy="1111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3810000"/>
            <a:ext cx="685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2. Human Geography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Def. - study </a:t>
            </a:r>
            <a:r>
              <a:rPr lang="en-US" dirty="0"/>
              <a:t>of </a:t>
            </a:r>
            <a:r>
              <a:rPr lang="en-US" dirty="0" smtClean="0"/>
              <a:t>locational patterns </a:t>
            </a:r>
            <a:r>
              <a:rPr lang="en-US" dirty="0"/>
              <a:t>and dynamics of human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/>
              <a:t>Patterns – arrangement of objects in space </a:t>
            </a:r>
            <a:r>
              <a:rPr lang="en-US" dirty="0" smtClean="0"/>
              <a:t>–where?</a:t>
            </a:r>
            <a:endParaRPr lang="en-US" dirty="0"/>
          </a:p>
          <a:p>
            <a:pPr lvl="1"/>
            <a:r>
              <a:rPr lang="en-US" dirty="0"/>
              <a:t>Dynamics – concern with processes  - why and how did it get there</a:t>
            </a:r>
            <a:r>
              <a:rPr lang="en-US" dirty="0" smtClean="0"/>
              <a:t>?</a:t>
            </a:r>
          </a:p>
          <a:p>
            <a:r>
              <a:rPr lang="en-US" smtClean="0"/>
              <a:t>Def. </a:t>
            </a:r>
            <a:r>
              <a:rPr lang="en-US" dirty="0" smtClean="0"/>
              <a:t>- the </a:t>
            </a:r>
            <a:r>
              <a:rPr lang="en-US" dirty="0"/>
              <a:t>study of the spatial organization of human activity and of people’s relationship to their environment.</a:t>
            </a:r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location decisions </a:t>
            </a:r>
            <a:endParaRPr lang="en-US" dirty="0" smtClean="0"/>
          </a:p>
          <a:p>
            <a:pPr lvl="1"/>
            <a:r>
              <a:rPr lang="en-US" dirty="0" smtClean="0"/>
              <a:t>Understand </a:t>
            </a:r>
            <a:r>
              <a:rPr lang="en-US" dirty="0"/>
              <a:t>a place</a:t>
            </a:r>
          </a:p>
          <a:p>
            <a:endParaRPr lang="en-US" dirty="0"/>
          </a:p>
          <a:p>
            <a:pPr marL="658368" lvl="2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78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3. Examples of geographic inquiry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Location analysis – why a phenomenon or behavior is located where it is found.</a:t>
            </a:r>
            <a:endParaRPr lang="en-US" dirty="0"/>
          </a:p>
          <a:p>
            <a:pPr lvl="0"/>
            <a:r>
              <a:rPr lang="en-US" dirty="0" smtClean="0"/>
              <a:t>Navigation/Mobility - </a:t>
            </a:r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mental maps influence people’s movement.</a:t>
            </a:r>
          </a:p>
          <a:p>
            <a:pPr lvl="0"/>
            <a:r>
              <a:rPr lang="en-US" dirty="0" smtClean="0"/>
              <a:t>Identity and location - how </a:t>
            </a:r>
            <a:r>
              <a:rPr lang="en-US" dirty="0"/>
              <a:t>race or gender affects how people interact with and are impacted by their location in urban or rural spaces.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80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Subareas of Human Geography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066800"/>
            <a:ext cx="5409628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367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Human Geographic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: an idea of what something is or how it </a:t>
            </a:r>
            <a:r>
              <a:rPr lang="en-US" dirty="0" smtClean="0"/>
              <a:t>works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Full </a:t>
            </a:r>
            <a:r>
              <a:rPr lang="en-US" b="1" dirty="0"/>
              <a:t>Definition of </a:t>
            </a:r>
            <a:r>
              <a:rPr lang="en-US" b="1" i="1" dirty="0"/>
              <a:t>CONCEPT</a:t>
            </a:r>
            <a:endParaRPr lang="en-US" b="1" dirty="0"/>
          </a:p>
          <a:p>
            <a:pPr marL="82296" indent="0">
              <a:buNone/>
            </a:pPr>
            <a:endParaRPr lang="en-US" dirty="0"/>
          </a:p>
          <a:p>
            <a:pPr marL="596646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something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conceived in the mind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  thought, notion 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dirty="0"/>
              <a:t>abstract or generic idea generalized from particular instances </a:t>
            </a:r>
          </a:p>
          <a:p>
            <a:pPr marL="82296" lvl="0" indent="0">
              <a:buNone/>
            </a:pPr>
            <a:endParaRPr lang="en-US" dirty="0" smtClean="0"/>
          </a:p>
          <a:p>
            <a:pPr marL="82296" indent="0" algn="r">
              <a:buNone/>
            </a:pPr>
            <a:r>
              <a:rPr lang="en-US" sz="2400" dirty="0" smtClean="0"/>
              <a:t>Merriam-Webster’s online</a:t>
            </a:r>
          </a:p>
          <a:p>
            <a:pPr marL="82296" indent="0" algn="r">
              <a:buNone/>
            </a:pPr>
            <a:r>
              <a:rPr lang="en-US" sz="2400" dirty="0"/>
              <a:t>http://www.merriam-webster.com/dictionary/concept</a:t>
            </a:r>
          </a:p>
        </p:txBody>
      </p:sp>
    </p:spTree>
    <p:extLst>
      <p:ext uri="{BB962C8B-B14F-4D97-AF65-F5344CB8AC3E}">
        <p14:creationId xmlns:p14="http://schemas.microsoft.com/office/powerpoint/2010/main" val="568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effectLst/>
              </a:rPr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– arrangement of phenomena on or near Earth’s surface  </a:t>
            </a:r>
            <a:endParaRPr lang="en-US" dirty="0" smtClean="0"/>
          </a:p>
          <a:p>
            <a:pPr lvl="1"/>
            <a:r>
              <a:rPr lang="en-US" dirty="0" smtClean="0"/>
              <a:t>ex</a:t>
            </a:r>
            <a:r>
              <a:rPr lang="en-US" dirty="0"/>
              <a:t>: Major league baseball teams </a:t>
            </a:r>
            <a:endParaRPr lang="en-US" dirty="0" smtClean="0"/>
          </a:p>
          <a:p>
            <a:pPr lvl="0"/>
            <a:r>
              <a:rPr lang="en-US" dirty="0"/>
              <a:t>Concept for describing </a:t>
            </a:r>
            <a:r>
              <a:rPr lang="en-US" dirty="0" smtClean="0"/>
              <a:t>a Pattern </a:t>
            </a:r>
            <a:endParaRPr lang="en-US" dirty="0"/>
          </a:p>
          <a:p>
            <a:pPr marL="870966" lvl="1" indent="-514350">
              <a:buFont typeface="+mj-lt"/>
              <a:buAutoNum type="arabicPeriod"/>
            </a:pPr>
            <a:r>
              <a:rPr lang="en-US" dirty="0"/>
              <a:t>Density – frequency within a space – person per </a:t>
            </a:r>
            <a:r>
              <a:rPr lang="en-US" dirty="0" err="1"/>
              <a:t>sq</a:t>
            </a:r>
            <a:r>
              <a:rPr lang="en-US" dirty="0"/>
              <a:t> mi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dirty="0"/>
              <a:t>Concentration – extent of feature’s spread over space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Distance </a:t>
            </a:r>
            <a:r>
              <a:rPr lang="en-US" dirty="0"/>
              <a:t>decay – tapering off of a process, pattern or event with increasing distance.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8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459</TotalTime>
  <Words>528</Words>
  <Application>Microsoft Office PowerPoint</Application>
  <PresentationFormat>On-screen Show (4:3)</PresentationFormat>
  <Paragraphs>82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Verdana</vt:lpstr>
      <vt:lpstr>Wingdings 2</vt:lpstr>
      <vt:lpstr>Solstice</vt:lpstr>
      <vt:lpstr>Geog 360 Human Geography</vt:lpstr>
      <vt:lpstr>Learning objectives</vt:lpstr>
      <vt:lpstr>1. Describe a geographic approach</vt:lpstr>
      <vt:lpstr>1. Geography’s perspectives (NRC report)</vt:lpstr>
      <vt:lpstr>2. Human Geography</vt:lpstr>
      <vt:lpstr>3. Examples of geographic inquiry</vt:lpstr>
      <vt:lpstr>4. Subareas of Human Geography</vt:lpstr>
      <vt:lpstr>5. Human Geographic Concepts</vt:lpstr>
      <vt:lpstr>Distribution</vt:lpstr>
      <vt:lpstr>PowerPoint Presentation</vt:lpstr>
      <vt:lpstr>Spatial variation </vt:lpstr>
      <vt:lpstr>PowerPoint Presentation</vt:lpstr>
      <vt:lpstr>PowerPoint Presentation</vt:lpstr>
      <vt:lpstr>Spatial diffusion</vt:lpstr>
      <vt:lpstr>PowerPoint Presentation</vt:lpstr>
      <vt:lpstr>Spatial interaction</vt:lpstr>
      <vt:lpstr>Learning objectives</vt:lpstr>
    </vt:vector>
  </TitlesOfParts>
  <Company>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 360 Human Geography</dc:title>
  <dc:creator>Christine Jocoy</dc:creator>
  <cp:lastModifiedBy>Christine Jocoy</cp:lastModifiedBy>
  <cp:revision>41</cp:revision>
  <dcterms:created xsi:type="dcterms:W3CDTF">2015-01-20T19:55:17Z</dcterms:created>
  <dcterms:modified xsi:type="dcterms:W3CDTF">2019-01-23T19:44:55Z</dcterms:modified>
</cp:coreProperties>
</file>