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5" r:id="rId3"/>
    <p:sldId id="257" r:id="rId4"/>
    <p:sldId id="272" r:id="rId5"/>
    <p:sldId id="264" r:id="rId6"/>
    <p:sldId id="263" r:id="rId7"/>
    <p:sldId id="258" r:id="rId8"/>
    <p:sldId id="268" r:id="rId9"/>
    <p:sldId id="269" r:id="rId10"/>
    <p:sldId id="270" r:id="rId11"/>
    <p:sldId id="259" r:id="rId12"/>
    <p:sldId id="260" r:id="rId13"/>
    <p:sldId id="261" r:id="rId14"/>
    <p:sldId id="262" r:id="rId15"/>
    <p:sldId id="271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720E7-6ABA-4471-BDE5-6C4539973DC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27D4C-EA8B-4258-B28E-F54FEC3BB2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6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27D4C-EA8B-4258-B28E-F54FEC3BB2B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3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B503AD2-2BFD-4F93-AF29-39C26DDA5C9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AD78356-EF2B-4489-9D66-C9B6C9EFF8B9}" type="datetimeFigureOut">
              <a:rPr lang="en-US" smtClean="0"/>
              <a:t>10/9/2019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ensus.gov/programs-surveys/decennial/2010/technical-documentation/questionnaires-and-instructions/questionnaires/2010_questionnaire_info.pdf" TargetMode="External"/><Relationship Id="rId2" Type="http://schemas.openxmlformats.org/officeDocument/2006/relationships/hyperlink" Target="https://www.census.gov/programs-surveys/decennial-census/technical-documentation/questionnaires.Through_the_Decad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2.census.gov/programs-surveys/acs/methodology/questionnaires/2019/quest19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coamerica.org/wp-content/uploads/2013/02/AEVS_Report.pdf" TargetMode="External"/><Relationship Id="rId2" Type="http://schemas.openxmlformats.org/officeDocument/2006/relationships/hyperlink" Target="http://www.ppic.org/content/pubs/survey/S_715MB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kotrope.com/wp-content/uploads/2011/12/SCJ+and+GfK+Roper+Green+Gauge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hts.ornl.gov/documentation" TargetMode="External"/><Relationship Id="rId2" Type="http://schemas.openxmlformats.org/officeDocument/2006/relationships/hyperlink" Target="https://nhts.ornl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hts.ornl.gov/assets/2016/NHTS_Retrieval_Instrument_20180228.pdf" TargetMode="External"/><Relationship Id="rId4" Type="http://schemas.openxmlformats.org/officeDocument/2006/relationships/hyperlink" Target="https://nhts.ornl.gov/assets/2016/NHTS2017_TravelLog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eb.csulb.edu/divisions/aa/research/compliance/huma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Survey Questionnaire </a:t>
            </a:r>
            <a:r>
              <a:rPr lang="en-US" dirty="0"/>
              <a:t>research (DE I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Geog 360</a:t>
            </a:r>
          </a:p>
          <a:p>
            <a:r>
              <a:rPr lang="en-US" dirty="0" smtClean="0"/>
              <a:t>Dr. Christy Jocoy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Open-ended question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the advantages and disadvantages of Sands End as a place to live?</a:t>
            </a:r>
          </a:p>
          <a:p>
            <a:pPr marL="457200" indent="0">
              <a:buNone/>
            </a:pPr>
            <a:r>
              <a:rPr lang="en-US" dirty="0" smtClean="0"/>
              <a:t>Advantages: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457200" indent="0">
              <a:buNone/>
            </a:pPr>
            <a:endParaRPr lang="en-US" dirty="0" smtClean="0"/>
          </a:p>
          <a:p>
            <a:pPr marL="457200" indent="0">
              <a:buNone/>
            </a:pPr>
            <a:r>
              <a:rPr lang="en-US" dirty="0" smtClean="0"/>
              <a:t>Disadvantages: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5265" y="2705100"/>
            <a:ext cx="518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5265" y="4724400"/>
            <a:ext cx="5181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Design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Sampling </a:t>
            </a:r>
            <a:r>
              <a:rPr lang="en-US" dirty="0"/>
              <a:t>theory – Are you asking the right people? Who should I ask and how do I contact them?</a:t>
            </a:r>
          </a:p>
          <a:p>
            <a:pPr lvl="0"/>
            <a:r>
              <a:rPr lang="en-US" dirty="0"/>
              <a:t>Sampling frame – source of info about your population from which you are sampling.</a:t>
            </a:r>
          </a:p>
          <a:p>
            <a:pPr lvl="0"/>
            <a:r>
              <a:rPr lang="en-US" dirty="0"/>
              <a:t>Avoid bias and ensure sample is representative of total population of interest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Questionnaire – Are you asking the right questions in the right way and in the right order?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Type </a:t>
            </a:r>
            <a:r>
              <a:rPr lang="en-US" dirty="0"/>
              <a:t>of answer – fact, opinion or attitude </a:t>
            </a:r>
          </a:p>
          <a:p>
            <a:pPr lvl="2"/>
            <a:r>
              <a:rPr lang="en-US" dirty="0"/>
              <a:t>Closed  </a:t>
            </a:r>
            <a:r>
              <a:rPr lang="en-US" dirty="0" smtClean="0"/>
              <a:t>- quicker to answer, precise, easier to analyze</a:t>
            </a:r>
          </a:p>
          <a:p>
            <a:pPr lvl="2"/>
            <a:r>
              <a:rPr lang="en-US" dirty="0" smtClean="0"/>
              <a:t>Open-ended – when respondents’ words matter or no obvious answers exist</a:t>
            </a:r>
            <a:endParaRPr lang="en-US" dirty="0"/>
          </a:p>
          <a:p>
            <a:pPr lvl="1"/>
            <a:r>
              <a:rPr lang="en-US" dirty="0"/>
              <a:t>Simple wording, avoid </a:t>
            </a:r>
            <a:r>
              <a:rPr lang="en-US" dirty="0" smtClean="0"/>
              <a:t>jargon</a:t>
            </a:r>
          </a:p>
          <a:p>
            <a:pPr lvl="2"/>
            <a:r>
              <a:rPr lang="en-US" dirty="0" smtClean="0"/>
              <a:t>Ex: Where do you live? Vs. Where do you </a:t>
            </a:r>
            <a:r>
              <a:rPr lang="en-US" dirty="0" smtClean="0"/>
              <a:t>currently reside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Bias – connotation, multiple </a:t>
            </a:r>
            <a:r>
              <a:rPr lang="en-US" dirty="0" smtClean="0"/>
              <a:t>considerations</a:t>
            </a:r>
          </a:p>
          <a:p>
            <a:pPr lvl="2"/>
            <a:r>
              <a:rPr lang="en-US" dirty="0" smtClean="0"/>
              <a:t>Ex: In what ways do you think hipsters have ruined the neighborhood?</a:t>
            </a:r>
            <a:endParaRPr lang="en-US" dirty="0"/>
          </a:p>
          <a:p>
            <a:pPr lvl="1"/>
            <a:r>
              <a:rPr lang="en-US" dirty="0"/>
              <a:t>Ambiguity  - contain more than one </a:t>
            </a:r>
            <a:r>
              <a:rPr lang="en-US" dirty="0" smtClean="0"/>
              <a:t>thought</a:t>
            </a:r>
          </a:p>
          <a:p>
            <a:pPr lvl="2"/>
            <a:r>
              <a:rPr lang="en-US" dirty="0" smtClean="0"/>
              <a:t>Do you think local government should take steps to prevent gentrification and provide affordable housing? Yes or No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4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386"/>
            <a:ext cx="7620000" cy="4800600"/>
          </a:xfrm>
        </p:spPr>
        <p:txBody>
          <a:bodyPr/>
          <a:lstStyle/>
          <a:p>
            <a:pPr lvl="0"/>
            <a:r>
              <a:rPr lang="en-US" sz="2400" dirty="0" smtClean="0"/>
              <a:t>Analysis and interpretation – </a:t>
            </a:r>
          </a:p>
          <a:p>
            <a:pPr lvl="1"/>
            <a:r>
              <a:rPr lang="en-US" dirty="0" smtClean="0"/>
              <a:t>quantitative (statistics) and qualitative (content analysis)</a:t>
            </a:r>
          </a:p>
          <a:p>
            <a:pPr lvl="1"/>
            <a:r>
              <a:rPr lang="en-US" dirty="0" smtClean="0"/>
              <a:t>coding and rating scales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97849"/>
              </p:ext>
            </p:extLst>
          </p:nvPr>
        </p:nvGraphicFramePr>
        <p:xfrm>
          <a:off x="76200" y="1820218"/>
          <a:ext cx="7341637" cy="3879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4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3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11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893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Wi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I_ZIPC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II_INT1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II_INT2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III_MON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III_TUE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III_WED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III_THU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III_FRI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IVA_IMP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IVB_IMP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Amoroso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Linden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willow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golden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90034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Venice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Sawtelle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90806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Wardlow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Magnolia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Santa Fe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Willow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7th Street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Bellflower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92703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willington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Rait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Magnolia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Newland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92627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Book Harbor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NewPort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90650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shoemaker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rosecrans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916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92780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Bellflower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Pacific Coast Highway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90815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Ocean Ave.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Los Alamitos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39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90016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Jefferson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 Cieniga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90221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Long beach Blvd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Alondra blvd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Westminster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Brookhurst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92804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Orange Brookhurst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92154"/>
              </p:ext>
            </p:extLst>
          </p:nvPr>
        </p:nvGraphicFramePr>
        <p:xfrm>
          <a:off x="3886200" y="3759988"/>
          <a:ext cx="4660901" cy="2860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6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68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Totals by no.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BLANK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66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Distributing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Self-completed or interviewer administered?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Pros </a:t>
            </a:r>
            <a:r>
              <a:rPr lang="en-US" dirty="0"/>
              <a:t>and Cons p 232-233</a:t>
            </a:r>
          </a:p>
          <a:p>
            <a:pPr lvl="1"/>
            <a:r>
              <a:rPr lang="en-US" dirty="0"/>
              <a:t>Pros for </a:t>
            </a:r>
            <a:r>
              <a:rPr lang="en-US" dirty="0" smtClean="0"/>
              <a:t>administered:</a:t>
            </a:r>
            <a:endParaRPr lang="en-US" dirty="0"/>
          </a:p>
          <a:p>
            <a:pPr lvl="1"/>
            <a:r>
              <a:rPr lang="en-US" dirty="0"/>
              <a:t>Higher response rate</a:t>
            </a:r>
          </a:p>
          <a:p>
            <a:pPr lvl="1"/>
            <a:r>
              <a:rPr lang="en-US" dirty="0" smtClean="0"/>
              <a:t>Immediate </a:t>
            </a:r>
            <a:r>
              <a:rPr lang="en-US" dirty="0"/>
              <a:t>feedback on design</a:t>
            </a:r>
          </a:p>
          <a:p>
            <a:pPr lvl="1"/>
            <a:r>
              <a:rPr lang="en-US" dirty="0"/>
              <a:t>Chance </a:t>
            </a:r>
            <a:r>
              <a:rPr lang="en-US" dirty="0" smtClean="0"/>
              <a:t>to </a:t>
            </a:r>
            <a:r>
              <a:rPr lang="en-US" dirty="0"/>
              <a:t>clarify </a:t>
            </a:r>
            <a:r>
              <a:rPr lang="en-US" dirty="0" smtClean="0"/>
              <a:t>questionnaire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Con</a:t>
            </a:r>
          </a:p>
          <a:p>
            <a:pPr lvl="1"/>
            <a:r>
              <a:rPr lang="en-US" dirty="0" smtClean="0"/>
              <a:t>More resources to </a:t>
            </a:r>
            <a:r>
              <a:rPr lang="en-US" smtClean="0"/>
              <a:t>hire staff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41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Census Bureau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Census Questionnaires 1970-2000</a:t>
            </a:r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www.census.gov/programs-surveys/decennial-census/technical-documentation/questionnaires.Through_the_Decades.html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2010 Census </a:t>
            </a:r>
            <a:r>
              <a:rPr lang="en-US" dirty="0" smtClean="0"/>
              <a:t>Questionnaire</a:t>
            </a:r>
            <a:endParaRPr lang="en-US" dirty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www2.census.gov/programs-surveys/decennial/2010/technical-documentation/questionnaires-and-instructions/questionnaires/2010_questionnaire_info.pdf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American Community Survey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www2.census.gov/programs-surveys/acs/methodology/questionnaires/2019/quest19.pdf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Public Policy Institute of California, Californians and the Environment survey</a:t>
            </a:r>
          </a:p>
          <a:p>
            <a:pPr marL="11430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www.ppic.org/content/pubs/survey/S_715MBS.pdf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American Environmental Values Survey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ecoamerica.org/wp-content/uploads/2013/02/AEVS_Report.pdf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Environment: Public Attitudes and Individual Behavior — A Twenty-Year Evolution</a:t>
            </a:r>
            <a:endParaRPr lang="en-US" dirty="0" smtClean="0"/>
          </a:p>
          <a:p>
            <a:pPr marL="114300" indent="0">
              <a:buNone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ekotrope.com/wp-content/uploads/2011/12/SCJ+and+GfK+Roper+Green+Gauge.pdf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for 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What is the sampling frame for this survey? (</a:t>
            </a:r>
            <a:r>
              <a:rPr lang="en-US" dirty="0" err="1" smtClean="0"/>
              <a:t>ie</a:t>
            </a:r>
            <a:r>
              <a:rPr lang="en-US" dirty="0" smtClean="0"/>
              <a:t> population from which the sample of respondents was taken)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Who was surveyed?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Were close or open ended questions asked?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Describe how the results of a survey question are reported. 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Write 1 closed-ended  &amp; 1 open-ended question for a survey questionnaire that hopes to answer the following</a:t>
            </a:r>
          </a:p>
          <a:p>
            <a:pPr marL="114300" indent="0">
              <a:buNone/>
            </a:pPr>
            <a:r>
              <a:rPr lang="en-US" b="1" dirty="0" smtClean="0"/>
              <a:t>Research </a:t>
            </a:r>
            <a:r>
              <a:rPr lang="en-US" b="1" dirty="0"/>
              <a:t>question(s): </a:t>
            </a:r>
            <a:endParaRPr lang="en-US" dirty="0"/>
          </a:p>
          <a:p>
            <a:r>
              <a:rPr lang="en-US" dirty="0"/>
              <a:t>How do CSULB students commute to campus?</a:t>
            </a:r>
          </a:p>
          <a:p>
            <a:r>
              <a:rPr lang="en-US" dirty="0"/>
              <a:t>What factors explain CSULB students’ commuting behavior?</a:t>
            </a:r>
          </a:p>
          <a:p>
            <a:r>
              <a:rPr lang="en-US" dirty="0"/>
              <a:t>What factors might change CSULB students’ commuting behavior?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2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Explain what kind of data can be collected through survey research methods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Define ethics &amp; explain why they must be considered when conducting research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Identify different types of survey questions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Characterize the design process for survey research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Compare &amp; contrast various ways to distribute surveys</a:t>
            </a: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Survey </a:t>
            </a:r>
            <a:r>
              <a:rPr lang="en-US" dirty="0"/>
              <a:t>research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Collecting of data – both quantitative and qualitative through the use of a standardized questionnaire. </a:t>
            </a:r>
          </a:p>
          <a:p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for collecting information directly from people about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eelings</a:t>
            </a:r>
          </a:p>
          <a:p>
            <a:pPr lvl="1"/>
            <a:r>
              <a:rPr lang="en-US" dirty="0" smtClean="0"/>
              <a:t>Motivations</a:t>
            </a:r>
          </a:p>
          <a:p>
            <a:pPr lvl="1"/>
            <a:r>
              <a:rPr lang="en-US" dirty="0" smtClean="0"/>
              <a:t>Plans</a:t>
            </a:r>
          </a:p>
          <a:p>
            <a:pPr lvl="1"/>
            <a:r>
              <a:rPr lang="en-US" dirty="0" smtClean="0"/>
              <a:t>Beliefs</a:t>
            </a:r>
          </a:p>
          <a:p>
            <a:pPr lvl="1"/>
            <a:r>
              <a:rPr lang="en-US" dirty="0" smtClean="0"/>
              <a:t>Actions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ersonal</a:t>
            </a:r>
            <a:r>
              <a:rPr lang="en-US" dirty="0"/>
              <a:t>, educational, and financial </a:t>
            </a:r>
            <a:r>
              <a:rPr lang="en-US" dirty="0" smtClean="0"/>
              <a:t>background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3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hlinkClick r:id="rId2"/>
              </a:rPr>
              <a:t>National Household Travel Survey, Federal Highway Administration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Survey information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nhts.ornl.gov/documentation</a:t>
            </a:r>
            <a:endParaRPr lang="en-US" dirty="0" smtClean="0"/>
          </a:p>
          <a:p>
            <a:r>
              <a:rPr lang="en-US" dirty="0" smtClean="0"/>
              <a:t>Travel log 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nhts.ornl.gov/assets/2016/NHTS2017_TravelLog.pdf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Survey Questionnaire</a:t>
            </a:r>
          </a:p>
          <a:p>
            <a:pPr lvl="1"/>
            <a:r>
              <a:rPr lang="en-US" dirty="0">
                <a:hlinkClick r:id="rId5"/>
              </a:rPr>
              <a:t>https://nhts.ornl.gov/assets/2016/NHTS_Retrieval_Instrument_20180228.pdf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What are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Reflection on moral questions</a:t>
            </a:r>
          </a:p>
          <a:p>
            <a:r>
              <a:rPr lang="en-US" dirty="0" smtClean="0"/>
              <a:t>Philosophical discourse on morals</a:t>
            </a:r>
          </a:p>
          <a:p>
            <a:endParaRPr lang="en-US" dirty="0"/>
          </a:p>
          <a:p>
            <a:r>
              <a:rPr lang="en-US" dirty="0" smtClean="0"/>
              <a:t>Morals - address </a:t>
            </a:r>
            <a:r>
              <a:rPr lang="en-US" dirty="0"/>
              <a:t>what is wrong and </a:t>
            </a:r>
            <a:r>
              <a:rPr lang="en-US" dirty="0" smtClean="0"/>
              <a:t>right</a:t>
            </a:r>
          </a:p>
          <a:p>
            <a:r>
              <a:rPr lang="en-US" dirty="0"/>
              <a:t>E</a:t>
            </a:r>
            <a:r>
              <a:rPr lang="en-US" dirty="0" smtClean="0"/>
              <a:t>thics </a:t>
            </a:r>
            <a:r>
              <a:rPr lang="en-US" dirty="0"/>
              <a:t>reflect the practice of how to act </a:t>
            </a:r>
            <a:r>
              <a:rPr lang="en-US" dirty="0" smtClean="0"/>
              <a:t>according to ideas of right and wrong.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2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1143000"/>
          </a:xfrm>
        </p:spPr>
        <p:txBody>
          <a:bodyPr/>
          <a:lstStyle/>
          <a:p>
            <a:r>
              <a:rPr lang="en-US" dirty="0" smtClean="0"/>
              <a:t>2. Ethics for research with human subjects </a:t>
            </a:r>
            <a:r>
              <a:rPr lang="en-US" dirty="0"/>
              <a:t>Unwin p 269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smtClean="0"/>
              <a:t>Free and informed consent</a:t>
            </a:r>
          </a:p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Minimizing harm</a:t>
            </a:r>
          </a:p>
          <a:p>
            <a:r>
              <a:rPr lang="en-US" dirty="0" smtClean="0"/>
              <a:t>Cultural sensitivity</a:t>
            </a:r>
          </a:p>
          <a:p>
            <a:r>
              <a:rPr lang="en-US" dirty="0" smtClean="0"/>
              <a:t>Feedback to participants</a:t>
            </a:r>
          </a:p>
          <a:p>
            <a:endParaRPr lang="en-US" dirty="0"/>
          </a:p>
          <a:p>
            <a:r>
              <a:rPr lang="en-US" dirty="0" smtClean="0"/>
              <a:t>IRB for </a:t>
            </a:r>
            <a:r>
              <a:rPr lang="en-US" dirty="0"/>
              <a:t>Human </a:t>
            </a:r>
            <a:r>
              <a:rPr lang="en-US" dirty="0" smtClean="0"/>
              <a:t>Subjects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://web.csulb.edu/divisions/aa/research/compliance/humans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Example of informed consent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Types of Survey Questions </a:t>
            </a:r>
            <a:r>
              <a:rPr lang="en-US" sz="3600" dirty="0" smtClean="0"/>
              <a:t>(Bridge p. 235-237)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interview – close-ended and open-ended questions.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Close-ended </a:t>
            </a:r>
            <a:r>
              <a:rPr lang="en-US" dirty="0"/>
              <a:t>as good for facts, especially when we know the range of possible answers and to identify averages, frequencies, and other tendencies in the data.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Open-ended </a:t>
            </a:r>
            <a:r>
              <a:rPr lang="en-US" dirty="0"/>
              <a:t>are good for opinions or feelings on a subject, rationale for choices, explanations of behavior and when we don’t know the range of possible answers. </a:t>
            </a:r>
          </a:p>
        </p:txBody>
      </p:sp>
    </p:spTree>
    <p:extLst>
      <p:ext uri="{BB962C8B-B14F-4D97-AF65-F5344CB8AC3E}">
        <p14:creationId xmlns:p14="http://schemas.microsoft.com/office/powerpoint/2010/main" val="981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Close-ended question example 1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dirty="0" smtClean="0"/>
              <a:t>Bridge, p 235</a:t>
            </a:r>
          </a:p>
          <a:p>
            <a:r>
              <a:rPr lang="en-US" dirty="0" smtClean="0"/>
              <a:t>Captures facts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Is your home…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Owner occupied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</a:t>
            </a:r>
            <a:r>
              <a:rPr lang="en-US" dirty="0" smtClean="0"/>
              <a:t>rivately rented (furnished)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Privately rented (unfurnished)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Rented from the council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Rented from a housing association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Other (please state):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0600" y="5334000"/>
            <a:ext cx="57912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Close-ended question example 2: Likert scale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From the Motivation Toward the Environment Scale (MTES) (</a:t>
            </a:r>
            <a:r>
              <a:rPr lang="en-US" dirty="0" err="1" smtClean="0"/>
              <a:t>Villacourta</a:t>
            </a:r>
            <a:r>
              <a:rPr lang="en-US" dirty="0" smtClean="0"/>
              <a:t> et al, 2003)</a:t>
            </a:r>
          </a:p>
          <a:p>
            <a:r>
              <a:rPr lang="en-US" dirty="0" smtClean="0"/>
              <a:t>Captures attitudes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smtClean="0"/>
              <a:t>On a scale of 1 to 7, rate the degree to which you agree with the following statements </a:t>
            </a:r>
          </a:p>
          <a:p>
            <a:pPr marL="114300" indent="0">
              <a:buNone/>
            </a:pPr>
            <a:r>
              <a:rPr lang="en-US" dirty="0" smtClean="0"/>
              <a:t>(1</a:t>
            </a:r>
            <a:r>
              <a:rPr lang="en-US" i="1" dirty="0" smtClean="0"/>
              <a:t> does not correspond at all to </a:t>
            </a:r>
            <a:r>
              <a:rPr lang="en-US" dirty="0" smtClean="0"/>
              <a:t>7</a:t>
            </a:r>
            <a:r>
              <a:rPr lang="en-US" i="1" dirty="0" smtClean="0"/>
              <a:t>= corresponds exactly)</a:t>
            </a:r>
          </a:p>
          <a:p>
            <a:pPr marL="114300" indent="0">
              <a:buNone/>
            </a:pPr>
            <a:endParaRPr lang="en-US" i="1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 engage in environmentally friendly behaviors for the pleasure I experience when I find new ways to improve the quality of the environment.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 engage in environmentally </a:t>
            </a:r>
            <a:r>
              <a:rPr lang="en-US" smtClean="0"/>
              <a:t>friendly behaviors because </a:t>
            </a:r>
            <a:r>
              <a:rPr lang="en-US" dirty="0" smtClean="0"/>
              <a:t>being environmentally conscious has become part of who I am. 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I engage in environmentally friendly behaviors to avoid being criticized.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498</TotalTime>
  <Words>1118</Words>
  <Application>Microsoft Office PowerPoint</Application>
  <PresentationFormat>On-screen Show (4:3)</PresentationFormat>
  <Paragraphs>409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</vt:lpstr>
      <vt:lpstr>Wingdings</vt:lpstr>
      <vt:lpstr>Adjacency</vt:lpstr>
      <vt:lpstr>Survey Questionnaire research (DE I )</vt:lpstr>
      <vt:lpstr>Learning objectives</vt:lpstr>
      <vt:lpstr>1. Survey research methods</vt:lpstr>
      <vt:lpstr>National Household Travel Survey, Federal Highway Administration</vt:lpstr>
      <vt:lpstr>2. What are ethics?</vt:lpstr>
      <vt:lpstr>2. Ethics for research with human subjects Unwin p 269 </vt:lpstr>
      <vt:lpstr>3. Types of Survey Questions (Bridge p. 235-237)</vt:lpstr>
      <vt:lpstr>Close-ended question example 1</vt:lpstr>
      <vt:lpstr>Close-ended question example 2: Likert scale</vt:lpstr>
      <vt:lpstr>Open-ended question example</vt:lpstr>
      <vt:lpstr>4. Design </vt:lpstr>
      <vt:lpstr>Questionnaire – Are you asking the right questions in the right way and in the right order? </vt:lpstr>
      <vt:lpstr>PowerPoint Presentation</vt:lpstr>
      <vt:lpstr>5. Distributing surveys</vt:lpstr>
      <vt:lpstr>US Census Bureau</vt:lpstr>
      <vt:lpstr>Example Surveys</vt:lpstr>
      <vt:lpstr>Questions for Discussions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I Survey Questionnaire research</dc:title>
  <dc:creator>Christine Jocoy</dc:creator>
  <cp:lastModifiedBy>Christine Jocoy</cp:lastModifiedBy>
  <cp:revision>47</cp:revision>
  <dcterms:created xsi:type="dcterms:W3CDTF">2015-02-26T19:54:11Z</dcterms:created>
  <dcterms:modified xsi:type="dcterms:W3CDTF">2019-10-09T22:25:58Z</dcterms:modified>
</cp:coreProperties>
</file>