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468811D-4360-4151-AE61-0C60AA32CBA0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69C1E80-B76F-4E99-8EDC-F106BECCE4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811D-4360-4151-AE61-0C60AA32CBA0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1E80-B76F-4E99-8EDC-F106BECCE4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811D-4360-4151-AE61-0C60AA32CBA0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1E80-B76F-4E99-8EDC-F106BECCE4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811D-4360-4151-AE61-0C60AA32CBA0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1E80-B76F-4E99-8EDC-F106BECCE4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811D-4360-4151-AE61-0C60AA32CBA0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1E80-B76F-4E99-8EDC-F106BECCE4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811D-4360-4151-AE61-0C60AA32CBA0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1E80-B76F-4E99-8EDC-F106BECCE4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811D-4360-4151-AE61-0C60AA32CBA0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1E80-B76F-4E99-8EDC-F106BECCE41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811D-4360-4151-AE61-0C60AA32CBA0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1E80-B76F-4E99-8EDC-F106BECCE41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811D-4360-4151-AE61-0C60AA32CBA0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1E80-B76F-4E99-8EDC-F106BECCE4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468811D-4360-4151-AE61-0C60AA32CBA0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1E80-B76F-4E99-8EDC-F106BECCE41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468811D-4360-4151-AE61-0C60AA32CBA0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9C1E80-B76F-4E99-8EDC-F106BECCE41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468811D-4360-4151-AE61-0C60AA32CBA0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69C1E80-B76F-4E99-8EDC-F106BECCE4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Transportation Geography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Geog</a:t>
            </a:r>
            <a:r>
              <a:rPr lang="en-US" dirty="0" smtClean="0"/>
              <a:t> 360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66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for Collaborative Research Project</a:t>
            </a:r>
          </a:p>
          <a:p>
            <a:r>
              <a:rPr lang="en-US" dirty="0" smtClean="0"/>
              <a:t>Instructions for Data Collection Exercise 1 (DE1)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BeachBoard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5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I. Define transportation geography </a:t>
            </a:r>
          </a:p>
          <a:p>
            <a:r>
              <a:rPr lang="en-US" dirty="0"/>
              <a:t>II. Describe research themes of transportation </a:t>
            </a:r>
            <a:r>
              <a:rPr lang="en-US" dirty="0" err="1"/>
              <a:t>geog</a:t>
            </a:r>
            <a:endParaRPr lang="en-US" dirty="0"/>
          </a:p>
          <a:p>
            <a:r>
              <a:rPr lang="en-US" dirty="0"/>
              <a:t>III. Characterize literature review research </a:t>
            </a:r>
            <a:r>
              <a:rPr lang="en-US" dirty="0" smtClean="0"/>
              <a:t>papers (</a:t>
            </a:r>
            <a:r>
              <a:rPr lang="en-US" dirty="0" err="1" smtClean="0"/>
              <a:t>Schwanen</a:t>
            </a:r>
            <a:r>
              <a:rPr lang="en-US" dirty="0" smtClean="0"/>
              <a:t> 2016; Horner 2004)</a:t>
            </a:r>
            <a:endParaRPr lang="en-US" dirty="0"/>
          </a:p>
          <a:p>
            <a:r>
              <a:rPr lang="en-US" dirty="0" smtClean="0"/>
              <a:t>IV. </a:t>
            </a:r>
            <a:r>
              <a:rPr lang="en-US" dirty="0" smtClean="0"/>
              <a:t>Identify themes of </a:t>
            </a:r>
            <a:r>
              <a:rPr lang="en-US" dirty="0" err="1" smtClean="0"/>
              <a:t>Schwanen’s</a:t>
            </a:r>
            <a:r>
              <a:rPr lang="en-US" dirty="0" smtClean="0"/>
              <a:t> article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8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Def. – study of spatial aspects of transportation (location, structure, environment, and development of networks). Focuses on movement of goods and people.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Transportation Geography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9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Modeling, Network Analysis, and GIS</a:t>
            </a:r>
          </a:p>
          <a:p>
            <a:pPr lvl="0"/>
            <a:r>
              <a:rPr lang="en-US" dirty="0"/>
              <a:t>Government policy, industrial change, international development and historical/cultural </a:t>
            </a:r>
            <a:r>
              <a:rPr lang="en-US" dirty="0" smtClean="0"/>
              <a:t>studies</a:t>
            </a:r>
          </a:p>
          <a:p>
            <a:pPr lvl="0"/>
            <a:r>
              <a:rPr lang="en-US" dirty="0" smtClean="0"/>
              <a:t>Travel behavior</a:t>
            </a:r>
            <a:endParaRPr lang="en-US" dirty="0"/>
          </a:p>
          <a:p>
            <a:r>
              <a:rPr lang="en-US" dirty="0" smtClean="0"/>
              <a:t>Technological change – information technology</a:t>
            </a:r>
          </a:p>
          <a:p>
            <a:r>
              <a:rPr lang="en-US" dirty="0" smtClean="0"/>
              <a:t>Environmental impact – air pollution, climate change</a:t>
            </a:r>
            <a:endParaRPr lang="en-US" dirty="0"/>
          </a:p>
          <a:p>
            <a:r>
              <a:rPr lang="en-US" dirty="0"/>
              <a:t>Congestion management</a:t>
            </a:r>
          </a:p>
          <a:p>
            <a:r>
              <a:rPr lang="en-US" dirty="0"/>
              <a:t>Sustainability</a:t>
            </a:r>
          </a:p>
          <a:p>
            <a:r>
              <a:rPr lang="en-US" dirty="0"/>
              <a:t>Social justice -accessibility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II. Research </a:t>
            </a:r>
            <a:r>
              <a:rPr lang="en-US" dirty="0">
                <a:effectLst/>
              </a:rPr>
              <a:t>themes/traditions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5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Horner (2004) reviews explicitly spatial contributions to the study of transportation</a:t>
            </a:r>
          </a:p>
          <a:p>
            <a:r>
              <a:rPr lang="en-US" dirty="0" smtClean="0"/>
              <a:t>Focus on urban structure </a:t>
            </a:r>
          </a:p>
          <a:p>
            <a:pPr lvl="1"/>
            <a:r>
              <a:rPr lang="en-US" dirty="0" smtClean="0"/>
              <a:t>distance </a:t>
            </a:r>
            <a:r>
              <a:rPr lang="en-US" dirty="0"/>
              <a:t>between residential and workplace </a:t>
            </a:r>
            <a:r>
              <a:rPr lang="en-US" dirty="0" smtClean="0"/>
              <a:t>locations</a:t>
            </a:r>
          </a:p>
          <a:p>
            <a:pPr lvl="1"/>
            <a:r>
              <a:rPr lang="en-US" dirty="0" smtClean="0"/>
              <a:t>spatial </a:t>
            </a:r>
            <a:r>
              <a:rPr lang="en-US" dirty="0"/>
              <a:t>arrangement of infrastructure/land use/density of city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Urban Commuting Behavior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27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3192" lvl="1" indent="0">
              <a:buNone/>
            </a:pPr>
            <a:r>
              <a:rPr lang="en-US" sz="2200" dirty="0" smtClean="0"/>
              <a:t>1</a:t>
            </a:r>
            <a:r>
              <a:rPr lang="en-US" sz="2400" dirty="0" smtClean="0"/>
              <a:t>. Jobs </a:t>
            </a:r>
            <a:r>
              <a:rPr lang="en-US" sz="2400" dirty="0"/>
              <a:t>– housing balance </a:t>
            </a:r>
            <a:endParaRPr lang="en-US" sz="2400" dirty="0" smtClean="0"/>
          </a:p>
          <a:p>
            <a:pPr lvl="2"/>
            <a:r>
              <a:rPr lang="en-US" sz="2400" dirty="0" smtClean="0"/>
              <a:t>	Spatial </a:t>
            </a:r>
            <a:r>
              <a:rPr lang="en-US" sz="2400" dirty="0"/>
              <a:t>mismatch </a:t>
            </a:r>
            <a:r>
              <a:rPr lang="en-US" sz="2400" dirty="0" smtClean="0"/>
              <a:t>theory</a:t>
            </a:r>
          </a:p>
          <a:p>
            <a:pPr lvl="2"/>
            <a:r>
              <a:rPr lang="en-US" sz="2400" dirty="0" smtClean="0"/>
              <a:t>	Transit-oriented development (new urbanism)</a:t>
            </a:r>
          </a:p>
          <a:p>
            <a:pPr marL="393192" lvl="1" indent="0">
              <a:buNone/>
            </a:pPr>
            <a:r>
              <a:rPr lang="en-US" sz="2400" dirty="0" smtClean="0"/>
              <a:t>2</a:t>
            </a:r>
            <a:r>
              <a:rPr lang="en-US" sz="2400" dirty="0" smtClean="0"/>
              <a:t>. Excess </a:t>
            </a:r>
            <a:r>
              <a:rPr lang="en-US" sz="2400" dirty="0"/>
              <a:t>commuting</a:t>
            </a:r>
          </a:p>
          <a:p>
            <a:pPr lvl="2"/>
            <a:r>
              <a:rPr lang="en-US" sz="2400" dirty="0" smtClean="0"/>
              <a:t>	Measurement </a:t>
            </a:r>
            <a:r>
              <a:rPr lang="en-US" sz="2400" dirty="0"/>
              <a:t>–ideal compared to </a:t>
            </a:r>
            <a:r>
              <a:rPr lang="en-US" sz="2400" dirty="0" smtClean="0"/>
              <a:t>actual</a:t>
            </a:r>
            <a:endParaRPr lang="en-US" sz="2400" dirty="0"/>
          </a:p>
          <a:p>
            <a:pPr marL="393192" lvl="1" indent="0">
              <a:buNone/>
            </a:pPr>
            <a:r>
              <a:rPr lang="en-US" sz="2400" dirty="0" smtClean="0"/>
              <a:t>3. Accessibility</a:t>
            </a:r>
          </a:p>
          <a:p>
            <a:pPr lvl="2"/>
            <a:r>
              <a:rPr lang="en-US" sz="2400" dirty="0" smtClean="0"/>
              <a:t>equitable </a:t>
            </a:r>
            <a:r>
              <a:rPr lang="en-US" sz="2400" dirty="0" err="1"/>
              <a:t>distrib</a:t>
            </a:r>
            <a:r>
              <a:rPr lang="en-US" sz="2400" dirty="0"/>
              <a:t> and proximity to transit service</a:t>
            </a:r>
          </a:p>
          <a:p>
            <a:pPr lvl="2"/>
            <a:r>
              <a:rPr lang="en-US" sz="2400" dirty="0" smtClean="0"/>
              <a:t>proximity </a:t>
            </a:r>
            <a:r>
              <a:rPr lang="en-US" sz="2400" dirty="0"/>
              <a:t>of residential to commercial/employment </a:t>
            </a:r>
            <a:r>
              <a:rPr lang="en-US" sz="2400" dirty="0" smtClean="0"/>
              <a:t>centers </a:t>
            </a:r>
            <a:endParaRPr lang="en-US" sz="2400" dirty="0" smtClean="0"/>
          </a:p>
          <a:p>
            <a:pPr lvl="2"/>
            <a:r>
              <a:rPr lang="en-US" sz="2400" dirty="0" err="1" smtClean="0"/>
              <a:t>ind.</a:t>
            </a:r>
            <a:r>
              <a:rPr lang="en-US" sz="2400" dirty="0" smtClean="0"/>
              <a:t> travel behavior – extent of activities available to </a:t>
            </a:r>
            <a:r>
              <a:rPr lang="en-US" sz="2400" dirty="0" err="1" smtClean="0"/>
              <a:t>ind.</a:t>
            </a:r>
            <a:r>
              <a:rPr lang="en-US" sz="2400" dirty="0" smtClean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II. Themes in transportation geography (Horner 2004)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7927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lvl="0" indent="0">
              <a:buNone/>
            </a:pPr>
            <a:r>
              <a:rPr lang="en-US" dirty="0"/>
              <a:t>Type of article – Literature review </a:t>
            </a:r>
            <a:r>
              <a:rPr lang="en-US" dirty="0" smtClean="0"/>
              <a:t>article</a:t>
            </a:r>
            <a:r>
              <a:rPr lang="en-US" dirty="0"/>
              <a:t> </a:t>
            </a:r>
            <a:endParaRPr lang="en-US" dirty="0" smtClean="0"/>
          </a:p>
          <a:p>
            <a:pPr marL="109728" lvl="0" indent="0">
              <a:buNone/>
            </a:pPr>
            <a:r>
              <a:rPr lang="en-US" dirty="0" smtClean="0"/>
              <a:t>What does it do?</a:t>
            </a:r>
            <a:endParaRPr lang="en-US" dirty="0"/>
          </a:p>
          <a:p>
            <a:pPr lvl="0"/>
            <a:r>
              <a:rPr lang="en-US" dirty="0"/>
              <a:t>State of the research – </a:t>
            </a:r>
            <a:r>
              <a:rPr lang="en-US" dirty="0" smtClean="0"/>
              <a:t>identifies themes </a:t>
            </a:r>
            <a:r>
              <a:rPr lang="en-US" dirty="0"/>
              <a:t>of concern</a:t>
            </a:r>
          </a:p>
          <a:p>
            <a:pPr lvl="0"/>
            <a:r>
              <a:rPr lang="en-US" dirty="0" smtClean="0"/>
              <a:t>Agenda-sets </a:t>
            </a:r>
            <a:r>
              <a:rPr lang="en-US" dirty="0"/>
              <a:t>for future research</a:t>
            </a:r>
          </a:p>
          <a:p>
            <a:pPr lvl="0"/>
            <a:r>
              <a:rPr lang="en-US" dirty="0" smtClean="0"/>
              <a:t>Discusses Methodological </a:t>
            </a:r>
            <a:r>
              <a:rPr lang="en-US" dirty="0"/>
              <a:t>issues in conducting this research (problems to overcome)</a:t>
            </a:r>
          </a:p>
          <a:p>
            <a:r>
              <a:rPr lang="en-US" dirty="0" smtClean="0"/>
              <a:t>Has </a:t>
            </a:r>
            <a:r>
              <a:rPr lang="en-US" dirty="0"/>
              <a:t>l</a:t>
            </a:r>
            <a:r>
              <a:rPr lang="en-US" dirty="0" smtClean="0"/>
              <a:t>ong bibliographies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III. Literature review articles (</a:t>
            </a:r>
            <a:r>
              <a:rPr lang="en-US" dirty="0" err="1" smtClean="0"/>
              <a:t>Schwanen</a:t>
            </a:r>
            <a:r>
              <a:rPr lang="en-US" dirty="0" smtClean="0"/>
              <a:t> 2016)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0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sz="3600" dirty="0" smtClean="0"/>
              <a:t>Intersection of transport with </a:t>
            </a:r>
          </a:p>
          <a:p>
            <a:r>
              <a:rPr lang="en-US" dirty="0" smtClean="0"/>
              <a:t>Economy</a:t>
            </a:r>
          </a:p>
          <a:p>
            <a:pPr lvl="1"/>
            <a:r>
              <a:rPr lang="en-US" dirty="0" smtClean="0"/>
              <a:t>Political Economy perspectives on infrastructure investments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Climate change (carbon &amp; energy)</a:t>
            </a:r>
          </a:p>
          <a:p>
            <a:pPr lvl="1"/>
            <a:r>
              <a:rPr lang="en-US" dirty="0" smtClean="0"/>
              <a:t>Socio-technical approaches – role of technology, pricing transport, low-carbon infrastructure</a:t>
            </a:r>
          </a:p>
          <a:p>
            <a:endParaRPr lang="en-US" dirty="0"/>
          </a:p>
          <a:p>
            <a:r>
              <a:rPr lang="en-US" dirty="0" smtClean="0"/>
              <a:t>Public health </a:t>
            </a:r>
            <a:endParaRPr lang="en-US" dirty="0"/>
          </a:p>
          <a:p>
            <a:pPr lvl="1"/>
            <a:r>
              <a:rPr lang="en-US" dirty="0" smtClean="0"/>
              <a:t>Health geographies – food accessibility, children’s safe routes to school, walking for exercise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IV. Current Trends in Transport Geography (</a:t>
            </a:r>
            <a:r>
              <a:rPr lang="en-US" dirty="0" err="1"/>
              <a:t>Schwanen</a:t>
            </a:r>
            <a:r>
              <a:rPr lang="en-US" dirty="0"/>
              <a:t> 2016) </a:t>
            </a:r>
          </a:p>
        </p:txBody>
      </p:sp>
    </p:spTree>
    <p:extLst>
      <p:ext uri="{BB962C8B-B14F-4D97-AF65-F5344CB8AC3E}">
        <p14:creationId xmlns:p14="http://schemas.microsoft.com/office/powerpoint/2010/main" val="157469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Flow &amp; circulation</a:t>
            </a:r>
          </a:p>
          <a:p>
            <a:r>
              <a:rPr lang="en-US" dirty="0" smtClean="0"/>
              <a:t>Accessibility</a:t>
            </a:r>
          </a:p>
          <a:p>
            <a:r>
              <a:rPr lang="en-US" dirty="0" smtClean="0"/>
              <a:t>Anthropogenic climate change</a:t>
            </a:r>
          </a:p>
          <a:p>
            <a:r>
              <a:rPr lang="en-US" dirty="0" smtClean="0"/>
              <a:t>Low-carbon transport </a:t>
            </a:r>
          </a:p>
          <a:p>
            <a:r>
              <a:rPr lang="en-US" dirty="0"/>
              <a:t>Food deserts</a:t>
            </a:r>
          </a:p>
          <a:p>
            <a:r>
              <a:rPr lang="en-US" dirty="0"/>
              <a:t>Active travel – walkability &amp; </a:t>
            </a:r>
            <a:r>
              <a:rPr lang="en-US" dirty="0" err="1" smtClean="0"/>
              <a:t>bikeability</a:t>
            </a:r>
            <a:endParaRPr lang="en-US" dirty="0" smtClean="0"/>
          </a:p>
          <a:p>
            <a:r>
              <a:rPr lang="en-US" dirty="0" smtClean="0"/>
              <a:t>Obesogenic environment thesis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Related subarea </a:t>
            </a:r>
            <a:r>
              <a:rPr lang="en-US" dirty="0" smtClean="0"/>
              <a:t>– </a:t>
            </a:r>
            <a:r>
              <a:rPr lang="en-US" dirty="0" err="1" smtClean="0"/>
              <a:t>mobilities</a:t>
            </a:r>
            <a:r>
              <a:rPr lang="en-US" dirty="0" smtClean="0"/>
              <a:t> literature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IV. Concepts in transport geography (</a:t>
            </a:r>
            <a:r>
              <a:rPr lang="en-US" dirty="0" err="1" smtClean="0"/>
              <a:t>Schwanen</a:t>
            </a:r>
            <a:r>
              <a:rPr lang="en-US" dirty="0" smtClean="0"/>
              <a:t>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9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196</TotalTime>
  <Words>293</Words>
  <Application>Microsoft Office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Lucida Sans Unicode</vt:lpstr>
      <vt:lpstr>Verdana</vt:lpstr>
      <vt:lpstr>Wingdings 2</vt:lpstr>
      <vt:lpstr>Wingdings 3</vt:lpstr>
      <vt:lpstr>Concourse</vt:lpstr>
      <vt:lpstr>Transportation Geography</vt:lpstr>
      <vt:lpstr>Learning Objectives</vt:lpstr>
      <vt:lpstr>I. Transportation Geography</vt:lpstr>
      <vt:lpstr>II. Research themes/traditions</vt:lpstr>
      <vt:lpstr>II. Urban Commuting Behavior </vt:lpstr>
      <vt:lpstr>II. Themes in transportation geography (Horner 2004)</vt:lpstr>
      <vt:lpstr>III. Literature review articles (Schwanen 2016) </vt:lpstr>
      <vt:lpstr>IV. Current Trends in Transport Geography (Schwanen 2016) </vt:lpstr>
      <vt:lpstr>IV. Concepts in transport geography (Schwanen 2016)</vt:lpstr>
      <vt:lpstr>On BeachBoard</vt:lpstr>
    </vt:vector>
  </TitlesOfParts>
  <Company>CLA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Transportation Geography</dc:title>
  <dc:creator>Christine Jocoy</dc:creator>
  <cp:lastModifiedBy>Christine Jocoy</cp:lastModifiedBy>
  <cp:revision>15</cp:revision>
  <dcterms:created xsi:type="dcterms:W3CDTF">2015-02-26T19:42:22Z</dcterms:created>
  <dcterms:modified xsi:type="dcterms:W3CDTF">2018-10-08T17:41:37Z</dcterms:modified>
</cp:coreProperties>
</file>