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  <p:sldId id="270" r:id="rId12"/>
    <p:sldId id="275" r:id="rId13"/>
    <p:sldId id="273" r:id="rId14"/>
    <p:sldId id="279" r:id="rId15"/>
    <p:sldId id="274" r:id="rId16"/>
    <p:sldId id="276" r:id="rId17"/>
    <p:sldId id="278" r:id="rId18"/>
    <p:sldId id="283" r:id="rId19"/>
    <p:sldId id="271" r:id="rId20"/>
    <p:sldId id="282" r:id="rId21"/>
    <p:sldId id="284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e Jocoy" initials="CJ" lastIdx="0" clrIdx="0">
    <p:extLst>
      <p:ext uri="{19B8F6BF-5375-455C-9EA6-DF929625EA0E}">
        <p15:presenceInfo xmlns:p15="http://schemas.microsoft.com/office/powerpoint/2012/main" userId="S-1-5-21-1534095646-1438609452-5522801-207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1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8AD69-CE65-4649-A952-AFABDE6D397F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0FCC4-B8F0-48A5-88AD-01432295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8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o</a:t>
            </a:r>
            <a:r>
              <a:rPr lang="en-US" dirty="0" smtClean="0"/>
              <a:t>ut of </a:t>
            </a:r>
            <a:r>
              <a:rPr lang="en-US" smtClean="0"/>
              <a:t>time</a:t>
            </a:r>
            <a:r>
              <a:rPr lang="en-US" baseline="0" smtClean="0"/>
              <a:t> put </a:t>
            </a:r>
            <a:r>
              <a:rPr lang="en-US" baseline="0" dirty="0" smtClean="0"/>
              <a:t>up answers on the white board.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0FCC4-B8F0-48A5-88AD-01432295A1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70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696FB81-E25A-4C04-8269-FA5A19394BD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26C0686-3829-4CE9-B574-D9DF596E00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FB81-E25A-4C04-8269-FA5A19394BD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0686-3829-4CE9-B574-D9DF596E0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FB81-E25A-4C04-8269-FA5A19394BD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0686-3829-4CE9-B574-D9DF596E0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696FB81-E25A-4C04-8269-FA5A19394BD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26C0686-3829-4CE9-B574-D9DF596E00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696FB81-E25A-4C04-8269-FA5A19394BD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26C0686-3829-4CE9-B574-D9DF596E00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FB81-E25A-4C04-8269-FA5A19394BD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0686-3829-4CE9-B574-D9DF596E00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FB81-E25A-4C04-8269-FA5A19394BD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0686-3829-4CE9-B574-D9DF596E00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696FB81-E25A-4C04-8269-FA5A19394BD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26C0686-3829-4CE9-B574-D9DF596E00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FB81-E25A-4C04-8269-FA5A19394BD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0686-3829-4CE9-B574-D9DF596E0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696FB81-E25A-4C04-8269-FA5A19394BD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26C0686-3829-4CE9-B574-D9DF596E008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696FB81-E25A-4C04-8269-FA5A19394BD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26C0686-3829-4CE9-B574-D9DF596E008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696FB81-E25A-4C04-8269-FA5A19394BD4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26C0686-3829-4CE9-B574-D9DF596E00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ournals.elsevier.com/geoforu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mmons.wikimedia.org/wiki/Main_Page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bbc.co.uk/newsround/1697918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Cultural Geography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Geog</a:t>
            </a:r>
            <a:r>
              <a:rPr lang="en-US" dirty="0" smtClean="0"/>
              <a:t> 360 Human Geography</a:t>
            </a:r>
          </a:p>
          <a:p>
            <a:r>
              <a:rPr lang="en-US" dirty="0" smtClean="0"/>
              <a:t>Dr. Jocoy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0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Cultural </a:t>
            </a:r>
            <a:r>
              <a:rPr lang="en-US" dirty="0" err="1" smtClean="0"/>
              <a:t>Geogrpahy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CR-1 Small Group Discussion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Huizinga, R.P. &amp; B. van Hoven. (2018) Everyday Geographies of Belonging: Syrian refugee experiences in the Northern Netherlands, </a:t>
            </a:r>
            <a:r>
              <a:rPr lang="en-US" i="1" dirty="0" err="1"/>
              <a:t>Geoforum</a:t>
            </a:r>
            <a:r>
              <a:rPr lang="en-US" i="1" dirty="0"/>
              <a:t> </a:t>
            </a:r>
            <a:r>
              <a:rPr lang="en-US" dirty="0"/>
              <a:t>96: 309-317.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3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Geoforum</a:t>
            </a:r>
            <a:r>
              <a:rPr lang="en-US" dirty="0" smtClean="0"/>
              <a:t> Journal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Webpage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www.journals.elsevier.com/geoforum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Review to understand the subject matter published in this journal.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77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ap of Europe with political boundaries of European countries. It shows the major geographical locations of the continent including islands, bodies of water and adjacent continen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7315200" cy="645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71600" y="2133600"/>
            <a:ext cx="1752600" cy="16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791200" y="5257800"/>
            <a:ext cx="1295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4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worldatlas.com/img/areamap/48158f4a27656e30885b75d5ae1fe4f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27" y="304800"/>
            <a:ext cx="5782490" cy="632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50649" t="7143"/>
          <a:stretch/>
        </p:blipFill>
        <p:spPr>
          <a:xfrm>
            <a:off x="6262371" y="3036812"/>
            <a:ext cx="2729229" cy="38225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10902" y="6096000"/>
            <a:ext cx="8756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2017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-1" t="11905" r="48403" b="18987"/>
          <a:stretch/>
        </p:blipFill>
        <p:spPr>
          <a:xfrm>
            <a:off x="6037217" y="152400"/>
            <a:ext cx="2896987" cy="288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9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72200" y="6400800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2" tooltip="commons:Main Page"/>
              </a:rPr>
              <a:t>Wikimedia </a:t>
            </a:r>
            <a:r>
              <a:rPr lang="en-US" dirty="0" smtClean="0">
                <a:solidFill>
                  <a:srgbClr val="0B0080"/>
                </a:solidFill>
                <a:latin typeface="Arial" panose="020B0604020202020204" pitchFamily="34" charset="0"/>
                <a:hlinkClick r:id="rId2" tooltip="commons:Main Page"/>
              </a:rPr>
              <a:t>Commons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4800"/>
            <a:ext cx="5269484" cy="624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72200" y="914400"/>
            <a:ext cx="26548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Research context</a:t>
            </a:r>
          </a:p>
          <a:p>
            <a:r>
              <a:rPr lang="en-US" dirty="0" smtClean="0"/>
              <a:t>Geographic Setting:</a:t>
            </a:r>
          </a:p>
          <a:p>
            <a:r>
              <a:rPr lang="en-US" dirty="0" smtClean="0"/>
              <a:t>Northern Netherlands-</a:t>
            </a:r>
          </a:p>
          <a:p>
            <a:r>
              <a:rPr lang="en-US" dirty="0" smtClean="0"/>
              <a:t>3 provinces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2800" y="381000"/>
            <a:ext cx="2754884" cy="2057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6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Syrian Refugees in the Netherlands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Refugee – one who flees to another country out of concern for personal safety or to avoid persecution</a:t>
            </a:r>
          </a:p>
          <a:p>
            <a:endParaRPr lang="en-US" dirty="0"/>
          </a:p>
          <a:p>
            <a:r>
              <a:rPr lang="en-US" dirty="0" smtClean="0"/>
              <a:t>Asylum – protection from persecution granted by one country to a refugee from another country.</a:t>
            </a:r>
          </a:p>
          <a:p>
            <a:endParaRPr lang="en-US" dirty="0"/>
          </a:p>
          <a:p>
            <a:r>
              <a:rPr lang="en-US" dirty="0" smtClean="0"/>
              <a:t>Conflict in Syria – 2011 Arab Spring uprisings &amp; civil war 2011-present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48079"/>
              </p:ext>
            </p:extLst>
          </p:nvPr>
        </p:nvGraphicFramePr>
        <p:xfrm>
          <a:off x="952500" y="5394960"/>
          <a:ext cx="6477000" cy="1188720"/>
        </p:xfrm>
        <a:graphic>
          <a:graphicData uri="http://schemas.openxmlformats.org/drawingml/2006/table">
            <a:tbl>
              <a:tblPr/>
              <a:tblGrid>
                <a:gridCol w="3238500">
                  <a:extLst>
                    <a:ext uri="{9D8B030D-6E8A-4147-A177-3AD203B41FA5}">
                      <a16:colId xmlns:a16="http://schemas.microsoft.com/office/drawing/2014/main" val="110151315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val="3182900938"/>
                    </a:ext>
                  </a:extLst>
                </a:gridCol>
              </a:tblGrid>
              <a:tr h="822642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Bashar al-Assad (Incumbent</a:t>
                      </a:r>
                      <a:r>
                        <a:rPr lang="en-US" dirty="0" smtClean="0">
                          <a:effectLst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neo-Ba'athist government</a:t>
                      </a:r>
                    </a:p>
                    <a:p>
                      <a:pPr algn="l" fontAlgn="base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E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2000-Present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Operates as authoritarian </a:t>
                      </a:r>
                      <a:endParaRPr lang="en-US" dirty="0" smtClean="0">
                        <a:effectLst/>
                      </a:endParaRPr>
                    </a:p>
                    <a:p>
                      <a:pPr algn="l" fontAlgn="base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E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309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87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in Syria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Overview from BBC</a:t>
            </a:r>
            <a:r>
              <a:rPr lang="en-US" dirty="0" smtClean="0"/>
              <a:t>, Apr 2018 </a:t>
            </a: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www.bbc.co.uk/newsround/16979186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Participants</a:t>
            </a:r>
            <a:endParaRPr lang="en-US" sz="1600" dirty="0"/>
          </a:p>
          <a:p>
            <a:pPr marL="822960" lvl="1" indent="-457200">
              <a:buFont typeface="+mj-lt"/>
              <a:buAutoNum type="alphaLcPeriod"/>
            </a:pPr>
            <a:r>
              <a:rPr lang="en-US" dirty="0" smtClean="0"/>
              <a:t>Government of </a:t>
            </a:r>
            <a:r>
              <a:rPr lang="en-US" dirty="0"/>
              <a:t>Bashar </a:t>
            </a:r>
            <a:r>
              <a:rPr lang="en-US" dirty="0" smtClean="0"/>
              <a:t>al-Assad</a:t>
            </a:r>
          </a:p>
          <a:p>
            <a:pPr marL="822960" lvl="1" indent="-457200">
              <a:buFont typeface="+mj-lt"/>
              <a:buAutoNum type="alphaLcPeriod"/>
            </a:pPr>
            <a:r>
              <a:rPr lang="en-US" dirty="0" smtClean="0"/>
              <a:t>Rebels against the government</a:t>
            </a:r>
          </a:p>
          <a:p>
            <a:pPr marL="822960" lvl="1" indent="-457200">
              <a:buFont typeface="+mj-lt"/>
              <a:buAutoNum type="alphaLcPeriod"/>
            </a:pPr>
            <a:r>
              <a:rPr lang="en-US" dirty="0" smtClean="0"/>
              <a:t>Islamic State (IS, ISIS, or ISIL)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094" y="4177283"/>
            <a:ext cx="5531134" cy="20067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5268030"/>
            <a:ext cx="14478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Recruits new members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72228" y="3425652"/>
            <a:ext cx="30480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Uses internet and social media to spread their ideas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29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Asylum policy in the Netherlands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Spatial dispersal policy</a:t>
            </a:r>
          </a:p>
          <a:p>
            <a:pPr lvl="1"/>
            <a:r>
              <a:rPr lang="en-US" dirty="0" smtClean="0"/>
              <a:t>See article for definition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Refugee integration</a:t>
            </a:r>
          </a:p>
          <a:p>
            <a:pPr lvl="1"/>
            <a:r>
              <a:rPr lang="en-US" dirty="0"/>
              <a:t>See article for definition</a:t>
            </a:r>
          </a:p>
          <a:p>
            <a:pPr marL="36576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Types of spaces where intercultural encounters may occur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Home – “first place”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Work – “second place”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Home away from home – “third place”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Transitory zones – public spaces outside home &amp; work; in-between places like sidewalks, public transport, waiting lines, lobbies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5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637"/>
            <a:ext cx="6477000" cy="42248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90600" y="4593234"/>
            <a:ext cx="6629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>
                <a:solidFill>
                  <a:srgbClr val="1E1E1E"/>
                </a:solidFill>
                <a:latin typeface="Helmet"/>
              </a:rPr>
              <a:t>What is halal meat?</a:t>
            </a:r>
          </a:p>
          <a:p>
            <a:pPr fontAlgn="base"/>
            <a:r>
              <a:rPr lang="en-US" dirty="0">
                <a:solidFill>
                  <a:srgbClr val="404040"/>
                </a:solidFill>
                <a:latin typeface="Helmet"/>
              </a:rPr>
              <a:t>Halal is Arabic for permissible. Halal food is that which adheres to Islamic law, as defined in the Koran.</a:t>
            </a:r>
          </a:p>
          <a:p>
            <a:pPr fontAlgn="base"/>
            <a:endParaRPr lang="en-US" dirty="0" smtClean="0">
              <a:solidFill>
                <a:srgbClr val="404040"/>
              </a:solidFill>
              <a:latin typeface="Helmet"/>
            </a:endParaRPr>
          </a:p>
          <a:p>
            <a:pPr fontAlgn="base"/>
            <a:r>
              <a:rPr lang="en-US" dirty="0" smtClean="0">
                <a:solidFill>
                  <a:srgbClr val="404040"/>
                </a:solidFill>
                <a:latin typeface="Helmet"/>
              </a:rPr>
              <a:t>The </a:t>
            </a:r>
            <a:r>
              <a:rPr lang="en-US" dirty="0">
                <a:solidFill>
                  <a:srgbClr val="404040"/>
                </a:solidFill>
                <a:latin typeface="Helmet"/>
              </a:rPr>
              <a:t>Islamic form of slaughtering animals or poultry, </a:t>
            </a:r>
            <a:r>
              <a:rPr lang="en-US" dirty="0" err="1">
                <a:solidFill>
                  <a:srgbClr val="404040"/>
                </a:solidFill>
                <a:latin typeface="Helmet"/>
              </a:rPr>
              <a:t>dhabiha</a:t>
            </a:r>
            <a:r>
              <a:rPr lang="en-US" dirty="0">
                <a:solidFill>
                  <a:srgbClr val="404040"/>
                </a:solidFill>
                <a:latin typeface="Helmet"/>
              </a:rPr>
              <a:t>, involves killing through a cut to the jugular vein, carotid artery and windpipe.</a:t>
            </a:r>
            <a:endParaRPr lang="en-US" b="0" i="0" dirty="0">
              <a:solidFill>
                <a:srgbClr val="404040"/>
              </a:solidFill>
              <a:effectLst/>
              <a:latin typeface="Helmet"/>
            </a:endParaRPr>
          </a:p>
        </p:txBody>
      </p:sp>
    </p:spTree>
    <p:extLst>
      <p:ext uri="{BB962C8B-B14F-4D97-AF65-F5344CB8AC3E}">
        <p14:creationId xmlns:p14="http://schemas.microsoft.com/office/powerpoint/2010/main" val="199088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in </a:t>
            </a:r>
            <a:r>
              <a:rPr lang="en-US" sz="2000" dirty="0"/>
              <a:t>Huizinga, R.P. &amp; B. van </a:t>
            </a:r>
            <a:r>
              <a:rPr lang="en-US" sz="2000" dirty="0" smtClean="0"/>
              <a:t>Hoven</a:t>
            </a:r>
            <a:r>
              <a:rPr lang="en-US" sz="2000" dirty="0"/>
              <a:t> </a:t>
            </a:r>
            <a:r>
              <a:rPr lang="en-US" sz="2000" dirty="0" smtClean="0"/>
              <a:t>2018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Belonging </a:t>
            </a:r>
            <a:r>
              <a:rPr lang="en-US" dirty="0"/>
              <a:t>  </a:t>
            </a:r>
            <a:r>
              <a:rPr lang="en-US" dirty="0"/>
              <a:t>See article for </a:t>
            </a:r>
            <a:r>
              <a:rPr lang="en-US" dirty="0" smtClean="0"/>
              <a:t>definition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 smtClean="0"/>
              <a:t>geographic approach to the cultural concept of belonging focuses on the role played by spatial inclusion &amp; exclusion</a:t>
            </a:r>
          </a:p>
          <a:p>
            <a:pPr lvl="1"/>
            <a:endParaRPr lang="en-US" dirty="0"/>
          </a:p>
          <a:p>
            <a:r>
              <a:rPr lang="en-US" dirty="0" smtClean="0"/>
              <a:t>Geographies of </a:t>
            </a:r>
            <a:r>
              <a:rPr lang="en-US" dirty="0" smtClean="0"/>
              <a:t>encounter</a:t>
            </a:r>
          </a:p>
          <a:p>
            <a:pPr lvl="1"/>
            <a:r>
              <a:rPr lang="en-US" dirty="0"/>
              <a:t>See article for </a:t>
            </a:r>
            <a:r>
              <a:rPr lang="en-US" dirty="0" smtClean="0"/>
              <a:t>definition</a:t>
            </a:r>
            <a:endParaRPr lang="en-US" dirty="0" smtClean="0"/>
          </a:p>
          <a:p>
            <a:pPr lvl="1"/>
            <a:r>
              <a:rPr lang="en-US" dirty="0" smtClean="0"/>
              <a:t>For this article, it is the</a:t>
            </a:r>
            <a:r>
              <a:rPr lang="en-US" dirty="0" smtClean="0"/>
              <a:t> </a:t>
            </a:r>
            <a:r>
              <a:rPr lang="en-US" dirty="0" smtClean="0"/>
              <a:t>locations where intercultural relationships </a:t>
            </a:r>
            <a:r>
              <a:rPr lang="en-US" dirty="0" smtClean="0"/>
              <a:t>could develop</a:t>
            </a:r>
            <a:r>
              <a:rPr lang="en-US" dirty="0"/>
              <a:t>	</a:t>
            </a:r>
            <a:r>
              <a:rPr lang="en-US" dirty="0" smtClean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63579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Identify the characteristics of cultural geographic studies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Define culture, cultural landscape, </a:t>
            </a:r>
            <a:r>
              <a:rPr lang="en-US" dirty="0" err="1"/>
              <a:t>placelessness</a:t>
            </a:r>
            <a:r>
              <a:rPr lang="en-US" dirty="0"/>
              <a:t>, and </a:t>
            </a:r>
            <a:r>
              <a:rPr lang="en-US" dirty="0" smtClean="0"/>
              <a:t>in-place </a:t>
            </a:r>
            <a:r>
              <a:rPr lang="en-US" dirty="0"/>
              <a:t>and </a:t>
            </a:r>
            <a:r>
              <a:rPr lang="en-US" dirty="0" smtClean="0"/>
              <a:t>out-of-place</a:t>
            </a:r>
            <a:r>
              <a:rPr lang="en-US" dirty="0"/>
              <a:t>.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Identify </a:t>
            </a:r>
            <a:r>
              <a:rPr lang="en-US" dirty="0" smtClean="0"/>
              <a:t>human geographic concepts of importance in </a:t>
            </a:r>
            <a:r>
              <a:rPr lang="en-US" dirty="0" err="1" smtClean="0"/>
              <a:t>Fletchall’s</a:t>
            </a:r>
            <a:r>
              <a:rPr lang="en-US" dirty="0" smtClean="0"/>
              <a:t> 2016 article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9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in </a:t>
            </a:r>
            <a:r>
              <a:rPr lang="en-US" sz="2000" dirty="0"/>
              <a:t>Huizinga, R.P. &amp; B. van </a:t>
            </a:r>
            <a:r>
              <a:rPr lang="en-US" sz="2000" dirty="0" smtClean="0"/>
              <a:t>Hoven</a:t>
            </a:r>
            <a:r>
              <a:rPr lang="en-US" sz="2000" dirty="0"/>
              <a:t> </a:t>
            </a:r>
            <a:r>
              <a:rPr lang="en-US" sz="2000" dirty="0" smtClean="0"/>
              <a:t>2018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Belonging – spatial inclusion &amp; exclusion</a:t>
            </a:r>
          </a:p>
          <a:p>
            <a:pPr lvl="1"/>
            <a:r>
              <a:rPr lang="en-US" dirty="0" smtClean="0"/>
              <a:t>Place-belongingness or Sense of home </a:t>
            </a:r>
            <a:r>
              <a:rPr lang="en-US" dirty="0"/>
              <a:t>p310</a:t>
            </a:r>
          </a:p>
          <a:p>
            <a:pPr lvl="1"/>
            <a:r>
              <a:rPr lang="en-US" dirty="0" smtClean="0"/>
              <a:t>Transnational </a:t>
            </a:r>
            <a:r>
              <a:rPr lang="en-US" dirty="0"/>
              <a:t>sense of </a:t>
            </a:r>
            <a:r>
              <a:rPr lang="en-US" dirty="0" smtClean="0"/>
              <a:t>belonging p311</a:t>
            </a:r>
          </a:p>
          <a:p>
            <a:pPr lvl="1"/>
            <a:endParaRPr lang="en-US" dirty="0"/>
          </a:p>
          <a:p>
            <a:r>
              <a:rPr lang="en-US" dirty="0" smtClean="0"/>
              <a:t>Geographies of encounter</a:t>
            </a:r>
          </a:p>
          <a:p>
            <a:pPr lvl="1"/>
            <a:r>
              <a:rPr lang="en-US" dirty="0" smtClean="0"/>
              <a:t>Encounter hypothesis – increased familiarity &amp; tolerance, changing attitudes toward cultural “others” comes with familiarity</a:t>
            </a:r>
          </a:p>
          <a:p>
            <a:pPr lvl="1"/>
            <a:r>
              <a:rPr lang="en-US" dirty="0" smtClean="0"/>
              <a:t>Intercultural encounters of refugees</a:t>
            </a:r>
          </a:p>
          <a:p>
            <a:pPr lvl="1"/>
            <a:r>
              <a:rPr lang="en-US" dirty="0" smtClean="0"/>
              <a:t>Everyday encounters: where people interact</a:t>
            </a:r>
          </a:p>
          <a:p>
            <a:pPr lvl="2"/>
            <a:r>
              <a:rPr lang="en-US" dirty="0" smtClean="0"/>
              <a:t>Transitory spaces (in-between, used to get from one place to another – sidewalks,  waiting rooms, public transport)</a:t>
            </a:r>
          </a:p>
          <a:p>
            <a:pPr lvl="2"/>
            <a:r>
              <a:rPr lang="en-US" dirty="0" smtClean="0"/>
              <a:t>Third spaces (outside home and work; public spaces)</a:t>
            </a:r>
          </a:p>
          <a:p>
            <a:pPr lvl="2"/>
            <a:r>
              <a:rPr lang="en-US" dirty="0" smtClean="0"/>
              <a:t>“New place” of belonging – refugee’s home engages with everyday life in new place (Turkish supermarkets)</a:t>
            </a:r>
          </a:p>
        </p:txBody>
      </p:sp>
    </p:spTree>
    <p:extLst>
      <p:ext uri="{BB962C8B-B14F-4D97-AF65-F5344CB8AC3E}">
        <p14:creationId xmlns:p14="http://schemas.microsoft.com/office/powerpoint/2010/main" val="175960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Which spaces and activities contributed to feelings of belonging for Syrian refugees?</a:t>
            </a:r>
          </a:p>
          <a:p>
            <a:endParaRPr lang="en-US" dirty="0"/>
          </a:p>
          <a:p>
            <a:r>
              <a:rPr lang="en-US" dirty="0" smtClean="0"/>
              <a:t>Which spaces and activities impeded feelings of belonging for Syrian refugees?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58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of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Knowledge of refugees’ everyday experiences of the </a:t>
            </a:r>
            <a:r>
              <a:rPr lang="en-US" dirty="0"/>
              <a:t>s</a:t>
            </a:r>
            <a:r>
              <a:rPr lang="en-US" dirty="0" smtClean="0"/>
              <a:t>patial </a:t>
            </a:r>
            <a:r>
              <a:rPr lang="en-US" dirty="0"/>
              <a:t>dispersal policy </a:t>
            </a:r>
            <a:endParaRPr lang="en-US" dirty="0" smtClean="0"/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hallenge the existing policy approach to </a:t>
            </a:r>
            <a:r>
              <a:rPr lang="en-US" dirty="0" smtClean="0"/>
              <a:t>integration</a:t>
            </a:r>
          </a:p>
          <a:p>
            <a:pPr lvl="1"/>
            <a:r>
              <a:rPr lang="en-US" dirty="0" smtClean="0"/>
              <a:t>Suggest </a:t>
            </a:r>
            <a:r>
              <a:rPr lang="en-US" dirty="0" smtClean="0"/>
              <a:t>creating spaces for migrant transnationalism &amp; belonging</a:t>
            </a:r>
          </a:p>
          <a:p>
            <a:pPr lvl="1"/>
            <a:r>
              <a:rPr lang="en-US" dirty="0" smtClean="0"/>
              <a:t>Suggest </a:t>
            </a:r>
            <a:r>
              <a:rPr lang="en-US" dirty="0" smtClean="0"/>
              <a:t>public relations campaign to educate about methods for </a:t>
            </a:r>
            <a:r>
              <a:rPr lang="en-US" dirty="0" smtClean="0"/>
              <a:t>refugee integration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59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Cultural Geographic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Analyze &amp; interpret the spatiality </a:t>
            </a:r>
            <a:r>
              <a:rPr lang="en-US" dirty="0"/>
              <a:t>of </a:t>
            </a:r>
            <a:r>
              <a:rPr lang="en-US" dirty="0" smtClean="0"/>
              <a:t>culture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Explain the </a:t>
            </a:r>
            <a:r>
              <a:rPr lang="en-US" dirty="0"/>
              <a:t>spatial patterns of cultural </a:t>
            </a:r>
            <a:r>
              <a:rPr lang="en-US" dirty="0" smtClean="0"/>
              <a:t>traits</a:t>
            </a:r>
          </a:p>
          <a:p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llustrate </a:t>
            </a:r>
            <a:r>
              <a:rPr lang="en-US" dirty="0"/>
              <a:t>how humans create places through </a:t>
            </a:r>
            <a:r>
              <a:rPr lang="en-US" dirty="0" smtClean="0"/>
              <a:t>culture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Logic: Human </a:t>
            </a:r>
            <a:r>
              <a:rPr lang="en-US" dirty="0"/>
              <a:t>geography is the study of the spatial organization of human activity and of people’s relationship to their environment. If studying culture, </a:t>
            </a:r>
            <a:r>
              <a:rPr lang="en-US" dirty="0" smtClean="0"/>
              <a:t>a human geographer would </a:t>
            </a:r>
            <a:r>
              <a:rPr lang="en-US" dirty="0"/>
              <a:t>take an approach that emphasizes the location of culture and how culture develops in specific places. </a:t>
            </a:r>
          </a:p>
        </p:txBody>
      </p:sp>
    </p:spTree>
    <p:extLst>
      <p:ext uri="{BB962C8B-B14F-4D97-AF65-F5344CB8AC3E}">
        <p14:creationId xmlns:p14="http://schemas.microsoft.com/office/powerpoint/2010/main" val="131213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Defining concepts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Culture - </a:t>
            </a:r>
            <a:r>
              <a:rPr lang="en-US" dirty="0"/>
              <a:t>Social creations consisting of shared beliefs and practices that are dynamic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Material culture – tangible and visible artifacts, implements, structures created by people </a:t>
            </a:r>
            <a:r>
              <a:rPr lang="en-US" dirty="0" smtClean="0"/>
              <a:t>– ex’s: clothing</a:t>
            </a:r>
            <a:r>
              <a:rPr lang="en-US" dirty="0"/>
              <a:t>, hair </a:t>
            </a:r>
            <a:r>
              <a:rPr lang="en-US" dirty="0" smtClean="0"/>
              <a:t>styles</a:t>
            </a:r>
          </a:p>
          <a:p>
            <a:endParaRPr lang="en-US" dirty="0"/>
          </a:p>
          <a:p>
            <a:r>
              <a:rPr lang="en-US" dirty="0" smtClean="0"/>
              <a:t>Non-material </a:t>
            </a:r>
            <a:r>
              <a:rPr lang="en-US" dirty="0"/>
              <a:t>culture – oral traditions and behavioral practices – </a:t>
            </a:r>
            <a:r>
              <a:rPr lang="en-US" dirty="0" smtClean="0"/>
              <a:t>ex’s: songs</a:t>
            </a:r>
            <a:r>
              <a:rPr lang="en-US" dirty="0"/>
              <a:t>, </a:t>
            </a:r>
            <a:r>
              <a:rPr lang="en-US" dirty="0" smtClean="0"/>
              <a:t>stories</a:t>
            </a:r>
            <a:endParaRPr lang="en-US" dirty="0"/>
          </a:p>
          <a:p>
            <a:endParaRPr lang="en-US" dirty="0" smtClean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17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Concepts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Cultural </a:t>
            </a:r>
            <a:r>
              <a:rPr lang="en-US" dirty="0" smtClean="0"/>
              <a:t>Landscape – human </a:t>
            </a:r>
            <a:r>
              <a:rPr lang="en-US" dirty="0"/>
              <a:t>modification of the surface of the earth to meet economic, political, and cultural </a:t>
            </a:r>
            <a:r>
              <a:rPr lang="en-US" dirty="0" smtClean="0"/>
              <a:t>needs</a:t>
            </a:r>
            <a:r>
              <a:rPr lang="en-US" dirty="0"/>
              <a:t> </a:t>
            </a:r>
            <a:r>
              <a:rPr lang="en-US" dirty="0" smtClean="0"/>
              <a:t> (Carl Sauer)</a:t>
            </a:r>
          </a:p>
          <a:p>
            <a:r>
              <a:rPr lang="en-US" dirty="0"/>
              <a:t>Sense of place – emotional attachments people develop with specific localities; a component of collective identity of cultural </a:t>
            </a:r>
            <a:r>
              <a:rPr lang="en-US" dirty="0" smtClean="0"/>
              <a:t>groups (Yi </a:t>
            </a:r>
            <a:r>
              <a:rPr lang="en-US" dirty="0"/>
              <a:t>Fu </a:t>
            </a:r>
            <a:r>
              <a:rPr lang="en-US" dirty="0" smtClean="0"/>
              <a:t>Tuan)</a:t>
            </a:r>
          </a:p>
          <a:p>
            <a:r>
              <a:rPr lang="en-US" dirty="0" smtClean="0"/>
              <a:t>Place/</a:t>
            </a:r>
            <a:r>
              <a:rPr lang="en-US" dirty="0" err="1" smtClean="0"/>
              <a:t>Placelessness</a:t>
            </a:r>
            <a:r>
              <a:rPr lang="en-US" dirty="0" smtClean="0"/>
              <a:t> (Ted </a:t>
            </a:r>
            <a:r>
              <a:rPr lang="en-US" dirty="0" err="1" smtClean="0"/>
              <a:t>Relph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Place </a:t>
            </a:r>
            <a:r>
              <a:rPr lang="en-US" dirty="0"/>
              <a:t>– locations with </a:t>
            </a:r>
            <a:r>
              <a:rPr lang="en-US" dirty="0" smtClean="0"/>
              <a:t>meaning</a:t>
            </a:r>
          </a:p>
          <a:p>
            <a:pPr lvl="1"/>
            <a:r>
              <a:rPr lang="en-US" dirty="0" err="1" smtClean="0"/>
              <a:t>Placelessness</a:t>
            </a:r>
            <a:r>
              <a:rPr lang="en-US" dirty="0" smtClean="0"/>
              <a:t> </a:t>
            </a:r>
            <a:r>
              <a:rPr lang="en-US" dirty="0"/>
              <a:t>– location empty of </a:t>
            </a:r>
            <a:r>
              <a:rPr lang="en-US" dirty="0" smtClean="0"/>
              <a:t>meaning, lacking uniqueness or sense of place </a:t>
            </a:r>
          </a:p>
          <a:p>
            <a:pPr lvl="1"/>
            <a:r>
              <a:rPr lang="en-US" dirty="0" smtClean="0"/>
              <a:t>ex: </a:t>
            </a:r>
            <a:r>
              <a:rPr lang="en-US" i="1" dirty="0" smtClean="0"/>
              <a:t>Geography of Nowhere </a:t>
            </a:r>
            <a:r>
              <a:rPr lang="en-US" dirty="0" smtClean="0"/>
              <a:t>(James </a:t>
            </a:r>
            <a:r>
              <a:rPr lang="en-US" dirty="0"/>
              <a:t>Howard </a:t>
            </a:r>
            <a:r>
              <a:rPr lang="en-US" dirty="0" smtClean="0"/>
              <a:t>Kunstler)</a:t>
            </a:r>
          </a:p>
          <a:p>
            <a:pPr lvl="2"/>
            <a:r>
              <a:rPr lang="en-US" dirty="0" smtClean="0"/>
              <a:t>Critique of auto-dependent suburbia for its lack of a distinctive sense of place and community civic life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1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Concepts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In-place/Out-of-place (Tim </a:t>
            </a:r>
            <a:r>
              <a:rPr lang="en-US" dirty="0" err="1" smtClean="0"/>
              <a:t>Cresswell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ense </a:t>
            </a:r>
            <a:r>
              <a:rPr lang="en-US" dirty="0"/>
              <a:t>of </a:t>
            </a:r>
            <a:r>
              <a:rPr lang="en-US" dirty="0" smtClean="0"/>
              <a:t>belonging or not </a:t>
            </a:r>
            <a:r>
              <a:rPr lang="en-US" dirty="0"/>
              <a:t>belonging in a </a:t>
            </a:r>
            <a:r>
              <a:rPr lang="en-US" dirty="0" smtClean="0"/>
              <a:t>place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Exclusion or Inclusion in a geographic location or spatial arrangement 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oncepts of social mix &amp; segregation (August et al 2017 opinion in </a:t>
            </a:r>
            <a:r>
              <a:rPr lang="en-US" i="1" dirty="0" smtClean="0"/>
              <a:t>The Vancouver Sun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0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Concept from </a:t>
            </a:r>
            <a:r>
              <a:rPr lang="en-US" dirty="0" err="1" smtClean="0"/>
              <a:t>Fletchall’s</a:t>
            </a:r>
            <a:r>
              <a:rPr lang="en-US" dirty="0" smtClean="0"/>
              <a:t> cultural geography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/>
              <a:t>Neolocalism</a:t>
            </a:r>
            <a:r>
              <a:rPr lang="en-US" dirty="0"/>
              <a:t> </a:t>
            </a:r>
            <a:r>
              <a:rPr lang="en-US" dirty="0" smtClean="0"/>
              <a:t>(Wes Flack)</a:t>
            </a:r>
          </a:p>
          <a:p>
            <a:pPr lvl="1"/>
            <a:r>
              <a:rPr lang="en-US" dirty="0" smtClean="0"/>
              <a:t>seeking out of local knowledge &amp; attachment to a place to experience a feeling of connection with a unique culture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Place-making 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ctively constructing material and non-material culture associated with a location</a:t>
            </a:r>
          </a:p>
          <a:p>
            <a:pPr lvl="1"/>
            <a:r>
              <a:rPr lang="en-US" dirty="0" smtClean="0"/>
              <a:t>Creating meaningful experiences in and of place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90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505200" cy="2773362"/>
          </a:xfrm>
        </p:spPr>
        <p:txBody>
          <a:bodyPr>
            <a:normAutofit/>
          </a:bodyPr>
          <a:lstStyle/>
          <a:p>
            <a:r>
              <a:rPr lang="en-US" dirty="0" smtClean="0"/>
              <a:t>From a Red Robin restaurant</a:t>
            </a:r>
            <a:br>
              <a:rPr lang="en-US" dirty="0" smtClean="0"/>
            </a:br>
            <a:r>
              <a:rPr lang="en-US" sz="2200" dirty="0" smtClean="0"/>
              <a:t>(Provided by a former </a:t>
            </a:r>
            <a:r>
              <a:rPr lang="en-US" sz="2200" dirty="0" err="1" smtClean="0"/>
              <a:t>Geog</a:t>
            </a:r>
            <a:r>
              <a:rPr lang="en-US" sz="2200" dirty="0" smtClean="0"/>
              <a:t> 360 student in Sept 2015)</a:t>
            </a:r>
            <a:endParaRPr lang="en-US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-152400"/>
            <a:ext cx="4038600" cy="7183323"/>
          </a:xfrm>
        </p:spPr>
      </p:pic>
    </p:spTree>
    <p:extLst>
      <p:ext uri="{BB962C8B-B14F-4D97-AF65-F5344CB8AC3E}">
        <p14:creationId xmlns:p14="http://schemas.microsoft.com/office/powerpoint/2010/main" val="308209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makes </a:t>
            </a:r>
            <a:r>
              <a:rPr lang="en-US" dirty="0" err="1" smtClean="0"/>
              <a:t>Fletchell’s</a:t>
            </a:r>
            <a:r>
              <a:rPr lang="en-US" dirty="0" smtClean="0"/>
              <a:t> </a:t>
            </a:r>
            <a:r>
              <a:rPr lang="en-US" dirty="0"/>
              <a:t>article a Human Geographic study?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makes it </a:t>
            </a:r>
            <a:r>
              <a:rPr lang="en-US" dirty="0" smtClean="0"/>
              <a:t>cultural geography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6461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734</TotalTime>
  <Words>925</Words>
  <Application>Microsoft Office PowerPoint</Application>
  <PresentationFormat>On-screen Show (4:3)</PresentationFormat>
  <Paragraphs>132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Century Schoolbook</vt:lpstr>
      <vt:lpstr>Helmet</vt:lpstr>
      <vt:lpstr>Wingdings</vt:lpstr>
      <vt:lpstr>Wingdings 2</vt:lpstr>
      <vt:lpstr>Oriel</vt:lpstr>
      <vt:lpstr>Cultural Geography</vt:lpstr>
      <vt:lpstr>Learning objectives</vt:lpstr>
      <vt:lpstr>1. Cultural Geographic Studies</vt:lpstr>
      <vt:lpstr>2. Defining concepts </vt:lpstr>
      <vt:lpstr>2. Concepts cont.</vt:lpstr>
      <vt:lpstr>2. Concepts cont.</vt:lpstr>
      <vt:lpstr>3. Concept from Fletchall’s cultural geography research</vt:lpstr>
      <vt:lpstr>From a Red Robin restaurant (Provided by a former Geog 360 student in Sept 2015)</vt:lpstr>
      <vt:lpstr>PowerPoint Presentation</vt:lpstr>
      <vt:lpstr>Cultural Geogrpahy  CR-1 Small Group Discussion</vt:lpstr>
      <vt:lpstr>Geoforum Journal</vt:lpstr>
      <vt:lpstr>PowerPoint Presentation</vt:lpstr>
      <vt:lpstr>PowerPoint Presentation</vt:lpstr>
      <vt:lpstr>PowerPoint Presentation</vt:lpstr>
      <vt:lpstr>Syrian Refugees in the Netherlands</vt:lpstr>
      <vt:lpstr>Conflict in Syria</vt:lpstr>
      <vt:lpstr>Asylum policy in the Netherlands</vt:lpstr>
      <vt:lpstr>PowerPoint Presentation</vt:lpstr>
      <vt:lpstr>Concepts in Huizinga, R.P. &amp; B. van Hoven 2018</vt:lpstr>
      <vt:lpstr>Concepts in Huizinga, R.P. &amp; B. van Hoven 2018</vt:lpstr>
      <vt:lpstr>Findings</vt:lpstr>
      <vt:lpstr>Implications of results</vt:lpstr>
    </vt:vector>
  </TitlesOfParts>
  <Company>CLA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Cultural Geography</dc:title>
  <dc:creator>Christine Jocoy</dc:creator>
  <cp:lastModifiedBy>Christine Jocoy</cp:lastModifiedBy>
  <cp:revision>53</cp:revision>
  <dcterms:created xsi:type="dcterms:W3CDTF">2015-02-03T05:43:59Z</dcterms:created>
  <dcterms:modified xsi:type="dcterms:W3CDTF">2019-09-16T23:05:35Z</dcterms:modified>
</cp:coreProperties>
</file>