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70" r:id="rId12"/>
    <p:sldId id="271" r:id="rId13"/>
    <p:sldId id="272" r:id="rId14"/>
    <p:sldId id="257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AD69-CE65-4649-A952-AFABDE6D397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FCC4-B8F0-48A5-88AD-01432295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o</a:t>
            </a:r>
            <a:r>
              <a:rPr lang="en-US" dirty="0" smtClean="0"/>
              <a:t>ut of </a:t>
            </a:r>
            <a:r>
              <a:rPr lang="en-US" smtClean="0"/>
              <a:t>time</a:t>
            </a:r>
            <a:r>
              <a:rPr lang="en-US" baseline="0" smtClean="0"/>
              <a:t> put </a:t>
            </a:r>
            <a:r>
              <a:rPr lang="en-US" baseline="0" dirty="0" smtClean="0"/>
              <a:t>up answers on the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0FCC4-B8F0-48A5-88AD-01432295A1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</a:t>
            </a:r>
            <a:r>
              <a:rPr lang="en-US" baseline="0" dirty="0" smtClean="0"/>
              <a:t> in academic journals to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0FCC4-B8F0-48A5-88AD-01432295A1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96FB81-E25A-4C04-8269-FA5A19394BD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s.elsevier.com/geoforu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Cultural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</a:p>
          <a:p>
            <a:r>
              <a:rPr lang="en-US" dirty="0" smtClean="0"/>
              <a:t>Dr. Jocoy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</a:t>
            </a:r>
            <a:r>
              <a:rPr lang="en-US" dirty="0" err="1" smtClean="0"/>
              <a:t>Geogrpahy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CR-1 Small Group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Huizinga, R.P. &amp; B. van Hoven. (2018) Everyday Geographies of Belonging: Syrian refugee experiences in the Northern Netherlands, </a:t>
            </a:r>
            <a:r>
              <a:rPr lang="en-US" i="1" dirty="0" err="1"/>
              <a:t>Geoforum</a:t>
            </a:r>
            <a:r>
              <a:rPr lang="en-US" i="1" dirty="0"/>
              <a:t> </a:t>
            </a:r>
            <a:r>
              <a:rPr lang="en-US" dirty="0"/>
              <a:t>96: 309-317.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Geoforum</a:t>
            </a:r>
            <a:r>
              <a:rPr lang="en-US" dirty="0" smtClean="0"/>
              <a:t>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Webpage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www.journals.elsevier.com/geoforum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Review to understand the subject matter published in this journal.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7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</a:t>
            </a:r>
            <a:r>
              <a:rPr lang="en-US" sz="2000" dirty="0"/>
              <a:t>Huizinga, R.P. &amp; B. van </a:t>
            </a:r>
            <a:r>
              <a:rPr lang="en-US" sz="2000" dirty="0" smtClean="0"/>
              <a:t>Hoven</a:t>
            </a:r>
            <a:r>
              <a:rPr lang="en-US" sz="2000" dirty="0"/>
              <a:t> </a:t>
            </a:r>
            <a:r>
              <a:rPr lang="en-US" sz="2000" dirty="0" smtClean="0"/>
              <a:t>2018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Belonging – spatial inclusion &amp; exclusion</a:t>
            </a:r>
          </a:p>
          <a:p>
            <a:pPr lvl="1"/>
            <a:r>
              <a:rPr lang="en-US" dirty="0" smtClean="0"/>
              <a:t>Place-belongingness or Sense of home </a:t>
            </a:r>
            <a:r>
              <a:rPr lang="en-US" dirty="0"/>
              <a:t>p310</a:t>
            </a:r>
          </a:p>
          <a:p>
            <a:pPr lvl="1"/>
            <a:r>
              <a:rPr lang="en-US" dirty="0" smtClean="0"/>
              <a:t>Transnational </a:t>
            </a:r>
            <a:r>
              <a:rPr lang="en-US" dirty="0"/>
              <a:t>sense of </a:t>
            </a:r>
            <a:r>
              <a:rPr lang="en-US" dirty="0" smtClean="0"/>
              <a:t>belonging p311</a:t>
            </a:r>
          </a:p>
          <a:p>
            <a:pPr lvl="1"/>
            <a:endParaRPr lang="en-US" dirty="0"/>
          </a:p>
          <a:p>
            <a:r>
              <a:rPr lang="en-US" dirty="0" smtClean="0"/>
              <a:t>Geographies of encounter</a:t>
            </a:r>
          </a:p>
          <a:p>
            <a:pPr lvl="1"/>
            <a:r>
              <a:rPr lang="en-US" dirty="0" smtClean="0"/>
              <a:t>Encounter hypothesis – increase familiarity &amp; tolerance, changing attitudes toward cultural “others”</a:t>
            </a:r>
          </a:p>
          <a:p>
            <a:pPr lvl="1"/>
            <a:r>
              <a:rPr lang="en-US" dirty="0" smtClean="0"/>
              <a:t>Intercultural encounters of refugees</a:t>
            </a:r>
          </a:p>
          <a:p>
            <a:pPr lvl="1"/>
            <a:r>
              <a:rPr lang="en-US" dirty="0" smtClean="0"/>
              <a:t>Everyday encounters: where people interact</a:t>
            </a:r>
          </a:p>
          <a:p>
            <a:pPr lvl="2"/>
            <a:r>
              <a:rPr lang="en-US" dirty="0" smtClean="0"/>
              <a:t>Transitory spaces (in-between, used to get from one place to another – sidewalks,  waiting rooms, public transport)</a:t>
            </a:r>
          </a:p>
          <a:p>
            <a:pPr lvl="2"/>
            <a:r>
              <a:rPr lang="en-US" dirty="0" smtClean="0"/>
              <a:t>Third spaces (outside home and work; public spaces)</a:t>
            </a:r>
          </a:p>
          <a:p>
            <a:pPr lvl="2"/>
            <a:r>
              <a:rPr lang="en-US" dirty="0" smtClean="0"/>
              <a:t>“New place” of belonging – refugee’s home engages with everyday life in new place (Turkish supermarkets)</a:t>
            </a:r>
          </a:p>
        </p:txBody>
      </p:sp>
    </p:spTree>
    <p:extLst>
      <p:ext uri="{BB962C8B-B14F-4D97-AF65-F5344CB8AC3E}">
        <p14:creationId xmlns:p14="http://schemas.microsoft.com/office/powerpoint/2010/main" val="6357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dispersal policy for refugees</a:t>
            </a:r>
          </a:p>
          <a:p>
            <a:pPr lvl="1"/>
            <a:r>
              <a:rPr lang="en-US" dirty="0"/>
              <a:t>Results challenge this method for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Suggest creating spaces for migrant transnationalism &amp; belonging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distinguish </a:t>
            </a:r>
            <a:r>
              <a:rPr lang="en-US" b="1" dirty="0"/>
              <a:t>between</a:t>
            </a:r>
            <a:r>
              <a:rPr lang="en-US" dirty="0"/>
              <a:t> textbook writing and academic journal articles that publish research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describe </a:t>
            </a:r>
            <a:r>
              <a:rPr lang="en-US" dirty="0"/>
              <a:t>and </a:t>
            </a:r>
            <a:r>
              <a:rPr lang="en-US" b="1" dirty="0"/>
              <a:t>explain </a:t>
            </a:r>
            <a:r>
              <a:rPr lang="en-US" dirty="0"/>
              <a:t>the necessary components of the research process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situate contextually </a:t>
            </a:r>
            <a:r>
              <a:rPr lang="en-US" dirty="0"/>
              <a:t>and </a:t>
            </a:r>
            <a:r>
              <a:rPr lang="en-US" b="1" dirty="0"/>
              <a:t>evaluate</a:t>
            </a:r>
            <a:r>
              <a:rPr lang="en-US" dirty="0"/>
              <a:t> </a:t>
            </a:r>
            <a:r>
              <a:rPr lang="en-US" b="1" dirty="0"/>
              <a:t>critically</a:t>
            </a:r>
            <a:r>
              <a:rPr lang="en-US" dirty="0"/>
              <a:t> peer-reviewed scholarship in which human geographers address contemporary issues</a:t>
            </a:r>
          </a:p>
        </p:txBody>
      </p:sp>
    </p:spTree>
    <p:extLst>
      <p:ext uri="{BB962C8B-B14F-4D97-AF65-F5344CB8AC3E}">
        <p14:creationId xmlns:p14="http://schemas.microsoft.com/office/powerpoint/2010/main" val="15016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Empirical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Appears as articles within academic journals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resents </a:t>
            </a:r>
            <a:r>
              <a:rPr lang="en-US" dirty="0"/>
              <a:t>results of a research study that draws on collection &amp; analysis of original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Follows a structure for reporting on the research conducted by the author(s)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Introduction – </a:t>
            </a:r>
            <a:r>
              <a:rPr lang="en-US" dirty="0" smtClean="0"/>
              <a:t>includes thesis or </a:t>
            </a:r>
            <a:r>
              <a:rPr lang="en-US" dirty="0"/>
              <a:t>argument</a:t>
            </a:r>
          </a:p>
          <a:p>
            <a:pPr lvl="1"/>
            <a:r>
              <a:rPr lang="en-US" b="1" dirty="0" smtClean="0"/>
              <a:t>Research question/</a:t>
            </a:r>
            <a:r>
              <a:rPr lang="en-US" dirty="0" smtClean="0"/>
              <a:t>hypothesis to be answered</a:t>
            </a:r>
            <a:endParaRPr lang="en-US" b="1" dirty="0" smtClean="0"/>
          </a:p>
          <a:p>
            <a:r>
              <a:rPr lang="en-US" b="1" dirty="0" smtClean="0"/>
              <a:t>Literature review/Conceptual framework section</a:t>
            </a:r>
            <a:r>
              <a:rPr lang="en-US" dirty="0" smtClean="0"/>
              <a:t>– reviews previous studies that addressed your subject &amp; thesis briefly</a:t>
            </a:r>
          </a:p>
          <a:p>
            <a:r>
              <a:rPr lang="en-US" b="1" dirty="0" smtClean="0"/>
              <a:t>Data &amp; methods – </a:t>
            </a:r>
            <a:r>
              <a:rPr lang="en-US" dirty="0" smtClean="0"/>
              <a:t>describes how data were collected and analyzed</a:t>
            </a:r>
          </a:p>
          <a:p>
            <a:r>
              <a:rPr lang="en-US" b="1" dirty="0" smtClean="0"/>
              <a:t>Findings – </a:t>
            </a:r>
            <a:r>
              <a:rPr lang="en-US" dirty="0" smtClean="0"/>
              <a:t>presents evidence that answers research question</a:t>
            </a:r>
            <a:endParaRPr lang="en-US" b="1" dirty="0" smtClean="0"/>
          </a:p>
          <a:p>
            <a:r>
              <a:rPr lang="en-US" b="1" dirty="0" smtClean="0"/>
              <a:t>Discussion &amp; implications – </a:t>
            </a:r>
            <a:r>
              <a:rPr lang="en-US" dirty="0" smtClean="0"/>
              <a:t>interprets the meaning of findings to advance theory &amp; practice</a:t>
            </a:r>
          </a:p>
          <a:p>
            <a:r>
              <a:rPr lang="en-US" b="1" dirty="0" smtClean="0"/>
              <a:t>Conclusion</a:t>
            </a:r>
            <a:r>
              <a:rPr lang="en-US" dirty="0" smtClean="0"/>
              <a:t> – restates what has been learned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 Structure of Empirical Research Articles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Critical Review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Critical Review </a:t>
            </a:r>
            <a:r>
              <a:rPr lang="en-US" dirty="0"/>
              <a:t>- summarizes and evaluates an individual academic research article</a:t>
            </a:r>
          </a:p>
          <a:p>
            <a:endParaRPr lang="en-US" dirty="0" smtClean="0"/>
          </a:p>
          <a:p>
            <a:r>
              <a:rPr lang="en-US" dirty="0" smtClean="0"/>
              <a:t>Peer review process –</a:t>
            </a:r>
          </a:p>
          <a:p>
            <a:pPr lvl="1"/>
            <a:r>
              <a:rPr lang="en-US" dirty="0" smtClean="0"/>
              <a:t>Editors and 2-3 qualified experts (</a:t>
            </a:r>
            <a:r>
              <a:rPr lang="en-US" dirty="0" err="1" smtClean="0"/>
              <a:t>ie</a:t>
            </a:r>
            <a:r>
              <a:rPr lang="en-US" dirty="0" smtClean="0"/>
              <a:t> “peers”) review an empirical research article before it is approved by the editor for publication.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Double-blind review to ensure non-biased evaluation.</a:t>
            </a:r>
          </a:p>
          <a:p>
            <a:pPr lvl="1"/>
            <a:endParaRPr lang="en-US" dirty="0"/>
          </a:p>
          <a:p>
            <a:r>
              <a:rPr lang="en-US" dirty="0" smtClean="0"/>
              <a:t>Evaluation of whether the study accomplishes its goals. </a:t>
            </a:r>
            <a:endParaRPr lang="en-US" dirty="0"/>
          </a:p>
          <a:p>
            <a:pPr lvl="1"/>
            <a:r>
              <a:rPr lang="en-US" dirty="0" smtClean="0"/>
              <a:t>Does the author provide sufficient evidence to support his thesis (argument) convincingly? Why or why not?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the characteristics of cultural geographic studies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culture, cultural landscape, </a:t>
            </a:r>
            <a:r>
              <a:rPr lang="en-US" dirty="0" err="1"/>
              <a:t>placelessness</a:t>
            </a:r>
            <a:r>
              <a:rPr lang="en-US" dirty="0"/>
              <a:t>, and </a:t>
            </a:r>
            <a:r>
              <a:rPr lang="en-US" dirty="0" smtClean="0"/>
              <a:t>in-place </a:t>
            </a:r>
            <a:r>
              <a:rPr lang="en-US" dirty="0"/>
              <a:t>and </a:t>
            </a:r>
            <a:r>
              <a:rPr lang="en-US" dirty="0" smtClean="0"/>
              <a:t>out-of-place</a:t>
            </a:r>
            <a:r>
              <a:rPr lang="en-US" dirty="0"/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dirty="0" smtClean="0"/>
              <a:t>human geographic concepts of importance in </a:t>
            </a:r>
            <a:r>
              <a:rPr lang="en-US" dirty="0" err="1" smtClean="0"/>
              <a:t>Fletchall’s</a:t>
            </a:r>
            <a:r>
              <a:rPr lang="en-US" dirty="0" smtClean="0"/>
              <a:t> 2016 article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Cultural Geographic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&amp; interpret the spatiality </a:t>
            </a:r>
            <a:r>
              <a:rPr lang="en-US" dirty="0"/>
              <a:t>of </a:t>
            </a:r>
            <a:r>
              <a:rPr lang="en-US" dirty="0" smtClean="0"/>
              <a:t>culture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Explain the </a:t>
            </a:r>
            <a:r>
              <a:rPr lang="en-US" dirty="0"/>
              <a:t>spatial patterns of cultural </a:t>
            </a:r>
            <a:r>
              <a:rPr lang="en-US" dirty="0" smtClean="0"/>
              <a:t>traits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how humans create places through </a:t>
            </a:r>
            <a:r>
              <a:rPr lang="en-US" dirty="0" smtClean="0"/>
              <a:t>culture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Logic: Human </a:t>
            </a:r>
            <a:r>
              <a:rPr lang="en-US" dirty="0"/>
              <a:t>geography is the study of the spatial organization of human activity and of people’s relationship to their environment. If studying culture, </a:t>
            </a:r>
            <a:r>
              <a:rPr lang="en-US" dirty="0" smtClean="0"/>
              <a:t>a human geographer would </a:t>
            </a:r>
            <a:r>
              <a:rPr lang="en-US" dirty="0"/>
              <a:t>take an approach that emphasizes the location of culture and how culture develops in specific places. </a:t>
            </a:r>
          </a:p>
        </p:txBody>
      </p:sp>
    </p:spTree>
    <p:extLst>
      <p:ext uri="{BB962C8B-B14F-4D97-AF65-F5344CB8AC3E}">
        <p14:creationId xmlns:p14="http://schemas.microsoft.com/office/powerpoint/2010/main" val="13121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Defining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Culture - </a:t>
            </a:r>
            <a:r>
              <a:rPr lang="en-US" dirty="0"/>
              <a:t>Social creations consisting of shared beliefs and practices that are dynamic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Material culture – tangible and visible artifacts, implements, structures created by people </a:t>
            </a:r>
            <a:r>
              <a:rPr lang="en-US" dirty="0" smtClean="0"/>
              <a:t>– ex’s: clothing</a:t>
            </a:r>
            <a:r>
              <a:rPr lang="en-US" dirty="0"/>
              <a:t>, hair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Non-material </a:t>
            </a:r>
            <a:r>
              <a:rPr lang="en-US" dirty="0"/>
              <a:t>culture – oral traditions and behavioral practices – </a:t>
            </a:r>
            <a:r>
              <a:rPr lang="en-US" dirty="0" smtClean="0"/>
              <a:t>ex’s: songs</a:t>
            </a:r>
            <a:r>
              <a:rPr lang="en-US" dirty="0"/>
              <a:t>, </a:t>
            </a:r>
            <a:r>
              <a:rPr lang="en-US" dirty="0" smtClean="0"/>
              <a:t>stories</a:t>
            </a:r>
            <a:endParaRPr lang="en-US" dirty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Concepts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Cultural </a:t>
            </a:r>
            <a:r>
              <a:rPr lang="en-US" dirty="0" smtClean="0"/>
              <a:t>Landscape – human </a:t>
            </a:r>
            <a:r>
              <a:rPr lang="en-US" dirty="0"/>
              <a:t>modification of the surface of the earth to meet economic, political, and cultural </a:t>
            </a:r>
            <a:r>
              <a:rPr lang="en-US" dirty="0" smtClean="0"/>
              <a:t>needs</a:t>
            </a:r>
            <a:r>
              <a:rPr lang="en-US" dirty="0"/>
              <a:t> </a:t>
            </a:r>
            <a:r>
              <a:rPr lang="en-US" dirty="0" smtClean="0"/>
              <a:t> (Carl Sauer)</a:t>
            </a:r>
          </a:p>
          <a:p>
            <a:r>
              <a:rPr lang="en-US" dirty="0"/>
              <a:t>Sense of place – emotional attachments people develop with specific localities; a component of collective identity of cultural </a:t>
            </a:r>
            <a:r>
              <a:rPr lang="en-US" dirty="0" smtClean="0"/>
              <a:t>groups (Yi </a:t>
            </a:r>
            <a:r>
              <a:rPr lang="en-US" dirty="0"/>
              <a:t>Fu </a:t>
            </a:r>
            <a:r>
              <a:rPr lang="en-US" dirty="0" smtClean="0"/>
              <a:t>Tuan)</a:t>
            </a:r>
          </a:p>
          <a:p>
            <a:r>
              <a:rPr lang="en-US" dirty="0" smtClean="0"/>
              <a:t>Place/</a:t>
            </a:r>
            <a:r>
              <a:rPr lang="en-US" dirty="0" err="1" smtClean="0"/>
              <a:t>Placelessness</a:t>
            </a:r>
            <a:r>
              <a:rPr lang="en-US" dirty="0" smtClean="0"/>
              <a:t> (Ted </a:t>
            </a:r>
            <a:r>
              <a:rPr lang="en-US" dirty="0" err="1" smtClean="0"/>
              <a:t>Relph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– locations with </a:t>
            </a:r>
            <a:r>
              <a:rPr lang="en-US" dirty="0" smtClean="0"/>
              <a:t>meaning</a:t>
            </a:r>
          </a:p>
          <a:p>
            <a:pPr lvl="1"/>
            <a:r>
              <a:rPr lang="en-US" dirty="0" err="1" smtClean="0"/>
              <a:t>Placelessness</a:t>
            </a:r>
            <a:r>
              <a:rPr lang="en-US" dirty="0" smtClean="0"/>
              <a:t> </a:t>
            </a:r>
            <a:r>
              <a:rPr lang="en-US" dirty="0"/>
              <a:t>– location empty of </a:t>
            </a:r>
            <a:r>
              <a:rPr lang="en-US" dirty="0" smtClean="0"/>
              <a:t>meaning, lacking uniqueness or sense of place </a:t>
            </a:r>
          </a:p>
          <a:p>
            <a:pPr lvl="1"/>
            <a:r>
              <a:rPr lang="en-US" dirty="0" smtClean="0"/>
              <a:t>ex: </a:t>
            </a:r>
            <a:r>
              <a:rPr lang="en-US" i="1" dirty="0" smtClean="0"/>
              <a:t>Geography of Nowhere </a:t>
            </a:r>
            <a:r>
              <a:rPr lang="en-US" dirty="0" smtClean="0"/>
              <a:t>(James </a:t>
            </a:r>
            <a:r>
              <a:rPr lang="en-US" dirty="0"/>
              <a:t>Howard </a:t>
            </a:r>
            <a:r>
              <a:rPr lang="en-US" dirty="0" smtClean="0"/>
              <a:t>Kunstler)</a:t>
            </a:r>
          </a:p>
          <a:p>
            <a:pPr lvl="2"/>
            <a:r>
              <a:rPr lang="en-US" dirty="0" smtClean="0"/>
              <a:t>Critique of auto-dependent suburbia for its lack of a distinctive sense of place and community civic life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In-place/Out-of-place (Tim </a:t>
            </a:r>
            <a:r>
              <a:rPr lang="en-US" dirty="0" err="1" smtClean="0"/>
              <a:t>Cresswell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ense </a:t>
            </a:r>
            <a:r>
              <a:rPr lang="en-US" dirty="0"/>
              <a:t>of </a:t>
            </a:r>
            <a:r>
              <a:rPr lang="en-US" dirty="0" smtClean="0"/>
              <a:t>belonging or not </a:t>
            </a:r>
            <a:r>
              <a:rPr lang="en-US" dirty="0"/>
              <a:t>belonging in a </a:t>
            </a:r>
            <a:r>
              <a:rPr lang="en-US" dirty="0" smtClean="0"/>
              <a:t>place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Exclusion or Inclusion in a geographic location or spatial arrangement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oncepts of social mix &amp; segregation (August et al 2017 opinion in </a:t>
            </a:r>
            <a:r>
              <a:rPr lang="en-US" i="1" dirty="0" smtClean="0"/>
              <a:t>The Vancouver Sun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Concept from </a:t>
            </a:r>
            <a:r>
              <a:rPr lang="en-US" dirty="0" err="1" smtClean="0"/>
              <a:t>Fletchall’s</a:t>
            </a:r>
            <a:r>
              <a:rPr lang="en-US" dirty="0" smtClean="0"/>
              <a:t> cultural geography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Neolocalism</a:t>
            </a:r>
            <a:r>
              <a:rPr lang="en-US" dirty="0"/>
              <a:t> </a:t>
            </a:r>
            <a:r>
              <a:rPr lang="en-US" dirty="0" smtClean="0"/>
              <a:t>(Wes Flack)</a:t>
            </a:r>
          </a:p>
          <a:p>
            <a:pPr lvl="1"/>
            <a:r>
              <a:rPr lang="en-US" dirty="0" smtClean="0"/>
              <a:t>seeking out of local knowledge &amp; attachment to a place to experience a feeling of connection with a unique culture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Place-making 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ctively constructing material and non-material culture associated with a location</a:t>
            </a:r>
          </a:p>
          <a:p>
            <a:pPr lvl="1"/>
            <a:r>
              <a:rPr lang="en-US" dirty="0" smtClean="0"/>
              <a:t>Creating meaningful experiences in and of place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2773362"/>
          </a:xfrm>
        </p:spPr>
        <p:txBody>
          <a:bodyPr>
            <a:normAutofit/>
          </a:bodyPr>
          <a:lstStyle/>
          <a:p>
            <a:r>
              <a:rPr lang="en-US" dirty="0" smtClean="0"/>
              <a:t>From a Red Robin restaurant</a:t>
            </a:r>
            <a:br>
              <a:rPr lang="en-US" dirty="0" smtClean="0"/>
            </a:br>
            <a:r>
              <a:rPr lang="en-US" sz="2200" dirty="0" smtClean="0"/>
              <a:t>(Provided by a former </a:t>
            </a:r>
            <a:r>
              <a:rPr lang="en-US" sz="2200" dirty="0" err="1" smtClean="0"/>
              <a:t>Geog</a:t>
            </a:r>
            <a:r>
              <a:rPr lang="en-US" sz="2200" dirty="0" smtClean="0"/>
              <a:t> 360 student in Sept 2015)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152400"/>
            <a:ext cx="4038600" cy="7183323"/>
          </a:xfrm>
        </p:spPr>
      </p:pic>
    </p:spTree>
    <p:extLst>
      <p:ext uri="{BB962C8B-B14F-4D97-AF65-F5344CB8AC3E}">
        <p14:creationId xmlns:p14="http://schemas.microsoft.com/office/powerpoint/2010/main" val="30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</a:t>
            </a:r>
            <a:r>
              <a:rPr lang="en-US" dirty="0" err="1" smtClean="0"/>
              <a:t>Fletchell’s</a:t>
            </a:r>
            <a:r>
              <a:rPr lang="en-US" dirty="0" smtClean="0"/>
              <a:t> </a:t>
            </a:r>
            <a:r>
              <a:rPr lang="en-US" dirty="0"/>
              <a:t>article a Human Geographic study?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makes it </a:t>
            </a:r>
            <a:r>
              <a:rPr lang="en-US" dirty="0" smtClean="0"/>
              <a:t>cultural geography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46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406</TotalTime>
  <Words>820</Words>
  <Application>Microsoft Office PowerPoint</Application>
  <PresentationFormat>On-screen Show (4:3)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</vt:lpstr>
      <vt:lpstr>Wingdings 2</vt:lpstr>
      <vt:lpstr>Oriel</vt:lpstr>
      <vt:lpstr>Cultural Geography</vt:lpstr>
      <vt:lpstr>Learning objectives</vt:lpstr>
      <vt:lpstr>1. Cultural Geographic Studies</vt:lpstr>
      <vt:lpstr>2. Defining concepts </vt:lpstr>
      <vt:lpstr>2. Concepts cont.</vt:lpstr>
      <vt:lpstr>2. Concepts cont.</vt:lpstr>
      <vt:lpstr>3. Concept from Fletchall’s cultural geography research</vt:lpstr>
      <vt:lpstr>From a Red Robin restaurant (Provided by a former Geog 360 student in Sept 2015)</vt:lpstr>
      <vt:lpstr>PowerPoint Presentation</vt:lpstr>
      <vt:lpstr>Cultural Geogrpahy  CR-1 Small Group Discussion</vt:lpstr>
      <vt:lpstr>Geoforum Journal</vt:lpstr>
      <vt:lpstr>Concepts in Huizinga, R.P. &amp; B. van Hoven 2018</vt:lpstr>
      <vt:lpstr>Implications of results</vt:lpstr>
      <vt:lpstr>Learning Objectives</vt:lpstr>
      <vt:lpstr>1. Empirical Research </vt:lpstr>
      <vt:lpstr>2. Structure of Empirical Research Articles</vt:lpstr>
      <vt:lpstr>3. Critical Review paper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Geography</dc:title>
  <dc:creator>Christine Jocoy</dc:creator>
  <cp:lastModifiedBy>Christine Jocoy</cp:lastModifiedBy>
  <cp:revision>30</cp:revision>
  <dcterms:created xsi:type="dcterms:W3CDTF">2015-02-03T05:43:59Z</dcterms:created>
  <dcterms:modified xsi:type="dcterms:W3CDTF">2019-02-06T00:07:08Z</dcterms:modified>
</cp:coreProperties>
</file>